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84" r:id="rId3"/>
    <p:sldId id="257" r:id="rId4"/>
    <p:sldId id="385" r:id="rId5"/>
    <p:sldId id="386" r:id="rId6"/>
    <p:sldId id="389" r:id="rId7"/>
    <p:sldId id="330" r:id="rId8"/>
    <p:sldId id="387" r:id="rId9"/>
    <p:sldId id="408" r:id="rId10"/>
    <p:sldId id="392" r:id="rId11"/>
    <p:sldId id="388" r:id="rId12"/>
    <p:sldId id="390" r:id="rId13"/>
    <p:sldId id="393" r:id="rId14"/>
    <p:sldId id="336" r:id="rId15"/>
    <p:sldId id="391" r:id="rId16"/>
    <p:sldId id="350" r:id="rId17"/>
    <p:sldId id="370" r:id="rId18"/>
    <p:sldId id="369" r:id="rId19"/>
    <p:sldId id="286" r:id="rId20"/>
    <p:sldId id="394" r:id="rId21"/>
    <p:sldId id="403" r:id="rId22"/>
    <p:sldId id="398" r:id="rId23"/>
    <p:sldId id="395" r:id="rId24"/>
    <p:sldId id="396" r:id="rId25"/>
    <p:sldId id="399" r:id="rId26"/>
    <p:sldId id="400" r:id="rId27"/>
    <p:sldId id="401" r:id="rId28"/>
    <p:sldId id="402" r:id="rId29"/>
    <p:sldId id="405" r:id="rId30"/>
    <p:sldId id="382" r:id="rId31"/>
    <p:sldId id="404" r:id="rId32"/>
    <p:sldId id="277" r:id="rId33"/>
    <p:sldId id="279" r:id="rId34"/>
    <p:sldId id="294" r:id="rId35"/>
    <p:sldId id="293" r:id="rId36"/>
    <p:sldId id="311" r:id="rId37"/>
    <p:sldId id="291" r:id="rId38"/>
    <p:sldId id="295" r:id="rId39"/>
    <p:sldId id="406" r:id="rId40"/>
    <p:sldId id="383" r:id="rId41"/>
    <p:sldId id="40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599" autoAdjust="0"/>
  </p:normalViewPr>
  <p:slideViewPr>
    <p:cSldViewPr snapToGrid="0">
      <p:cViewPr varScale="1">
        <p:scale>
          <a:sx n="103" d="100"/>
          <a:sy n="103" d="100"/>
        </p:scale>
        <p:origin x="8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538F1-7952-4F37-A3A4-D1F9CAA43048}" type="doc">
      <dgm:prSet loTypeId="urn:microsoft.com/office/officeart/2005/8/layout/radial6" loCatId="relationship" qsTypeId="urn:microsoft.com/office/officeart/2005/8/quickstyle/simple4" qsCatId="simple" csTypeId="urn:microsoft.com/office/officeart/2005/8/colors/colorful3" csCatId="colorful" phldr="1"/>
      <dgm:spPr/>
      <dgm:t>
        <a:bodyPr/>
        <a:lstStyle/>
        <a:p>
          <a:endParaRPr lang="en-US"/>
        </a:p>
      </dgm:t>
    </dgm:pt>
    <dgm:pt modelId="{4E7A7108-8317-481B-9DDF-937EF934F5CC}">
      <dgm:prSet phldrT="[Text]" custT="1"/>
      <dgm:spPr/>
      <dgm:t>
        <a:bodyPr/>
        <a:lstStyle/>
        <a:p>
          <a:r>
            <a:rPr lang="en-US" sz="1800" b="1" dirty="0"/>
            <a:t>Antimicrobial Stewardship Program</a:t>
          </a:r>
        </a:p>
      </dgm:t>
    </dgm:pt>
    <dgm:pt modelId="{57C781AE-AC02-4223-9E8A-E2A528C9D8E1}" type="parTrans" cxnId="{35053E30-4CC8-454C-9DB3-ECB31F421BB4}">
      <dgm:prSet/>
      <dgm:spPr/>
      <dgm:t>
        <a:bodyPr/>
        <a:lstStyle/>
        <a:p>
          <a:endParaRPr lang="en-US" sz="1800"/>
        </a:p>
      </dgm:t>
    </dgm:pt>
    <dgm:pt modelId="{2A4794E5-5DF5-4911-983B-D2C232FB2744}" type="sibTrans" cxnId="{35053E30-4CC8-454C-9DB3-ECB31F421BB4}">
      <dgm:prSet/>
      <dgm:spPr/>
      <dgm:t>
        <a:bodyPr/>
        <a:lstStyle/>
        <a:p>
          <a:endParaRPr lang="en-US" sz="1800"/>
        </a:p>
      </dgm:t>
    </dgm:pt>
    <dgm:pt modelId="{E35AD783-6C2D-4FAB-A531-E8CB9323C574}">
      <dgm:prSet phldrT="[Text]" custT="1"/>
      <dgm:spPr/>
      <dgm:t>
        <a:bodyPr/>
        <a:lstStyle/>
        <a:p>
          <a:r>
            <a:rPr lang="en-US" sz="1200" b="0" dirty="0"/>
            <a:t>Microbiology</a:t>
          </a:r>
        </a:p>
      </dgm:t>
    </dgm:pt>
    <dgm:pt modelId="{C9DBD946-CDD5-413A-A28D-5ACFDA4874EB}" type="parTrans" cxnId="{3BB3F6D9-6FC0-49DD-ABCF-3B081A4FFFCF}">
      <dgm:prSet/>
      <dgm:spPr/>
      <dgm:t>
        <a:bodyPr/>
        <a:lstStyle/>
        <a:p>
          <a:endParaRPr lang="en-US" sz="1800"/>
        </a:p>
      </dgm:t>
    </dgm:pt>
    <dgm:pt modelId="{5D96A436-3DC6-4FC1-BE35-98FE353ECD5D}" type="sibTrans" cxnId="{3BB3F6D9-6FC0-49DD-ABCF-3B081A4FFFCF}">
      <dgm:prSet/>
      <dgm:spPr/>
      <dgm:t>
        <a:bodyPr/>
        <a:lstStyle/>
        <a:p>
          <a:endParaRPr lang="en-US" sz="1800"/>
        </a:p>
      </dgm:t>
    </dgm:pt>
    <dgm:pt modelId="{7EBD0716-D2A4-42C0-9274-E95B1ABF6CD5}">
      <dgm:prSet phldrT="[Text]" custT="1"/>
      <dgm:spPr/>
      <dgm:t>
        <a:bodyPr/>
        <a:lstStyle/>
        <a:p>
          <a:r>
            <a:rPr lang="en-US" sz="1200" b="0" dirty="0"/>
            <a:t>Senior Leadership</a:t>
          </a:r>
        </a:p>
      </dgm:t>
    </dgm:pt>
    <dgm:pt modelId="{9FEB4D32-F746-4C0C-8690-43B75786C6AD}" type="parTrans" cxnId="{D6E5D2A8-FB35-4BDC-AE69-6675870336E8}">
      <dgm:prSet/>
      <dgm:spPr/>
      <dgm:t>
        <a:bodyPr/>
        <a:lstStyle/>
        <a:p>
          <a:endParaRPr lang="en-US" sz="1800"/>
        </a:p>
      </dgm:t>
    </dgm:pt>
    <dgm:pt modelId="{C6171224-7DCC-42A7-8F30-74D7CC51C254}" type="sibTrans" cxnId="{D6E5D2A8-FB35-4BDC-AE69-6675870336E8}">
      <dgm:prSet/>
      <dgm:spPr/>
      <dgm:t>
        <a:bodyPr/>
        <a:lstStyle/>
        <a:p>
          <a:endParaRPr lang="en-US" sz="1800"/>
        </a:p>
      </dgm:t>
    </dgm:pt>
    <dgm:pt modelId="{0373317F-158C-405E-8121-168AACE97819}">
      <dgm:prSet phldrT="[Text]" phldr="1"/>
      <dgm:spPr/>
      <dgm:t>
        <a:bodyPr/>
        <a:lstStyle/>
        <a:p>
          <a:endParaRPr lang="en-US" sz="1800"/>
        </a:p>
      </dgm:t>
    </dgm:pt>
    <dgm:pt modelId="{3AE0C0C6-9282-4A6F-9DDB-EFD6B3464FCE}" type="parTrans" cxnId="{2035BDBB-3EAA-47E3-9823-AEB1AE5DF18A}">
      <dgm:prSet/>
      <dgm:spPr/>
      <dgm:t>
        <a:bodyPr/>
        <a:lstStyle/>
        <a:p>
          <a:endParaRPr lang="en-US" sz="1800"/>
        </a:p>
      </dgm:t>
    </dgm:pt>
    <dgm:pt modelId="{A851F413-6ADD-436E-A0AF-5D3965F22C98}" type="sibTrans" cxnId="{2035BDBB-3EAA-47E3-9823-AEB1AE5DF18A}">
      <dgm:prSet/>
      <dgm:spPr/>
      <dgm:t>
        <a:bodyPr/>
        <a:lstStyle/>
        <a:p>
          <a:endParaRPr lang="en-US" sz="1800"/>
        </a:p>
      </dgm:t>
    </dgm:pt>
    <dgm:pt modelId="{EB23F1F6-B62A-4199-BAAD-0B6F36590EB3}">
      <dgm:prSet phldrT="[Text]" phldr="1"/>
      <dgm:spPr/>
      <dgm:t>
        <a:bodyPr/>
        <a:lstStyle/>
        <a:p>
          <a:endParaRPr lang="en-US" sz="1800"/>
        </a:p>
      </dgm:t>
    </dgm:pt>
    <dgm:pt modelId="{2ADBB864-7146-4995-9EB6-100AACD8B734}" type="parTrans" cxnId="{96A24EE5-7225-4E3C-A631-27D3ED9B2BBB}">
      <dgm:prSet/>
      <dgm:spPr/>
      <dgm:t>
        <a:bodyPr/>
        <a:lstStyle/>
        <a:p>
          <a:endParaRPr lang="en-US" sz="1800"/>
        </a:p>
      </dgm:t>
    </dgm:pt>
    <dgm:pt modelId="{849E1F9F-061B-4310-A124-34549C60385B}" type="sibTrans" cxnId="{96A24EE5-7225-4E3C-A631-27D3ED9B2BBB}">
      <dgm:prSet/>
      <dgm:spPr/>
      <dgm:t>
        <a:bodyPr/>
        <a:lstStyle/>
        <a:p>
          <a:endParaRPr lang="en-US" sz="1800"/>
        </a:p>
      </dgm:t>
    </dgm:pt>
    <dgm:pt modelId="{08D55BD0-A5A4-4A52-A95F-D16A41ED0256}">
      <dgm:prSet phldrT="[Text]" phldr="1"/>
      <dgm:spPr/>
      <dgm:t>
        <a:bodyPr/>
        <a:lstStyle/>
        <a:p>
          <a:endParaRPr lang="en-US" sz="1800"/>
        </a:p>
      </dgm:t>
    </dgm:pt>
    <dgm:pt modelId="{6D03C2C0-EFF3-4017-BF17-8984CDF1202C}" type="parTrans" cxnId="{37A90AE7-4444-4B41-8429-7405F7C5783E}">
      <dgm:prSet/>
      <dgm:spPr/>
      <dgm:t>
        <a:bodyPr/>
        <a:lstStyle/>
        <a:p>
          <a:endParaRPr lang="en-US" sz="1800"/>
        </a:p>
      </dgm:t>
    </dgm:pt>
    <dgm:pt modelId="{264D9188-FEDE-4BB9-B681-51EEB5A27567}" type="sibTrans" cxnId="{37A90AE7-4444-4B41-8429-7405F7C5783E}">
      <dgm:prSet/>
      <dgm:spPr/>
      <dgm:t>
        <a:bodyPr/>
        <a:lstStyle/>
        <a:p>
          <a:endParaRPr lang="en-US" sz="1800"/>
        </a:p>
      </dgm:t>
    </dgm:pt>
    <dgm:pt modelId="{DEB828A7-AB20-477A-B09F-87BC580CE06C}">
      <dgm:prSet phldrT="[Text]" phldr="1"/>
      <dgm:spPr/>
      <dgm:t>
        <a:bodyPr/>
        <a:lstStyle/>
        <a:p>
          <a:endParaRPr lang="en-US" sz="1800"/>
        </a:p>
      </dgm:t>
    </dgm:pt>
    <dgm:pt modelId="{8C8E8542-E09B-40E4-AD10-41713A8803C4}" type="parTrans" cxnId="{2E0B088B-69CB-4A71-BBB1-0191D85C38F5}">
      <dgm:prSet/>
      <dgm:spPr/>
      <dgm:t>
        <a:bodyPr/>
        <a:lstStyle/>
        <a:p>
          <a:endParaRPr lang="en-US" sz="1800"/>
        </a:p>
      </dgm:t>
    </dgm:pt>
    <dgm:pt modelId="{5113AC48-2A04-42A5-85F4-9627A86CDA6B}" type="sibTrans" cxnId="{2E0B088B-69CB-4A71-BBB1-0191D85C38F5}">
      <dgm:prSet/>
      <dgm:spPr/>
      <dgm:t>
        <a:bodyPr/>
        <a:lstStyle/>
        <a:p>
          <a:endParaRPr lang="en-US" sz="1800"/>
        </a:p>
      </dgm:t>
    </dgm:pt>
    <dgm:pt modelId="{7F605EB8-61AE-4990-95D8-05EAAC21B65A}">
      <dgm:prSet phldrT="[Text]" phldr="1"/>
      <dgm:spPr/>
      <dgm:t>
        <a:bodyPr/>
        <a:lstStyle/>
        <a:p>
          <a:endParaRPr lang="en-US" sz="1800"/>
        </a:p>
      </dgm:t>
    </dgm:pt>
    <dgm:pt modelId="{C184C356-0E9F-4384-8639-CB62D38367AC}" type="parTrans" cxnId="{23D46CD9-ECD4-41C3-9D34-B9318690C148}">
      <dgm:prSet/>
      <dgm:spPr/>
      <dgm:t>
        <a:bodyPr/>
        <a:lstStyle/>
        <a:p>
          <a:endParaRPr lang="en-US" sz="1800"/>
        </a:p>
      </dgm:t>
    </dgm:pt>
    <dgm:pt modelId="{7E63CF44-DF10-408A-AD3F-AD4F0ECCA122}" type="sibTrans" cxnId="{23D46CD9-ECD4-41C3-9D34-B9318690C148}">
      <dgm:prSet/>
      <dgm:spPr/>
      <dgm:t>
        <a:bodyPr/>
        <a:lstStyle/>
        <a:p>
          <a:endParaRPr lang="en-US" sz="1800"/>
        </a:p>
      </dgm:t>
    </dgm:pt>
    <dgm:pt modelId="{F190A2DA-BD6B-4741-9627-3B2B71455DA5}">
      <dgm:prSet phldrT="[Text]" phldr="1"/>
      <dgm:spPr/>
      <dgm:t>
        <a:bodyPr/>
        <a:lstStyle/>
        <a:p>
          <a:endParaRPr lang="en-US" sz="1800" dirty="0"/>
        </a:p>
      </dgm:t>
    </dgm:pt>
    <dgm:pt modelId="{EB462B18-0BF7-49CC-A0BB-407F743D13C8}" type="parTrans" cxnId="{0EB3AD74-8D2A-4B9D-AF9A-E1B6D1483453}">
      <dgm:prSet/>
      <dgm:spPr/>
      <dgm:t>
        <a:bodyPr/>
        <a:lstStyle/>
        <a:p>
          <a:endParaRPr lang="en-US" sz="1800"/>
        </a:p>
      </dgm:t>
    </dgm:pt>
    <dgm:pt modelId="{08D55553-10CB-4731-9B33-401A91397D59}" type="sibTrans" cxnId="{0EB3AD74-8D2A-4B9D-AF9A-E1B6D1483453}">
      <dgm:prSet/>
      <dgm:spPr/>
      <dgm:t>
        <a:bodyPr/>
        <a:lstStyle/>
        <a:p>
          <a:endParaRPr lang="en-US" sz="1800"/>
        </a:p>
      </dgm:t>
    </dgm:pt>
    <dgm:pt modelId="{32E2FB41-1260-4DEC-B60B-F7EE7C4D1979}">
      <dgm:prSet phldrT="[Text]" custT="1"/>
      <dgm:spPr/>
      <dgm:t>
        <a:bodyPr/>
        <a:lstStyle/>
        <a:p>
          <a:r>
            <a:rPr lang="en-US" sz="1200" b="0" dirty="0"/>
            <a:t>Infection Control</a:t>
          </a:r>
        </a:p>
      </dgm:t>
    </dgm:pt>
    <dgm:pt modelId="{C8E561E0-DA41-410C-8EF5-6438FCE66A05}" type="parTrans" cxnId="{6653E565-2DD3-4E05-824F-8A8EE1E03769}">
      <dgm:prSet/>
      <dgm:spPr/>
      <dgm:t>
        <a:bodyPr/>
        <a:lstStyle/>
        <a:p>
          <a:endParaRPr lang="en-US" sz="1800"/>
        </a:p>
      </dgm:t>
    </dgm:pt>
    <dgm:pt modelId="{86418FFF-EB8E-41A9-A30D-DD4FEA65B8ED}" type="sibTrans" cxnId="{6653E565-2DD3-4E05-824F-8A8EE1E03769}">
      <dgm:prSet/>
      <dgm:spPr/>
      <dgm:t>
        <a:bodyPr/>
        <a:lstStyle/>
        <a:p>
          <a:endParaRPr lang="en-US" sz="1800"/>
        </a:p>
      </dgm:t>
    </dgm:pt>
    <dgm:pt modelId="{69583A7A-833E-4903-8BA4-97D10A077A84}">
      <dgm:prSet phldrT="[Text]" custT="1"/>
      <dgm:spPr/>
      <dgm:t>
        <a:bodyPr/>
        <a:lstStyle/>
        <a:p>
          <a:r>
            <a:rPr lang="en-US" sz="1200" b="0" dirty="0"/>
            <a:t>Information Technology</a:t>
          </a:r>
        </a:p>
      </dgm:t>
    </dgm:pt>
    <dgm:pt modelId="{5F7DD154-A3D6-471A-9C47-3ABE2F31E4FC}" type="parTrans" cxnId="{0714F6BE-60FC-42E7-B93A-BB8E139B47DB}">
      <dgm:prSet/>
      <dgm:spPr/>
      <dgm:t>
        <a:bodyPr/>
        <a:lstStyle/>
        <a:p>
          <a:endParaRPr lang="en-US" sz="1800"/>
        </a:p>
      </dgm:t>
    </dgm:pt>
    <dgm:pt modelId="{96C7821B-3694-48FB-B698-0D56D850E060}" type="sibTrans" cxnId="{0714F6BE-60FC-42E7-B93A-BB8E139B47DB}">
      <dgm:prSet/>
      <dgm:spPr/>
      <dgm:t>
        <a:bodyPr/>
        <a:lstStyle/>
        <a:p>
          <a:endParaRPr lang="en-US" sz="1800"/>
        </a:p>
      </dgm:t>
    </dgm:pt>
    <dgm:pt modelId="{094B7BE6-8695-4FD8-9618-1835D2B317EA}">
      <dgm:prSet/>
      <dgm:spPr/>
      <dgm:t>
        <a:bodyPr/>
        <a:lstStyle/>
        <a:p>
          <a:r>
            <a:rPr lang="en-US" b="0" dirty="0"/>
            <a:t>Medical Staff</a:t>
          </a:r>
        </a:p>
      </dgm:t>
    </dgm:pt>
    <dgm:pt modelId="{BB934DC9-7A36-424D-8B9D-5F6DA6E893C8}" type="parTrans" cxnId="{50A85296-E64A-4AFE-8912-B0EFC41DA5BE}">
      <dgm:prSet/>
      <dgm:spPr/>
      <dgm:t>
        <a:bodyPr/>
        <a:lstStyle/>
        <a:p>
          <a:endParaRPr lang="en-US"/>
        </a:p>
      </dgm:t>
    </dgm:pt>
    <dgm:pt modelId="{EA1E9BD9-8509-4E95-B484-4E6109214C25}" type="sibTrans" cxnId="{50A85296-E64A-4AFE-8912-B0EFC41DA5BE}">
      <dgm:prSet/>
      <dgm:spPr/>
      <dgm:t>
        <a:bodyPr/>
        <a:lstStyle/>
        <a:p>
          <a:endParaRPr lang="en-US"/>
        </a:p>
      </dgm:t>
    </dgm:pt>
    <dgm:pt modelId="{A4C5EA6A-9210-4ACD-A640-2B880FDF39D9}">
      <dgm:prSet/>
      <dgm:spPr/>
      <dgm:t>
        <a:bodyPr/>
        <a:lstStyle/>
        <a:p>
          <a:r>
            <a:rPr lang="en-US" b="0" dirty="0"/>
            <a:t>Pharmacy</a:t>
          </a:r>
        </a:p>
      </dgm:t>
    </dgm:pt>
    <dgm:pt modelId="{30291B2F-BB94-418D-9AC1-A6F97BF770E9}" type="parTrans" cxnId="{A853688D-20D5-4FE5-A39D-B614B30BD7A4}">
      <dgm:prSet/>
      <dgm:spPr/>
      <dgm:t>
        <a:bodyPr/>
        <a:lstStyle/>
        <a:p>
          <a:endParaRPr lang="en-US"/>
        </a:p>
      </dgm:t>
    </dgm:pt>
    <dgm:pt modelId="{1A7FD428-3E0A-47FD-B0AD-F471ED7950B5}" type="sibTrans" cxnId="{A853688D-20D5-4FE5-A39D-B614B30BD7A4}">
      <dgm:prSet/>
      <dgm:spPr/>
      <dgm:t>
        <a:bodyPr/>
        <a:lstStyle/>
        <a:p>
          <a:endParaRPr lang="en-US"/>
        </a:p>
      </dgm:t>
    </dgm:pt>
    <dgm:pt modelId="{7CFC781B-B804-4429-AD3B-0974F303EBAA}">
      <dgm:prSet/>
      <dgm:spPr/>
      <dgm:t>
        <a:bodyPr/>
        <a:lstStyle/>
        <a:p>
          <a:r>
            <a:rPr lang="en-US" b="0" dirty="0"/>
            <a:t>Nursing</a:t>
          </a:r>
        </a:p>
      </dgm:t>
    </dgm:pt>
    <dgm:pt modelId="{3A91906B-67F7-4420-AFB9-78F523C5F0C1}" type="parTrans" cxnId="{AA7D7054-5EC7-40E3-AE21-6D30E2726439}">
      <dgm:prSet/>
      <dgm:spPr/>
      <dgm:t>
        <a:bodyPr/>
        <a:lstStyle/>
        <a:p>
          <a:endParaRPr lang="en-US"/>
        </a:p>
      </dgm:t>
    </dgm:pt>
    <dgm:pt modelId="{A13B97A3-DB12-4C5E-9546-ED62E77900C0}" type="sibTrans" cxnId="{AA7D7054-5EC7-40E3-AE21-6D30E2726439}">
      <dgm:prSet/>
      <dgm:spPr/>
      <dgm:t>
        <a:bodyPr/>
        <a:lstStyle/>
        <a:p>
          <a:endParaRPr lang="en-US"/>
        </a:p>
      </dgm:t>
    </dgm:pt>
    <dgm:pt modelId="{1371A7EE-2719-48BE-B4D9-943F9993C3AE}">
      <dgm:prSet/>
      <dgm:spPr/>
      <dgm:t>
        <a:bodyPr/>
        <a:lstStyle/>
        <a:p>
          <a:r>
            <a:rPr lang="en-US" b="0" dirty="0"/>
            <a:t>Quality</a:t>
          </a:r>
        </a:p>
      </dgm:t>
    </dgm:pt>
    <dgm:pt modelId="{E9566324-A7F5-4355-B35C-CBB2B736B306}" type="parTrans" cxnId="{BA08F2DE-0E4B-4E8B-8F2A-E3C1396E1F76}">
      <dgm:prSet/>
      <dgm:spPr/>
      <dgm:t>
        <a:bodyPr/>
        <a:lstStyle/>
        <a:p>
          <a:endParaRPr lang="en-US"/>
        </a:p>
      </dgm:t>
    </dgm:pt>
    <dgm:pt modelId="{078B5FF7-5A84-449F-9359-AF65532FF664}" type="sibTrans" cxnId="{BA08F2DE-0E4B-4E8B-8F2A-E3C1396E1F76}">
      <dgm:prSet/>
      <dgm:spPr/>
      <dgm:t>
        <a:bodyPr/>
        <a:lstStyle/>
        <a:p>
          <a:endParaRPr lang="en-US"/>
        </a:p>
      </dgm:t>
    </dgm:pt>
    <dgm:pt modelId="{FA5F0E01-CDA4-427D-A8FF-F13BED38D400}" type="pres">
      <dgm:prSet presAssocID="{AFE538F1-7952-4F37-A3A4-D1F9CAA43048}" presName="Name0" presStyleCnt="0">
        <dgm:presLayoutVars>
          <dgm:chMax val="1"/>
          <dgm:dir/>
          <dgm:animLvl val="ctr"/>
          <dgm:resizeHandles val="exact"/>
        </dgm:presLayoutVars>
      </dgm:prSet>
      <dgm:spPr/>
    </dgm:pt>
    <dgm:pt modelId="{F6EB1DAF-CF5F-41F5-BB41-CC38825FDB92}" type="pres">
      <dgm:prSet presAssocID="{4E7A7108-8317-481B-9DDF-937EF934F5CC}" presName="centerShape" presStyleLbl="node0" presStyleIdx="0" presStyleCnt="1" custScaleX="145391" custScaleY="131673"/>
      <dgm:spPr/>
    </dgm:pt>
    <dgm:pt modelId="{BA6C4F9B-CD9C-4248-A633-90A10514641E}" type="pres">
      <dgm:prSet presAssocID="{E35AD783-6C2D-4FAB-A531-E8CB9323C574}" presName="node" presStyleLbl="node1" presStyleIdx="0" presStyleCnt="8" custScaleX="121784" custScaleY="105567" custRadScaleRad="102640">
        <dgm:presLayoutVars>
          <dgm:bulletEnabled val="1"/>
        </dgm:presLayoutVars>
      </dgm:prSet>
      <dgm:spPr/>
    </dgm:pt>
    <dgm:pt modelId="{3C3C633D-FC94-42E0-AE6A-3806DD42F8A3}" type="pres">
      <dgm:prSet presAssocID="{E35AD783-6C2D-4FAB-A531-E8CB9323C574}" presName="dummy" presStyleCnt="0"/>
      <dgm:spPr/>
    </dgm:pt>
    <dgm:pt modelId="{E470225E-ACC7-44E7-9240-BE86A11E25E9}" type="pres">
      <dgm:prSet presAssocID="{5D96A436-3DC6-4FC1-BE35-98FE353ECD5D}" presName="sibTrans" presStyleLbl="sibTrans2D1" presStyleIdx="0" presStyleCnt="8"/>
      <dgm:spPr/>
    </dgm:pt>
    <dgm:pt modelId="{918756F3-9B41-4CF1-9872-69B34A070273}" type="pres">
      <dgm:prSet presAssocID="{094B7BE6-8695-4FD8-9618-1835D2B317EA}" presName="node" presStyleLbl="node1" presStyleIdx="1" presStyleCnt="8">
        <dgm:presLayoutVars>
          <dgm:bulletEnabled val="1"/>
        </dgm:presLayoutVars>
      </dgm:prSet>
      <dgm:spPr/>
    </dgm:pt>
    <dgm:pt modelId="{33E23544-B25E-433D-8845-700E0BAFBC61}" type="pres">
      <dgm:prSet presAssocID="{094B7BE6-8695-4FD8-9618-1835D2B317EA}" presName="dummy" presStyleCnt="0"/>
      <dgm:spPr/>
    </dgm:pt>
    <dgm:pt modelId="{BFD620FD-41BF-4DA3-9F90-97068A34C23E}" type="pres">
      <dgm:prSet presAssocID="{EA1E9BD9-8509-4E95-B484-4E6109214C25}" presName="sibTrans" presStyleLbl="sibTrans2D1" presStyleIdx="1" presStyleCnt="8"/>
      <dgm:spPr/>
    </dgm:pt>
    <dgm:pt modelId="{5BBB5EE6-8ABB-4C50-98EA-27922029BA14}" type="pres">
      <dgm:prSet presAssocID="{A4C5EA6A-9210-4ACD-A640-2B880FDF39D9}" presName="node" presStyleLbl="node1" presStyleIdx="2" presStyleCnt="8" custScaleX="93604" custScaleY="100664" custRadScaleRad="100379" custRadScaleInc="-3841">
        <dgm:presLayoutVars>
          <dgm:bulletEnabled val="1"/>
        </dgm:presLayoutVars>
      </dgm:prSet>
      <dgm:spPr/>
    </dgm:pt>
    <dgm:pt modelId="{1064181D-3626-4606-9D70-DDB56C7D7F44}" type="pres">
      <dgm:prSet presAssocID="{A4C5EA6A-9210-4ACD-A640-2B880FDF39D9}" presName="dummy" presStyleCnt="0"/>
      <dgm:spPr/>
    </dgm:pt>
    <dgm:pt modelId="{E4CEB717-284F-48CA-8514-B11682FFE662}" type="pres">
      <dgm:prSet presAssocID="{1A7FD428-3E0A-47FD-B0AD-F471ED7950B5}" presName="sibTrans" presStyleLbl="sibTrans2D1" presStyleIdx="2" presStyleCnt="8"/>
      <dgm:spPr/>
    </dgm:pt>
    <dgm:pt modelId="{9663B413-8314-4EDB-B7EB-01AA63D85C01}" type="pres">
      <dgm:prSet presAssocID="{69583A7A-833E-4903-8BA4-97D10A077A84}" presName="node" presStyleLbl="node1" presStyleIdx="3" presStyleCnt="8" custScaleX="116009" custScaleY="103500">
        <dgm:presLayoutVars>
          <dgm:bulletEnabled val="1"/>
        </dgm:presLayoutVars>
      </dgm:prSet>
      <dgm:spPr/>
    </dgm:pt>
    <dgm:pt modelId="{65E8C4F1-21BD-4420-B6E8-98ADBFD44028}" type="pres">
      <dgm:prSet presAssocID="{69583A7A-833E-4903-8BA4-97D10A077A84}" presName="dummy" presStyleCnt="0"/>
      <dgm:spPr/>
    </dgm:pt>
    <dgm:pt modelId="{46A30197-A153-448C-BA78-A97865CC7379}" type="pres">
      <dgm:prSet presAssocID="{96C7821B-3694-48FB-B698-0D56D850E060}" presName="sibTrans" presStyleLbl="sibTrans2D1" presStyleIdx="3" presStyleCnt="8"/>
      <dgm:spPr/>
    </dgm:pt>
    <dgm:pt modelId="{02437991-8BDA-4324-83F1-72BDFA2AFACC}" type="pres">
      <dgm:prSet presAssocID="{32E2FB41-1260-4DEC-B60B-F7EE7C4D1979}" presName="node" presStyleLbl="node1" presStyleIdx="4" presStyleCnt="8" custScaleX="98265" custScaleY="106683">
        <dgm:presLayoutVars>
          <dgm:bulletEnabled val="1"/>
        </dgm:presLayoutVars>
      </dgm:prSet>
      <dgm:spPr/>
    </dgm:pt>
    <dgm:pt modelId="{F320C983-1111-4D2E-9A96-B2883BDAA1AD}" type="pres">
      <dgm:prSet presAssocID="{32E2FB41-1260-4DEC-B60B-F7EE7C4D1979}" presName="dummy" presStyleCnt="0"/>
      <dgm:spPr/>
    </dgm:pt>
    <dgm:pt modelId="{DEABAECF-1029-4529-BA13-91A882F6062C}" type="pres">
      <dgm:prSet presAssocID="{86418FFF-EB8E-41A9-A30D-DD4FEA65B8ED}" presName="sibTrans" presStyleLbl="sibTrans2D1" presStyleIdx="4" presStyleCnt="8"/>
      <dgm:spPr/>
    </dgm:pt>
    <dgm:pt modelId="{252D7633-4749-4ACF-B9D1-34F9F1AE3AB3}" type="pres">
      <dgm:prSet presAssocID="{7EBD0716-D2A4-42C0-9274-E95B1ABF6CD5}" presName="node" presStyleLbl="node1" presStyleIdx="5" presStyleCnt="8" custScaleX="111456" custScaleY="112528">
        <dgm:presLayoutVars>
          <dgm:bulletEnabled val="1"/>
        </dgm:presLayoutVars>
      </dgm:prSet>
      <dgm:spPr/>
    </dgm:pt>
    <dgm:pt modelId="{893D7BD2-900A-4B93-A372-0D23BBBCF9AD}" type="pres">
      <dgm:prSet presAssocID="{7EBD0716-D2A4-42C0-9274-E95B1ABF6CD5}" presName="dummy" presStyleCnt="0"/>
      <dgm:spPr/>
    </dgm:pt>
    <dgm:pt modelId="{0CE53639-6FE3-4E85-B60C-6CEBC17D886F}" type="pres">
      <dgm:prSet presAssocID="{C6171224-7DCC-42A7-8F30-74D7CC51C254}" presName="sibTrans" presStyleLbl="sibTrans2D1" presStyleIdx="5" presStyleCnt="8"/>
      <dgm:spPr/>
    </dgm:pt>
    <dgm:pt modelId="{1D92A997-FD14-4B2E-B1E0-99CCE5B04366}" type="pres">
      <dgm:prSet presAssocID="{7CFC781B-B804-4429-AD3B-0974F303EBAA}" presName="node" presStyleLbl="node1" presStyleIdx="6" presStyleCnt="8">
        <dgm:presLayoutVars>
          <dgm:bulletEnabled val="1"/>
        </dgm:presLayoutVars>
      </dgm:prSet>
      <dgm:spPr/>
    </dgm:pt>
    <dgm:pt modelId="{C0BF32D3-F66E-415D-83A1-6B86C798E65C}" type="pres">
      <dgm:prSet presAssocID="{7CFC781B-B804-4429-AD3B-0974F303EBAA}" presName="dummy" presStyleCnt="0"/>
      <dgm:spPr/>
    </dgm:pt>
    <dgm:pt modelId="{D8AC6918-4070-4CFA-99AC-0CD281D27682}" type="pres">
      <dgm:prSet presAssocID="{A13B97A3-DB12-4C5E-9546-ED62E77900C0}" presName="sibTrans" presStyleLbl="sibTrans2D1" presStyleIdx="6" presStyleCnt="8"/>
      <dgm:spPr/>
    </dgm:pt>
    <dgm:pt modelId="{675EF67D-C3AE-4971-9E34-4BFDF83718D4}" type="pres">
      <dgm:prSet presAssocID="{1371A7EE-2719-48BE-B4D9-943F9993C3AE}" presName="node" presStyleLbl="node1" presStyleIdx="7" presStyleCnt="8">
        <dgm:presLayoutVars>
          <dgm:bulletEnabled val="1"/>
        </dgm:presLayoutVars>
      </dgm:prSet>
      <dgm:spPr/>
    </dgm:pt>
    <dgm:pt modelId="{889F8545-4555-4B1A-B4C1-5BA9E6AA91DA}" type="pres">
      <dgm:prSet presAssocID="{1371A7EE-2719-48BE-B4D9-943F9993C3AE}" presName="dummy" presStyleCnt="0"/>
      <dgm:spPr/>
    </dgm:pt>
    <dgm:pt modelId="{7D7DBE49-AE0F-4817-B6BE-A3E835A4464D}" type="pres">
      <dgm:prSet presAssocID="{078B5FF7-5A84-449F-9359-AF65532FF664}" presName="sibTrans" presStyleLbl="sibTrans2D1" presStyleIdx="7" presStyleCnt="8"/>
      <dgm:spPr/>
    </dgm:pt>
  </dgm:ptLst>
  <dgm:cxnLst>
    <dgm:cxn modelId="{05839511-F76A-4D20-ACF9-3E87D7AD1D00}" type="presOf" srcId="{A13B97A3-DB12-4C5E-9546-ED62E77900C0}" destId="{D8AC6918-4070-4CFA-99AC-0CD281D27682}" srcOrd="0" destOrd="0" presId="urn:microsoft.com/office/officeart/2005/8/layout/radial6"/>
    <dgm:cxn modelId="{37E8B312-6400-4661-A352-1BC50644DA67}" type="presOf" srcId="{A4C5EA6A-9210-4ACD-A640-2B880FDF39D9}" destId="{5BBB5EE6-8ABB-4C50-98EA-27922029BA14}" srcOrd="0" destOrd="0" presId="urn:microsoft.com/office/officeart/2005/8/layout/radial6"/>
    <dgm:cxn modelId="{1A384D20-24D2-416A-A503-B780EA9D1443}" type="presOf" srcId="{1A7FD428-3E0A-47FD-B0AD-F471ED7950B5}" destId="{E4CEB717-284F-48CA-8514-B11682FFE662}" srcOrd="0" destOrd="0" presId="urn:microsoft.com/office/officeart/2005/8/layout/radial6"/>
    <dgm:cxn modelId="{35053E30-4CC8-454C-9DB3-ECB31F421BB4}" srcId="{AFE538F1-7952-4F37-A3A4-D1F9CAA43048}" destId="{4E7A7108-8317-481B-9DDF-937EF934F5CC}" srcOrd="0" destOrd="0" parTransId="{57C781AE-AC02-4223-9E8A-E2A528C9D8E1}" sibTransId="{2A4794E5-5DF5-4911-983B-D2C232FB2744}"/>
    <dgm:cxn modelId="{614EF932-5253-46E2-9617-1D5300214C98}" type="presOf" srcId="{69583A7A-833E-4903-8BA4-97D10A077A84}" destId="{9663B413-8314-4EDB-B7EB-01AA63D85C01}" srcOrd="0" destOrd="0" presId="urn:microsoft.com/office/officeart/2005/8/layout/radial6"/>
    <dgm:cxn modelId="{3DCE673F-6A70-4FFC-BF02-EFA40537EAE8}" type="presOf" srcId="{EA1E9BD9-8509-4E95-B484-4E6109214C25}" destId="{BFD620FD-41BF-4DA3-9F90-97068A34C23E}" srcOrd="0" destOrd="0" presId="urn:microsoft.com/office/officeart/2005/8/layout/radial6"/>
    <dgm:cxn modelId="{33CFFD3F-0BCB-4C14-853A-34AF6C1CEED2}" type="presOf" srcId="{7CFC781B-B804-4429-AD3B-0974F303EBAA}" destId="{1D92A997-FD14-4B2E-B1E0-99CCE5B04366}" srcOrd="0" destOrd="0" presId="urn:microsoft.com/office/officeart/2005/8/layout/radial6"/>
    <dgm:cxn modelId="{07717F60-B6CE-4B31-9CB4-E58A2F64951E}" type="presOf" srcId="{E35AD783-6C2D-4FAB-A531-E8CB9323C574}" destId="{BA6C4F9B-CD9C-4248-A633-90A10514641E}" srcOrd="0" destOrd="0" presId="urn:microsoft.com/office/officeart/2005/8/layout/radial6"/>
    <dgm:cxn modelId="{569E7465-37BA-4457-AF24-F101F9B60F0B}" type="presOf" srcId="{1371A7EE-2719-48BE-B4D9-943F9993C3AE}" destId="{675EF67D-C3AE-4971-9E34-4BFDF83718D4}" srcOrd="0" destOrd="0" presId="urn:microsoft.com/office/officeart/2005/8/layout/radial6"/>
    <dgm:cxn modelId="{6653E565-2DD3-4E05-824F-8A8EE1E03769}" srcId="{4E7A7108-8317-481B-9DDF-937EF934F5CC}" destId="{32E2FB41-1260-4DEC-B60B-F7EE7C4D1979}" srcOrd="4" destOrd="0" parTransId="{C8E561E0-DA41-410C-8EF5-6438FCE66A05}" sibTransId="{86418FFF-EB8E-41A9-A30D-DD4FEA65B8ED}"/>
    <dgm:cxn modelId="{847A4B72-B945-4506-A66B-252142A44736}" type="presOf" srcId="{4E7A7108-8317-481B-9DDF-937EF934F5CC}" destId="{F6EB1DAF-CF5F-41F5-BB41-CC38825FDB92}" srcOrd="0" destOrd="0" presId="urn:microsoft.com/office/officeart/2005/8/layout/radial6"/>
    <dgm:cxn modelId="{5B446D52-64ED-4CCF-B231-07662FB82966}" type="presOf" srcId="{96C7821B-3694-48FB-B698-0D56D850E060}" destId="{46A30197-A153-448C-BA78-A97865CC7379}" srcOrd="0" destOrd="0" presId="urn:microsoft.com/office/officeart/2005/8/layout/radial6"/>
    <dgm:cxn modelId="{AA7D7054-5EC7-40E3-AE21-6D30E2726439}" srcId="{4E7A7108-8317-481B-9DDF-937EF934F5CC}" destId="{7CFC781B-B804-4429-AD3B-0974F303EBAA}" srcOrd="6" destOrd="0" parTransId="{3A91906B-67F7-4420-AFB9-78F523C5F0C1}" sibTransId="{A13B97A3-DB12-4C5E-9546-ED62E77900C0}"/>
    <dgm:cxn modelId="{0EB3AD74-8D2A-4B9D-AF9A-E1B6D1483453}" srcId="{DEB828A7-AB20-477A-B09F-87BC580CE06C}" destId="{F190A2DA-BD6B-4741-9627-3B2B71455DA5}" srcOrd="1" destOrd="0" parTransId="{EB462B18-0BF7-49CC-A0BB-407F743D13C8}" sibTransId="{08D55553-10CB-4731-9B33-401A91397D59}"/>
    <dgm:cxn modelId="{2E0B088B-69CB-4A71-BBB1-0191D85C38F5}" srcId="{AFE538F1-7952-4F37-A3A4-D1F9CAA43048}" destId="{DEB828A7-AB20-477A-B09F-87BC580CE06C}" srcOrd="2" destOrd="0" parTransId="{8C8E8542-E09B-40E4-AD10-41713A8803C4}" sibTransId="{5113AC48-2A04-42A5-85F4-9627A86CDA6B}"/>
    <dgm:cxn modelId="{A853688D-20D5-4FE5-A39D-B614B30BD7A4}" srcId="{4E7A7108-8317-481B-9DDF-937EF934F5CC}" destId="{A4C5EA6A-9210-4ACD-A640-2B880FDF39D9}" srcOrd="2" destOrd="0" parTransId="{30291B2F-BB94-418D-9AC1-A6F97BF770E9}" sibTransId="{1A7FD428-3E0A-47FD-B0AD-F471ED7950B5}"/>
    <dgm:cxn modelId="{05478794-B600-4BC2-9633-EFCE8D817A58}" type="presOf" srcId="{7EBD0716-D2A4-42C0-9274-E95B1ABF6CD5}" destId="{252D7633-4749-4ACF-B9D1-34F9F1AE3AB3}" srcOrd="0" destOrd="0" presId="urn:microsoft.com/office/officeart/2005/8/layout/radial6"/>
    <dgm:cxn modelId="{50A85296-E64A-4AFE-8912-B0EFC41DA5BE}" srcId="{4E7A7108-8317-481B-9DDF-937EF934F5CC}" destId="{094B7BE6-8695-4FD8-9618-1835D2B317EA}" srcOrd="1" destOrd="0" parTransId="{BB934DC9-7A36-424D-8B9D-5F6DA6E893C8}" sibTransId="{EA1E9BD9-8509-4E95-B484-4E6109214C25}"/>
    <dgm:cxn modelId="{F216449C-7ACF-4AE5-93CC-1F1D88BE9EFC}" type="presOf" srcId="{AFE538F1-7952-4F37-A3A4-D1F9CAA43048}" destId="{FA5F0E01-CDA4-427D-A8FF-F13BED38D400}" srcOrd="0" destOrd="0" presId="urn:microsoft.com/office/officeart/2005/8/layout/radial6"/>
    <dgm:cxn modelId="{D6E5D2A8-FB35-4BDC-AE69-6675870336E8}" srcId="{4E7A7108-8317-481B-9DDF-937EF934F5CC}" destId="{7EBD0716-D2A4-42C0-9274-E95B1ABF6CD5}" srcOrd="5" destOrd="0" parTransId="{9FEB4D32-F746-4C0C-8690-43B75786C6AD}" sibTransId="{C6171224-7DCC-42A7-8F30-74D7CC51C254}"/>
    <dgm:cxn modelId="{38E22AB7-1E80-4C57-B32D-D50F518AD9DB}" type="presOf" srcId="{32E2FB41-1260-4DEC-B60B-F7EE7C4D1979}" destId="{02437991-8BDA-4324-83F1-72BDFA2AFACC}" srcOrd="0" destOrd="0" presId="urn:microsoft.com/office/officeart/2005/8/layout/radial6"/>
    <dgm:cxn modelId="{CD6A2ABA-0521-481B-A92A-57FA80A84072}" type="presOf" srcId="{5D96A436-3DC6-4FC1-BE35-98FE353ECD5D}" destId="{E470225E-ACC7-44E7-9240-BE86A11E25E9}" srcOrd="0" destOrd="0" presId="urn:microsoft.com/office/officeart/2005/8/layout/radial6"/>
    <dgm:cxn modelId="{2035BDBB-3EAA-47E3-9823-AEB1AE5DF18A}" srcId="{AFE538F1-7952-4F37-A3A4-D1F9CAA43048}" destId="{0373317F-158C-405E-8121-168AACE97819}" srcOrd="1" destOrd="0" parTransId="{3AE0C0C6-9282-4A6F-9DDB-EFD6B3464FCE}" sibTransId="{A851F413-6ADD-436E-A0AF-5D3965F22C98}"/>
    <dgm:cxn modelId="{0714F6BE-60FC-42E7-B93A-BB8E139B47DB}" srcId="{4E7A7108-8317-481B-9DDF-937EF934F5CC}" destId="{69583A7A-833E-4903-8BA4-97D10A077A84}" srcOrd="3" destOrd="0" parTransId="{5F7DD154-A3D6-471A-9C47-3ABE2F31E4FC}" sibTransId="{96C7821B-3694-48FB-B698-0D56D850E060}"/>
    <dgm:cxn modelId="{540421C9-BF52-41FA-A9E1-71A517CACE6A}" type="presOf" srcId="{078B5FF7-5A84-449F-9359-AF65532FF664}" destId="{7D7DBE49-AE0F-4817-B6BE-A3E835A4464D}" srcOrd="0" destOrd="0" presId="urn:microsoft.com/office/officeart/2005/8/layout/radial6"/>
    <dgm:cxn modelId="{90637CCD-4DA7-419A-9BFC-98EE4AB01A0D}" type="presOf" srcId="{094B7BE6-8695-4FD8-9618-1835D2B317EA}" destId="{918756F3-9B41-4CF1-9872-69B34A070273}" srcOrd="0" destOrd="0" presId="urn:microsoft.com/office/officeart/2005/8/layout/radial6"/>
    <dgm:cxn modelId="{23D46CD9-ECD4-41C3-9D34-B9318690C148}" srcId="{DEB828A7-AB20-477A-B09F-87BC580CE06C}" destId="{7F605EB8-61AE-4990-95D8-05EAAC21B65A}" srcOrd="0" destOrd="0" parTransId="{C184C356-0E9F-4384-8639-CB62D38367AC}" sibTransId="{7E63CF44-DF10-408A-AD3F-AD4F0ECCA122}"/>
    <dgm:cxn modelId="{3BB3F6D9-6FC0-49DD-ABCF-3B081A4FFFCF}" srcId="{4E7A7108-8317-481B-9DDF-937EF934F5CC}" destId="{E35AD783-6C2D-4FAB-A531-E8CB9323C574}" srcOrd="0" destOrd="0" parTransId="{C9DBD946-CDD5-413A-A28D-5ACFDA4874EB}" sibTransId="{5D96A436-3DC6-4FC1-BE35-98FE353ECD5D}"/>
    <dgm:cxn modelId="{BA08F2DE-0E4B-4E8B-8F2A-E3C1396E1F76}" srcId="{4E7A7108-8317-481B-9DDF-937EF934F5CC}" destId="{1371A7EE-2719-48BE-B4D9-943F9993C3AE}" srcOrd="7" destOrd="0" parTransId="{E9566324-A7F5-4355-B35C-CBB2B736B306}" sibTransId="{078B5FF7-5A84-449F-9359-AF65532FF664}"/>
    <dgm:cxn modelId="{96A24EE5-7225-4E3C-A631-27D3ED9B2BBB}" srcId="{0373317F-158C-405E-8121-168AACE97819}" destId="{EB23F1F6-B62A-4199-BAAD-0B6F36590EB3}" srcOrd="0" destOrd="0" parTransId="{2ADBB864-7146-4995-9EB6-100AACD8B734}" sibTransId="{849E1F9F-061B-4310-A124-34549C60385B}"/>
    <dgm:cxn modelId="{37A90AE7-4444-4B41-8429-7405F7C5783E}" srcId="{0373317F-158C-405E-8121-168AACE97819}" destId="{08D55BD0-A5A4-4A52-A95F-D16A41ED0256}" srcOrd="1" destOrd="0" parTransId="{6D03C2C0-EFF3-4017-BF17-8984CDF1202C}" sibTransId="{264D9188-FEDE-4BB9-B681-51EEB5A27567}"/>
    <dgm:cxn modelId="{98CBA0EB-11AA-4F28-9F32-988E108F0E10}" type="presOf" srcId="{C6171224-7DCC-42A7-8F30-74D7CC51C254}" destId="{0CE53639-6FE3-4E85-B60C-6CEBC17D886F}" srcOrd="0" destOrd="0" presId="urn:microsoft.com/office/officeart/2005/8/layout/radial6"/>
    <dgm:cxn modelId="{D92403F9-0121-4E55-AC25-6EE848965933}" type="presOf" srcId="{86418FFF-EB8E-41A9-A30D-DD4FEA65B8ED}" destId="{DEABAECF-1029-4529-BA13-91A882F6062C}" srcOrd="0" destOrd="0" presId="urn:microsoft.com/office/officeart/2005/8/layout/radial6"/>
    <dgm:cxn modelId="{19C85C6C-C016-49B8-A3CA-839E2AE47E44}" type="presParOf" srcId="{FA5F0E01-CDA4-427D-A8FF-F13BED38D400}" destId="{F6EB1DAF-CF5F-41F5-BB41-CC38825FDB92}" srcOrd="0" destOrd="0" presId="urn:microsoft.com/office/officeart/2005/8/layout/radial6"/>
    <dgm:cxn modelId="{4A4AEA99-3F1C-4E43-8B7A-89BA9FCB06EB}" type="presParOf" srcId="{FA5F0E01-CDA4-427D-A8FF-F13BED38D400}" destId="{BA6C4F9B-CD9C-4248-A633-90A10514641E}" srcOrd="1" destOrd="0" presId="urn:microsoft.com/office/officeart/2005/8/layout/radial6"/>
    <dgm:cxn modelId="{DC33DAD8-8F9F-4444-A3B2-30C827028955}" type="presParOf" srcId="{FA5F0E01-CDA4-427D-A8FF-F13BED38D400}" destId="{3C3C633D-FC94-42E0-AE6A-3806DD42F8A3}" srcOrd="2" destOrd="0" presId="urn:microsoft.com/office/officeart/2005/8/layout/radial6"/>
    <dgm:cxn modelId="{7839E84C-9B83-45A7-A7C6-F7CA62216638}" type="presParOf" srcId="{FA5F0E01-CDA4-427D-A8FF-F13BED38D400}" destId="{E470225E-ACC7-44E7-9240-BE86A11E25E9}" srcOrd="3" destOrd="0" presId="urn:microsoft.com/office/officeart/2005/8/layout/radial6"/>
    <dgm:cxn modelId="{41D82A2F-8A8C-4E5A-9FED-B14C38D919B2}" type="presParOf" srcId="{FA5F0E01-CDA4-427D-A8FF-F13BED38D400}" destId="{918756F3-9B41-4CF1-9872-69B34A070273}" srcOrd="4" destOrd="0" presId="urn:microsoft.com/office/officeart/2005/8/layout/radial6"/>
    <dgm:cxn modelId="{3ABEC60E-A75E-4A7D-9DB1-AF2F6C9A352D}" type="presParOf" srcId="{FA5F0E01-CDA4-427D-A8FF-F13BED38D400}" destId="{33E23544-B25E-433D-8845-700E0BAFBC61}" srcOrd="5" destOrd="0" presId="urn:microsoft.com/office/officeart/2005/8/layout/radial6"/>
    <dgm:cxn modelId="{8EE99942-C1AD-414D-A4E1-5A798DDA95F5}" type="presParOf" srcId="{FA5F0E01-CDA4-427D-A8FF-F13BED38D400}" destId="{BFD620FD-41BF-4DA3-9F90-97068A34C23E}" srcOrd="6" destOrd="0" presId="urn:microsoft.com/office/officeart/2005/8/layout/radial6"/>
    <dgm:cxn modelId="{A7457653-6FA1-40CD-B1A6-B161E1A21514}" type="presParOf" srcId="{FA5F0E01-CDA4-427D-A8FF-F13BED38D400}" destId="{5BBB5EE6-8ABB-4C50-98EA-27922029BA14}" srcOrd="7" destOrd="0" presId="urn:microsoft.com/office/officeart/2005/8/layout/radial6"/>
    <dgm:cxn modelId="{E21FFCAD-5B8E-4AFC-8F5B-36A42A18764E}" type="presParOf" srcId="{FA5F0E01-CDA4-427D-A8FF-F13BED38D400}" destId="{1064181D-3626-4606-9D70-DDB56C7D7F44}" srcOrd="8" destOrd="0" presId="urn:microsoft.com/office/officeart/2005/8/layout/radial6"/>
    <dgm:cxn modelId="{184272D7-1944-4EA4-8674-E574500C896B}" type="presParOf" srcId="{FA5F0E01-CDA4-427D-A8FF-F13BED38D400}" destId="{E4CEB717-284F-48CA-8514-B11682FFE662}" srcOrd="9" destOrd="0" presId="urn:microsoft.com/office/officeart/2005/8/layout/radial6"/>
    <dgm:cxn modelId="{7ECCF6C2-E879-42E8-AFD8-C505CB91C690}" type="presParOf" srcId="{FA5F0E01-CDA4-427D-A8FF-F13BED38D400}" destId="{9663B413-8314-4EDB-B7EB-01AA63D85C01}" srcOrd="10" destOrd="0" presId="urn:microsoft.com/office/officeart/2005/8/layout/radial6"/>
    <dgm:cxn modelId="{6647C6EC-F53B-45CD-B24B-4197C8C2E0EB}" type="presParOf" srcId="{FA5F0E01-CDA4-427D-A8FF-F13BED38D400}" destId="{65E8C4F1-21BD-4420-B6E8-98ADBFD44028}" srcOrd="11" destOrd="0" presId="urn:microsoft.com/office/officeart/2005/8/layout/radial6"/>
    <dgm:cxn modelId="{75A572EE-2097-447C-823D-144EC0798580}" type="presParOf" srcId="{FA5F0E01-CDA4-427D-A8FF-F13BED38D400}" destId="{46A30197-A153-448C-BA78-A97865CC7379}" srcOrd="12" destOrd="0" presId="urn:microsoft.com/office/officeart/2005/8/layout/radial6"/>
    <dgm:cxn modelId="{790D6E4F-C994-45FA-A043-698F5AFBEDD6}" type="presParOf" srcId="{FA5F0E01-CDA4-427D-A8FF-F13BED38D400}" destId="{02437991-8BDA-4324-83F1-72BDFA2AFACC}" srcOrd="13" destOrd="0" presId="urn:microsoft.com/office/officeart/2005/8/layout/radial6"/>
    <dgm:cxn modelId="{C256C8AF-098C-43B0-8957-A8A98D1C0E85}" type="presParOf" srcId="{FA5F0E01-CDA4-427D-A8FF-F13BED38D400}" destId="{F320C983-1111-4D2E-9A96-B2883BDAA1AD}" srcOrd="14" destOrd="0" presId="urn:microsoft.com/office/officeart/2005/8/layout/radial6"/>
    <dgm:cxn modelId="{7231BCB4-F2D2-40E9-9147-2E17349AF01D}" type="presParOf" srcId="{FA5F0E01-CDA4-427D-A8FF-F13BED38D400}" destId="{DEABAECF-1029-4529-BA13-91A882F6062C}" srcOrd="15" destOrd="0" presId="urn:microsoft.com/office/officeart/2005/8/layout/radial6"/>
    <dgm:cxn modelId="{7CF81F01-AB4C-451C-8BC6-7F824C38D3FD}" type="presParOf" srcId="{FA5F0E01-CDA4-427D-A8FF-F13BED38D400}" destId="{252D7633-4749-4ACF-B9D1-34F9F1AE3AB3}" srcOrd="16" destOrd="0" presId="urn:microsoft.com/office/officeart/2005/8/layout/radial6"/>
    <dgm:cxn modelId="{3C967B9C-FDE9-42DB-AAE5-DCB624CBFA03}" type="presParOf" srcId="{FA5F0E01-CDA4-427D-A8FF-F13BED38D400}" destId="{893D7BD2-900A-4B93-A372-0D23BBBCF9AD}" srcOrd="17" destOrd="0" presId="urn:microsoft.com/office/officeart/2005/8/layout/radial6"/>
    <dgm:cxn modelId="{CEA5CCE5-B1CF-4EF0-A619-6534A0C32073}" type="presParOf" srcId="{FA5F0E01-CDA4-427D-A8FF-F13BED38D400}" destId="{0CE53639-6FE3-4E85-B60C-6CEBC17D886F}" srcOrd="18" destOrd="0" presId="urn:microsoft.com/office/officeart/2005/8/layout/radial6"/>
    <dgm:cxn modelId="{40AB4DFC-1340-44F7-B166-F3D5B0EE4C46}" type="presParOf" srcId="{FA5F0E01-CDA4-427D-A8FF-F13BED38D400}" destId="{1D92A997-FD14-4B2E-B1E0-99CCE5B04366}" srcOrd="19" destOrd="0" presId="urn:microsoft.com/office/officeart/2005/8/layout/radial6"/>
    <dgm:cxn modelId="{9D4A869B-2E8A-4767-8F7D-02A70887779C}" type="presParOf" srcId="{FA5F0E01-CDA4-427D-A8FF-F13BED38D400}" destId="{C0BF32D3-F66E-415D-83A1-6B86C798E65C}" srcOrd="20" destOrd="0" presId="urn:microsoft.com/office/officeart/2005/8/layout/radial6"/>
    <dgm:cxn modelId="{18D8DD6D-CB1C-43B0-9FF3-3B7702540E0E}" type="presParOf" srcId="{FA5F0E01-CDA4-427D-A8FF-F13BED38D400}" destId="{D8AC6918-4070-4CFA-99AC-0CD281D27682}" srcOrd="21" destOrd="0" presId="urn:microsoft.com/office/officeart/2005/8/layout/radial6"/>
    <dgm:cxn modelId="{62AF38E2-512D-4D68-B51C-FDDE7DA9BBFC}" type="presParOf" srcId="{FA5F0E01-CDA4-427D-A8FF-F13BED38D400}" destId="{675EF67D-C3AE-4971-9E34-4BFDF83718D4}" srcOrd="22" destOrd="0" presId="urn:microsoft.com/office/officeart/2005/8/layout/radial6"/>
    <dgm:cxn modelId="{585A8C28-3340-4D26-9CAE-C3FE505F86EC}" type="presParOf" srcId="{FA5F0E01-CDA4-427D-A8FF-F13BED38D400}" destId="{889F8545-4555-4B1A-B4C1-5BA9E6AA91DA}" srcOrd="23" destOrd="0" presId="urn:microsoft.com/office/officeart/2005/8/layout/radial6"/>
    <dgm:cxn modelId="{63832EB3-4FDB-441A-A456-7582EC7EF742}" type="presParOf" srcId="{FA5F0E01-CDA4-427D-A8FF-F13BED38D400}" destId="{7D7DBE49-AE0F-4817-B6BE-A3E835A4464D}"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5DDFB3-2281-48D5-908A-B6E56C39FCB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4845EB1-38C3-4C89-9BB1-2D9291F6A9A1}">
      <dgm:prSet/>
      <dgm:spPr/>
      <dgm:t>
        <a:bodyPr/>
        <a:lstStyle/>
        <a:p>
          <a:pPr rtl="0"/>
          <a:r>
            <a:rPr lang="en-US"/>
            <a:t>Ampicillin 20 mg IV once</a:t>
          </a:r>
        </a:p>
      </dgm:t>
    </dgm:pt>
    <dgm:pt modelId="{EFA80F36-3CB7-40A1-A427-6A701ECAB0C3}" type="parTrans" cxnId="{C3A7AD2D-7996-488B-9358-A4C6478D8471}">
      <dgm:prSet/>
      <dgm:spPr/>
      <dgm:t>
        <a:bodyPr/>
        <a:lstStyle/>
        <a:p>
          <a:endParaRPr lang="en-US"/>
        </a:p>
      </dgm:t>
    </dgm:pt>
    <dgm:pt modelId="{C3BEF8F6-5DDE-4472-8D8F-BE2B614617E5}" type="sibTrans" cxnId="{C3A7AD2D-7996-488B-9358-A4C6478D8471}">
      <dgm:prSet/>
      <dgm:spPr/>
      <dgm:t>
        <a:bodyPr/>
        <a:lstStyle/>
        <a:p>
          <a:endParaRPr lang="en-US"/>
        </a:p>
      </dgm:t>
    </dgm:pt>
    <dgm:pt modelId="{57C18551-FFBF-4236-BDC3-3124F7E9F711}">
      <dgm:prSet/>
      <dgm:spPr/>
      <dgm:t>
        <a:bodyPr/>
        <a:lstStyle/>
        <a:p>
          <a:pPr rtl="0"/>
          <a:r>
            <a:rPr lang="en-US"/>
            <a:t>Observe for 30 minutes</a:t>
          </a:r>
        </a:p>
      </dgm:t>
    </dgm:pt>
    <dgm:pt modelId="{99A94E1D-D535-4AF4-ADAB-A8CFB92593B6}" type="parTrans" cxnId="{39AC3D0D-CC35-450B-8D87-54C835B10F8F}">
      <dgm:prSet/>
      <dgm:spPr/>
      <dgm:t>
        <a:bodyPr/>
        <a:lstStyle/>
        <a:p>
          <a:endParaRPr lang="en-US"/>
        </a:p>
      </dgm:t>
    </dgm:pt>
    <dgm:pt modelId="{937AFB43-62F9-4083-84CB-B2F5D14B6132}" type="sibTrans" cxnId="{39AC3D0D-CC35-450B-8D87-54C835B10F8F}">
      <dgm:prSet/>
      <dgm:spPr/>
      <dgm:t>
        <a:bodyPr/>
        <a:lstStyle/>
        <a:p>
          <a:endParaRPr lang="en-US"/>
        </a:p>
      </dgm:t>
    </dgm:pt>
    <dgm:pt modelId="{03FCF868-A27C-4C38-BA60-8827E849C191}">
      <dgm:prSet/>
      <dgm:spPr/>
      <dgm:t>
        <a:bodyPr/>
        <a:lstStyle/>
        <a:p>
          <a:pPr rtl="0"/>
          <a:r>
            <a:rPr lang="en-US"/>
            <a:t>Ampicillin 200 mg IV once</a:t>
          </a:r>
        </a:p>
      </dgm:t>
    </dgm:pt>
    <dgm:pt modelId="{77A34D66-F45B-455F-B65C-9D5F125A8BDA}" type="parTrans" cxnId="{C4949D4E-2DA4-4F06-9B29-7216ADCBD115}">
      <dgm:prSet/>
      <dgm:spPr/>
      <dgm:t>
        <a:bodyPr/>
        <a:lstStyle/>
        <a:p>
          <a:endParaRPr lang="en-US"/>
        </a:p>
      </dgm:t>
    </dgm:pt>
    <dgm:pt modelId="{31E19795-FAA7-4CB5-9927-B08F5F5161B6}" type="sibTrans" cxnId="{C4949D4E-2DA4-4F06-9B29-7216ADCBD115}">
      <dgm:prSet/>
      <dgm:spPr/>
      <dgm:t>
        <a:bodyPr/>
        <a:lstStyle/>
        <a:p>
          <a:endParaRPr lang="en-US"/>
        </a:p>
      </dgm:t>
    </dgm:pt>
    <dgm:pt modelId="{96ACEEFD-457C-4680-9389-0C4846F39FE0}">
      <dgm:prSet/>
      <dgm:spPr/>
      <dgm:t>
        <a:bodyPr/>
        <a:lstStyle/>
        <a:p>
          <a:pPr rtl="0"/>
          <a:r>
            <a:rPr lang="en-US"/>
            <a:t>Observe for 30 minutes</a:t>
          </a:r>
        </a:p>
      </dgm:t>
    </dgm:pt>
    <dgm:pt modelId="{262421D8-B498-4565-BAB1-DFA9AC418D43}" type="parTrans" cxnId="{45E3D081-F61F-4AE6-836A-CA3787C2090F}">
      <dgm:prSet/>
      <dgm:spPr/>
      <dgm:t>
        <a:bodyPr/>
        <a:lstStyle/>
        <a:p>
          <a:endParaRPr lang="en-US"/>
        </a:p>
      </dgm:t>
    </dgm:pt>
    <dgm:pt modelId="{5D23B75B-A3E8-440F-BB05-43A19825D8E6}" type="sibTrans" cxnId="{45E3D081-F61F-4AE6-836A-CA3787C2090F}">
      <dgm:prSet/>
      <dgm:spPr/>
      <dgm:t>
        <a:bodyPr/>
        <a:lstStyle/>
        <a:p>
          <a:endParaRPr lang="en-US"/>
        </a:p>
      </dgm:t>
    </dgm:pt>
    <dgm:pt modelId="{24900187-F0B3-4308-88E8-DB1C49BF3585}">
      <dgm:prSet/>
      <dgm:spPr/>
      <dgm:t>
        <a:bodyPr/>
        <a:lstStyle/>
        <a:p>
          <a:pPr rtl="0"/>
          <a:r>
            <a:rPr lang="en-US" dirty="0"/>
            <a:t>Ampicillin 2000 mg IV once</a:t>
          </a:r>
        </a:p>
      </dgm:t>
    </dgm:pt>
    <dgm:pt modelId="{094672ED-4365-4FE8-83C5-A5BE3BE6808B}" type="parTrans" cxnId="{2806D44C-D532-45D9-968B-32DF09A63973}">
      <dgm:prSet/>
      <dgm:spPr/>
      <dgm:t>
        <a:bodyPr/>
        <a:lstStyle/>
        <a:p>
          <a:endParaRPr lang="en-US"/>
        </a:p>
      </dgm:t>
    </dgm:pt>
    <dgm:pt modelId="{B5B3FEC8-0035-474B-B613-73F44D72F365}" type="sibTrans" cxnId="{2806D44C-D532-45D9-968B-32DF09A63973}">
      <dgm:prSet/>
      <dgm:spPr/>
      <dgm:t>
        <a:bodyPr/>
        <a:lstStyle/>
        <a:p>
          <a:endParaRPr lang="en-US"/>
        </a:p>
      </dgm:t>
    </dgm:pt>
    <dgm:pt modelId="{19C483AA-D9E8-4EAB-A6CB-D4931D0BB767}">
      <dgm:prSet/>
      <dgm:spPr/>
      <dgm:t>
        <a:bodyPr/>
        <a:lstStyle/>
        <a:p>
          <a:pPr rtl="0"/>
          <a:r>
            <a:rPr lang="en-US" dirty="0"/>
            <a:t>Observe for 30 minutes</a:t>
          </a:r>
        </a:p>
      </dgm:t>
    </dgm:pt>
    <dgm:pt modelId="{29C7DFED-5B9A-442E-A8F9-4EF6EEBB3A23}" type="parTrans" cxnId="{5B6CA604-BDCF-4136-8BF3-7B65DA538051}">
      <dgm:prSet/>
      <dgm:spPr/>
      <dgm:t>
        <a:bodyPr/>
        <a:lstStyle/>
        <a:p>
          <a:endParaRPr lang="en-US"/>
        </a:p>
      </dgm:t>
    </dgm:pt>
    <dgm:pt modelId="{4A549EFE-F102-498F-BCFD-D2817C6A1D4E}" type="sibTrans" cxnId="{5B6CA604-BDCF-4136-8BF3-7B65DA538051}">
      <dgm:prSet/>
      <dgm:spPr/>
      <dgm:t>
        <a:bodyPr/>
        <a:lstStyle/>
        <a:p>
          <a:endParaRPr lang="en-US"/>
        </a:p>
      </dgm:t>
    </dgm:pt>
    <dgm:pt modelId="{D069E4B2-4275-4281-AE78-6E1C6D588E03}">
      <dgm:prSet/>
      <dgm:spPr/>
      <dgm:t>
        <a:bodyPr/>
        <a:lstStyle/>
        <a:p>
          <a:r>
            <a:rPr lang="en-US" dirty="0"/>
            <a:t>Scheduled Maintenance Dosing</a:t>
          </a:r>
        </a:p>
      </dgm:t>
    </dgm:pt>
    <dgm:pt modelId="{7CB4B254-0193-46DD-B023-CC4A762D6D03}" type="parTrans" cxnId="{D30609A7-BDEE-4318-BE1D-C7158A0AD253}">
      <dgm:prSet/>
      <dgm:spPr/>
      <dgm:t>
        <a:bodyPr/>
        <a:lstStyle/>
        <a:p>
          <a:endParaRPr lang="en-US"/>
        </a:p>
      </dgm:t>
    </dgm:pt>
    <dgm:pt modelId="{335A10D5-3DF2-487F-8FEF-E2615B5186A9}" type="sibTrans" cxnId="{D30609A7-BDEE-4318-BE1D-C7158A0AD253}">
      <dgm:prSet/>
      <dgm:spPr/>
      <dgm:t>
        <a:bodyPr/>
        <a:lstStyle/>
        <a:p>
          <a:endParaRPr lang="en-US"/>
        </a:p>
      </dgm:t>
    </dgm:pt>
    <dgm:pt modelId="{1667A3C8-F57C-41DD-A4E7-F5C776C37F77}" type="pres">
      <dgm:prSet presAssocID="{285DDFB3-2281-48D5-908A-B6E56C39FCBA}" presName="Name0" presStyleCnt="0">
        <dgm:presLayoutVars>
          <dgm:dir/>
          <dgm:animLvl val="lvl"/>
          <dgm:resizeHandles val="exact"/>
        </dgm:presLayoutVars>
      </dgm:prSet>
      <dgm:spPr/>
    </dgm:pt>
    <dgm:pt modelId="{19DE638C-A916-4063-B4E7-21BD1D070E84}" type="pres">
      <dgm:prSet presAssocID="{D069E4B2-4275-4281-AE78-6E1C6D588E03}" presName="boxAndChildren" presStyleCnt="0"/>
      <dgm:spPr/>
    </dgm:pt>
    <dgm:pt modelId="{B1D2D284-714A-49E8-BD93-75325FB8E52F}" type="pres">
      <dgm:prSet presAssocID="{D069E4B2-4275-4281-AE78-6E1C6D588E03}" presName="parentTextBox" presStyleLbl="node1" presStyleIdx="0" presStyleCnt="4"/>
      <dgm:spPr/>
    </dgm:pt>
    <dgm:pt modelId="{339C59D6-3626-49E9-A243-D10F2A8F0676}" type="pres">
      <dgm:prSet presAssocID="{B5B3FEC8-0035-474B-B613-73F44D72F365}" presName="sp" presStyleCnt="0"/>
      <dgm:spPr/>
    </dgm:pt>
    <dgm:pt modelId="{9197165D-5D16-443C-9229-D499C3A91A68}" type="pres">
      <dgm:prSet presAssocID="{24900187-F0B3-4308-88E8-DB1C49BF3585}" presName="arrowAndChildren" presStyleCnt="0"/>
      <dgm:spPr/>
    </dgm:pt>
    <dgm:pt modelId="{5F2EB781-5AA0-4042-A78D-631C943003D2}" type="pres">
      <dgm:prSet presAssocID="{24900187-F0B3-4308-88E8-DB1C49BF3585}" presName="parentTextArrow" presStyleLbl="node1" presStyleIdx="0" presStyleCnt="4"/>
      <dgm:spPr/>
    </dgm:pt>
    <dgm:pt modelId="{66EF59A0-C0C8-4334-AE82-8E336121A4F7}" type="pres">
      <dgm:prSet presAssocID="{24900187-F0B3-4308-88E8-DB1C49BF3585}" presName="arrow" presStyleLbl="node1" presStyleIdx="1" presStyleCnt="4"/>
      <dgm:spPr/>
    </dgm:pt>
    <dgm:pt modelId="{34576825-7D39-4DD5-893C-36629A42C9EE}" type="pres">
      <dgm:prSet presAssocID="{24900187-F0B3-4308-88E8-DB1C49BF3585}" presName="descendantArrow" presStyleCnt="0"/>
      <dgm:spPr/>
    </dgm:pt>
    <dgm:pt modelId="{AFC1789C-3DC1-4485-960E-026463B8171B}" type="pres">
      <dgm:prSet presAssocID="{19C483AA-D9E8-4EAB-A6CB-D4931D0BB767}" presName="childTextArrow" presStyleLbl="fgAccFollowNode1" presStyleIdx="0" presStyleCnt="3">
        <dgm:presLayoutVars>
          <dgm:bulletEnabled val="1"/>
        </dgm:presLayoutVars>
      </dgm:prSet>
      <dgm:spPr/>
    </dgm:pt>
    <dgm:pt modelId="{8270EA99-ED47-425C-8502-64F25D2662F6}" type="pres">
      <dgm:prSet presAssocID="{31E19795-FAA7-4CB5-9927-B08F5F5161B6}" presName="sp" presStyleCnt="0"/>
      <dgm:spPr/>
    </dgm:pt>
    <dgm:pt modelId="{3AA823EE-CBBD-4C30-A78C-7C49D58A32AA}" type="pres">
      <dgm:prSet presAssocID="{03FCF868-A27C-4C38-BA60-8827E849C191}" presName="arrowAndChildren" presStyleCnt="0"/>
      <dgm:spPr/>
    </dgm:pt>
    <dgm:pt modelId="{6B73D8FA-78AF-4FF6-BD2E-D6F34FFE2828}" type="pres">
      <dgm:prSet presAssocID="{03FCF868-A27C-4C38-BA60-8827E849C191}" presName="parentTextArrow" presStyleLbl="node1" presStyleIdx="1" presStyleCnt="4"/>
      <dgm:spPr/>
    </dgm:pt>
    <dgm:pt modelId="{A5D2A72E-692A-45E5-BAA3-01EC41077E2E}" type="pres">
      <dgm:prSet presAssocID="{03FCF868-A27C-4C38-BA60-8827E849C191}" presName="arrow" presStyleLbl="node1" presStyleIdx="2" presStyleCnt="4"/>
      <dgm:spPr/>
    </dgm:pt>
    <dgm:pt modelId="{5E536AC7-B581-41D4-A5F9-2409772AB0F9}" type="pres">
      <dgm:prSet presAssocID="{03FCF868-A27C-4C38-BA60-8827E849C191}" presName="descendantArrow" presStyleCnt="0"/>
      <dgm:spPr/>
    </dgm:pt>
    <dgm:pt modelId="{BB6D70FA-68A7-4164-A4DD-9C7DBAD7E161}" type="pres">
      <dgm:prSet presAssocID="{96ACEEFD-457C-4680-9389-0C4846F39FE0}" presName="childTextArrow" presStyleLbl="fgAccFollowNode1" presStyleIdx="1" presStyleCnt="3">
        <dgm:presLayoutVars>
          <dgm:bulletEnabled val="1"/>
        </dgm:presLayoutVars>
      </dgm:prSet>
      <dgm:spPr/>
    </dgm:pt>
    <dgm:pt modelId="{BE8A8871-9C10-4887-BD27-4A086B4A8D2F}" type="pres">
      <dgm:prSet presAssocID="{C3BEF8F6-5DDE-4472-8D8F-BE2B614617E5}" presName="sp" presStyleCnt="0"/>
      <dgm:spPr/>
    </dgm:pt>
    <dgm:pt modelId="{E9095E88-A21F-4882-939B-DBCE138AA00E}" type="pres">
      <dgm:prSet presAssocID="{E4845EB1-38C3-4C89-9BB1-2D9291F6A9A1}" presName="arrowAndChildren" presStyleCnt="0"/>
      <dgm:spPr/>
    </dgm:pt>
    <dgm:pt modelId="{CD3F05D8-9548-4D7B-AA2B-24D4F602768B}" type="pres">
      <dgm:prSet presAssocID="{E4845EB1-38C3-4C89-9BB1-2D9291F6A9A1}" presName="parentTextArrow" presStyleLbl="node1" presStyleIdx="2" presStyleCnt="4"/>
      <dgm:spPr/>
    </dgm:pt>
    <dgm:pt modelId="{481F32A2-6FD6-495C-8A70-9DEB00E16ABC}" type="pres">
      <dgm:prSet presAssocID="{E4845EB1-38C3-4C89-9BB1-2D9291F6A9A1}" presName="arrow" presStyleLbl="node1" presStyleIdx="3" presStyleCnt="4"/>
      <dgm:spPr/>
    </dgm:pt>
    <dgm:pt modelId="{BA667D48-80FC-4611-B075-C3635F0CC521}" type="pres">
      <dgm:prSet presAssocID="{E4845EB1-38C3-4C89-9BB1-2D9291F6A9A1}" presName="descendantArrow" presStyleCnt="0"/>
      <dgm:spPr/>
    </dgm:pt>
    <dgm:pt modelId="{5D551616-1F4C-4EAC-BC09-2ADDFCB835A7}" type="pres">
      <dgm:prSet presAssocID="{57C18551-FFBF-4236-BDC3-3124F7E9F711}" presName="childTextArrow" presStyleLbl="fgAccFollowNode1" presStyleIdx="2" presStyleCnt="3">
        <dgm:presLayoutVars>
          <dgm:bulletEnabled val="1"/>
        </dgm:presLayoutVars>
      </dgm:prSet>
      <dgm:spPr/>
    </dgm:pt>
  </dgm:ptLst>
  <dgm:cxnLst>
    <dgm:cxn modelId="{5B6CA604-BDCF-4136-8BF3-7B65DA538051}" srcId="{24900187-F0B3-4308-88E8-DB1C49BF3585}" destId="{19C483AA-D9E8-4EAB-A6CB-D4931D0BB767}" srcOrd="0" destOrd="0" parTransId="{29C7DFED-5B9A-442E-A8F9-4EF6EEBB3A23}" sibTransId="{4A549EFE-F102-498F-BCFD-D2817C6A1D4E}"/>
    <dgm:cxn modelId="{39AC3D0D-CC35-450B-8D87-54C835B10F8F}" srcId="{E4845EB1-38C3-4C89-9BB1-2D9291F6A9A1}" destId="{57C18551-FFBF-4236-BDC3-3124F7E9F711}" srcOrd="0" destOrd="0" parTransId="{99A94E1D-D535-4AF4-ADAB-A8CFB92593B6}" sibTransId="{937AFB43-62F9-4083-84CB-B2F5D14B6132}"/>
    <dgm:cxn modelId="{4A9B2312-5030-4FF8-8A10-B809228BA824}" type="presOf" srcId="{D069E4B2-4275-4281-AE78-6E1C6D588E03}" destId="{B1D2D284-714A-49E8-BD93-75325FB8E52F}" srcOrd="0" destOrd="0" presId="urn:microsoft.com/office/officeart/2005/8/layout/process4"/>
    <dgm:cxn modelId="{C3A7AD2D-7996-488B-9358-A4C6478D8471}" srcId="{285DDFB3-2281-48D5-908A-B6E56C39FCBA}" destId="{E4845EB1-38C3-4C89-9BB1-2D9291F6A9A1}" srcOrd="0" destOrd="0" parTransId="{EFA80F36-3CB7-40A1-A427-6A701ECAB0C3}" sibTransId="{C3BEF8F6-5DDE-4472-8D8F-BE2B614617E5}"/>
    <dgm:cxn modelId="{A94AD72D-1376-4510-A73A-2BD3CCCBA061}" type="presOf" srcId="{96ACEEFD-457C-4680-9389-0C4846F39FE0}" destId="{BB6D70FA-68A7-4164-A4DD-9C7DBAD7E161}" srcOrd="0" destOrd="0" presId="urn:microsoft.com/office/officeart/2005/8/layout/process4"/>
    <dgm:cxn modelId="{6DFE2A3B-3DFA-4D17-BA7B-2D0145338BE5}" type="presOf" srcId="{24900187-F0B3-4308-88E8-DB1C49BF3585}" destId="{66EF59A0-C0C8-4334-AE82-8E336121A4F7}" srcOrd="1" destOrd="0" presId="urn:microsoft.com/office/officeart/2005/8/layout/process4"/>
    <dgm:cxn modelId="{2806D44C-D532-45D9-968B-32DF09A63973}" srcId="{285DDFB3-2281-48D5-908A-B6E56C39FCBA}" destId="{24900187-F0B3-4308-88E8-DB1C49BF3585}" srcOrd="2" destOrd="0" parTransId="{094672ED-4365-4FE8-83C5-A5BE3BE6808B}" sibTransId="{B5B3FEC8-0035-474B-B613-73F44D72F365}"/>
    <dgm:cxn modelId="{E445146E-CEB2-4935-B5E3-029C966EA496}" type="presOf" srcId="{E4845EB1-38C3-4C89-9BB1-2D9291F6A9A1}" destId="{481F32A2-6FD6-495C-8A70-9DEB00E16ABC}" srcOrd="1" destOrd="0" presId="urn:microsoft.com/office/officeart/2005/8/layout/process4"/>
    <dgm:cxn modelId="{C4949D4E-2DA4-4F06-9B29-7216ADCBD115}" srcId="{285DDFB3-2281-48D5-908A-B6E56C39FCBA}" destId="{03FCF868-A27C-4C38-BA60-8827E849C191}" srcOrd="1" destOrd="0" parTransId="{77A34D66-F45B-455F-B65C-9D5F125A8BDA}" sibTransId="{31E19795-FAA7-4CB5-9927-B08F5F5161B6}"/>
    <dgm:cxn modelId="{17E59C54-DFAF-4B6A-87C4-9C7AF7D21F7C}" type="presOf" srcId="{03FCF868-A27C-4C38-BA60-8827E849C191}" destId="{A5D2A72E-692A-45E5-BAA3-01EC41077E2E}" srcOrd="1" destOrd="0" presId="urn:microsoft.com/office/officeart/2005/8/layout/process4"/>
    <dgm:cxn modelId="{45E3D081-F61F-4AE6-836A-CA3787C2090F}" srcId="{03FCF868-A27C-4C38-BA60-8827E849C191}" destId="{96ACEEFD-457C-4680-9389-0C4846F39FE0}" srcOrd="0" destOrd="0" parTransId="{262421D8-B498-4565-BAB1-DFA9AC418D43}" sibTransId="{5D23B75B-A3E8-440F-BB05-43A19825D8E6}"/>
    <dgm:cxn modelId="{D30609A7-BDEE-4318-BE1D-C7158A0AD253}" srcId="{285DDFB3-2281-48D5-908A-B6E56C39FCBA}" destId="{D069E4B2-4275-4281-AE78-6E1C6D588E03}" srcOrd="3" destOrd="0" parTransId="{7CB4B254-0193-46DD-B023-CC4A762D6D03}" sibTransId="{335A10D5-3DF2-487F-8FEF-E2615B5186A9}"/>
    <dgm:cxn modelId="{00F76FAB-126F-46E5-866A-05C1F228CEF5}" type="presOf" srcId="{24900187-F0B3-4308-88E8-DB1C49BF3585}" destId="{5F2EB781-5AA0-4042-A78D-631C943003D2}" srcOrd="0" destOrd="0" presId="urn:microsoft.com/office/officeart/2005/8/layout/process4"/>
    <dgm:cxn modelId="{3F5431C0-5ED5-4B13-AA44-B0CDE04CBEB2}" type="presOf" srcId="{285DDFB3-2281-48D5-908A-B6E56C39FCBA}" destId="{1667A3C8-F57C-41DD-A4E7-F5C776C37F77}" srcOrd="0" destOrd="0" presId="urn:microsoft.com/office/officeart/2005/8/layout/process4"/>
    <dgm:cxn modelId="{41AF0FE4-FF10-4AFE-9709-AFE61FC5CCE3}" type="presOf" srcId="{57C18551-FFBF-4236-BDC3-3124F7E9F711}" destId="{5D551616-1F4C-4EAC-BC09-2ADDFCB835A7}" srcOrd="0" destOrd="0" presId="urn:microsoft.com/office/officeart/2005/8/layout/process4"/>
    <dgm:cxn modelId="{90F62DE5-E723-4100-B927-5564A51AB2B3}" type="presOf" srcId="{19C483AA-D9E8-4EAB-A6CB-D4931D0BB767}" destId="{AFC1789C-3DC1-4485-960E-026463B8171B}" srcOrd="0" destOrd="0" presId="urn:microsoft.com/office/officeart/2005/8/layout/process4"/>
    <dgm:cxn modelId="{C801B2F2-452C-4415-8B85-FB9AB5C165EF}" type="presOf" srcId="{03FCF868-A27C-4C38-BA60-8827E849C191}" destId="{6B73D8FA-78AF-4FF6-BD2E-D6F34FFE2828}" srcOrd="0" destOrd="0" presId="urn:microsoft.com/office/officeart/2005/8/layout/process4"/>
    <dgm:cxn modelId="{AA12A5FA-F2A3-4F81-BFD8-2E58BE2DBF1B}" type="presOf" srcId="{E4845EB1-38C3-4C89-9BB1-2D9291F6A9A1}" destId="{CD3F05D8-9548-4D7B-AA2B-24D4F602768B}" srcOrd="0" destOrd="0" presId="urn:microsoft.com/office/officeart/2005/8/layout/process4"/>
    <dgm:cxn modelId="{8297D4AF-0536-4A7F-89CD-F94DEC3891CB}" type="presParOf" srcId="{1667A3C8-F57C-41DD-A4E7-F5C776C37F77}" destId="{19DE638C-A916-4063-B4E7-21BD1D070E84}" srcOrd="0" destOrd="0" presId="urn:microsoft.com/office/officeart/2005/8/layout/process4"/>
    <dgm:cxn modelId="{E48921D4-12F0-45D5-A503-B05874A4BBE8}" type="presParOf" srcId="{19DE638C-A916-4063-B4E7-21BD1D070E84}" destId="{B1D2D284-714A-49E8-BD93-75325FB8E52F}" srcOrd="0" destOrd="0" presId="urn:microsoft.com/office/officeart/2005/8/layout/process4"/>
    <dgm:cxn modelId="{CE9EC621-0F22-43FD-9204-D6DB74AA8E16}" type="presParOf" srcId="{1667A3C8-F57C-41DD-A4E7-F5C776C37F77}" destId="{339C59D6-3626-49E9-A243-D10F2A8F0676}" srcOrd="1" destOrd="0" presId="urn:microsoft.com/office/officeart/2005/8/layout/process4"/>
    <dgm:cxn modelId="{E1801B84-7A32-4840-B9EE-8217B17AE06F}" type="presParOf" srcId="{1667A3C8-F57C-41DD-A4E7-F5C776C37F77}" destId="{9197165D-5D16-443C-9229-D499C3A91A68}" srcOrd="2" destOrd="0" presId="urn:microsoft.com/office/officeart/2005/8/layout/process4"/>
    <dgm:cxn modelId="{5D47D7FE-98FC-4734-804F-620CF25BD433}" type="presParOf" srcId="{9197165D-5D16-443C-9229-D499C3A91A68}" destId="{5F2EB781-5AA0-4042-A78D-631C943003D2}" srcOrd="0" destOrd="0" presId="urn:microsoft.com/office/officeart/2005/8/layout/process4"/>
    <dgm:cxn modelId="{30DA77D5-5012-420E-A29A-7B63B17522E5}" type="presParOf" srcId="{9197165D-5D16-443C-9229-D499C3A91A68}" destId="{66EF59A0-C0C8-4334-AE82-8E336121A4F7}" srcOrd="1" destOrd="0" presId="urn:microsoft.com/office/officeart/2005/8/layout/process4"/>
    <dgm:cxn modelId="{995F0E26-EE88-44C9-ACA4-9AE4C510C969}" type="presParOf" srcId="{9197165D-5D16-443C-9229-D499C3A91A68}" destId="{34576825-7D39-4DD5-893C-36629A42C9EE}" srcOrd="2" destOrd="0" presId="urn:microsoft.com/office/officeart/2005/8/layout/process4"/>
    <dgm:cxn modelId="{B5E12FEA-A2CB-4BF2-8180-8C7967E79B33}" type="presParOf" srcId="{34576825-7D39-4DD5-893C-36629A42C9EE}" destId="{AFC1789C-3DC1-4485-960E-026463B8171B}" srcOrd="0" destOrd="0" presId="urn:microsoft.com/office/officeart/2005/8/layout/process4"/>
    <dgm:cxn modelId="{33941C5B-C712-4FE7-9CD0-4C56AC050C82}" type="presParOf" srcId="{1667A3C8-F57C-41DD-A4E7-F5C776C37F77}" destId="{8270EA99-ED47-425C-8502-64F25D2662F6}" srcOrd="3" destOrd="0" presId="urn:microsoft.com/office/officeart/2005/8/layout/process4"/>
    <dgm:cxn modelId="{48223639-5409-488F-963C-8F83EC2EA7D8}" type="presParOf" srcId="{1667A3C8-F57C-41DD-A4E7-F5C776C37F77}" destId="{3AA823EE-CBBD-4C30-A78C-7C49D58A32AA}" srcOrd="4" destOrd="0" presId="urn:microsoft.com/office/officeart/2005/8/layout/process4"/>
    <dgm:cxn modelId="{444F0CC6-E3A8-4084-BE76-4871731EECD9}" type="presParOf" srcId="{3AA823EE-CBBD-4C30-A78C-7C49D58A32AA}" destId="{6B73D8FA-78AF-4FF6-BD2E-D6F34FFE2828}" srcOrd="0" destOrd="0" presId="urn:microsoft.com/office/officeart/2005/8/layout/process4"/>
    <dgm:cxn modelId="{584A210A-7976-41AA-BCF8-9D78151CAD88}" type="presParOf" srcId="{3AA823EE-CBBD-4C30-A78C-7C49D58A32AA}" destId="{A5D2A72E-692A-45E5-BAA3-01EC41077E2E}" srcOrd="1" destOrd="0" presId="urn:microsoft.com/office/officeart/2005/8/layout/process4"/>
    <dgm:cxn modelId="{B584EC53-8B56-46C2-9F49-01719EB4299C}" type="presParOf" srcId="{3AA823EE-CBBD-4C30-A78C-7C49D58A32AA}" destId="{5E536AC7-B581-41D4-A5F9-2409772AB0F9}" srcOrd="2" destOrd="0" presId="urn:microsoft.com/office/officeart/2005/8/layout/process4"/>
    <dgm:cxn modelId="{6DC36CCA-0174-42BB-829B-88F78E324249}" type="presParOf" srcId="{5E536AC7-B581-41D4-A5F9-2409772AB0F9}" destId="{BB6D70FA-68A7-4164-A4DD-9C7DBAD7E161}" srcOrd="0" destOrd="0" presId="urn:microsoft.com/office/officeart/2005/8/layout/process4"/>
    <dgm:cxn modelId="{405226A6-EF9B-4F77-B01A-C751EBA4B8F1}" type="presParOf" srcId="{1667A3C8-F57C-41DD-A4E7-F5C776C37F77}" destId="{BE8A8871-9C10-4887-BD27-4A086B4A8D2F}" srcOrd="5" destOrd="0" presId="urn:microsoft.com/office/officeart/2005/8/layout/process4"/>
    <dgm:cxn modelId="{11D52342-1156-42E2-8089-D20A65BC9F93}" type="presParOf" srcId="{1667A3C8-F57C-41DD-A4E7-F5C776C37F77}" destId="{E9095E88-A21F-4882-939B-DBCE138AA00E}" srcOrd="6" destOrd="0" presId="urn:microsoft.com/office/officeart/2005/8/layout/process4"/>
    <dgm:cxn modelId="{86971195-848D-4DCF-B302-69AF81AB8E02}" type="presParOf" srcId="{E9095E88-A21F-4882-939B-DBCE138AA00E}" destId="{CD3F05D8-9548-4D7B-AA2B-24D4F602768B}" srcOrd="0" destOrd="0" presId="urn:microsoft.com/office/officeart/2005/8/layout/process4"/>
    <dgm:cxn modelId="{94AF52DE-3CA0-4167-BBD5-8411023491BD}" type="presParOf" srcId="{E9095E88-A21F-4882-939B-DBCE138AA00E}" destId="{481F32A2-6FD6-495C-8A70-9DEB00E16ABC}" srcOrd="1" destOrd="0" presId="urn:microsoft.com/office/officeart/2005/8/layout/process4"/>
    <dgm:cxn modelId="{40429564-953C-4628-A827-9C4B4D7EED61}" type="presParOf" srcId="{E9095E88-A21F-4882-939B-DBCE138AA00E}" destId="{BA667D48-80FC-4611-B075-C3635F0CC521}" srcOrd="2" destOrd="0" presId="urn:microsoft.com/office/officeart/2005/8/layout/process4"/>
    <dgm:cxn modelId="{A5980814-53EB-4E78-AA08-F0385C1A9B29}" type="presParOf" srcId="{BA667D48-80FC-4611-B075-C3635F0CC521}" destId="{5D551616-1F4C-4EAC-BC09-2ADDFCB835A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8F0DD4-45FC-48FA-B803-7FD19C24510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3FF191A-05FD-4613-9E97-F0B18234E80D}">
      <dgm:prSet phldrT="[Text]"/>
      <dgm:spPr>
        <a:solidFill>
          <a:schemeClr val="accent3">
            <a:lumMod val="75000"/>
          </a:schemeClr>
        </a:solidFill>
      </dgm:spPr>
      <dgm:t>
        <a:bodyPr/>
        <a:lstStyle/>
        <a:p>
          <a:r>
            <a:rPr lang="en-US" b="1" dirty="0"/>
            <a:t>Contraindications</a:t>
          </a:r>
        </a:p>
      </dgm:t>
    </dgm:pt>
    <dgm:pt modelId="{746B5ABB-1026-4E2A-ADC9-A9C6D693DFC3}" type="parTrans" cxnId="{A0F4A5A8-7AA8-4446-9605-7C648C0BFBC7}">
      <dgm:prSet/>
      <dgm:spPr/>
      <dgm:t>
        <a:bodyPr/>
        <a:lstStyle/>
        <a:p>
          <a:endParaRPr lang="en-US"/>
        </a:p>
      </dgm:t>
    </dgm:pt>
    <dgm:pt modelId="{3316C8EF-FEE1-4935-A19B-58EB2FD0A711}" type="sibTrans" cxnId="{A0F4A5A8-7AA8-4446-9605-7C648C0BFBC7}">
      <dgm:prSet/>
      <dgm:spPr/>
      <dgm:t>
        <a:bodyPr/>
        <a:lstStyle/>
        <a:p>
          <a:endParaRPr lang="en-US"/>
        </a:p>
      </dgm:t>
    </dgm:pt>
    <dgm:pt modelId="{E4525899-BA7B-44DF-B821-99D936E40A79}">
      <dgm:prSet phldrT="[Text]" custT="1"/>
      <dgm:spPr/>
      <dgm:t>
        <a:bodyPr/>
        <a:lstStyle/>
        <a:p>
          <a:r>
            <a:rPr lang="en-US" sz="1800" dirty="0"/>
            <a:t>Severe-delayed reactions such as SJS or DRESS</a:t>
          </a:r>
        </a:p>
      </dgm:t>
    </dgm:pt>
    <dgm:pt modelId="{47707AC5-E375-4DFE-9193-97DD2E25A60F}" type="parTrans" cxnId="{5C9069EF-A8C4-4D07-A3CA-FB7B0D27631A}">
      <dgm:prSet/>
      <dgm:spPr/>
      <dgm:t>
        <a:bodyPr/>
        <a:lstStyle/>
        <a:p>
          <a:endParaRPr lang="en-US"/>
        </a:p>
      </dgm:t>
    </dgm:pt>
    <dgm:pt modelId="{37E1111E-66B9-4FD5-BCE2-F7A9B71EB549}" type="sibTrans" cxnId="{5C9069EF-A8C4-4D07-A3CA-FB7B0D27631A}">
      <dgm:prSet/>
      <dgm:spPr/>
      <dgm:t>
        <a:bodyPr/>
        <a:lstStyle/>
        <a:p>
          <a:endParaRPr lang="en-US"/>
        </a:p>
      </dgm:t>
    </dgm:pt>
    <dgm:pt modelId="{9DB851E9-E0DA-4F46-9F28-3FEE77DA0B82}">
      <dgm:prSet phldrT="[Tex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b="1" dirty="0"/>
            <a:t>When to Use</a:t>
          </a:r>
        </a:p>
      </dgm:t>
    </dgm:pt>
    <dgm:pt modelId="{A014F1EE-4C87-4E3A-80D7-940297439C3A}" type="sibTrans" cxnId="{73315E0E-54FF-4889-96B8-DEF722E12908}">
      <dgm:prSet/>
      <dgm:spPr/>
      <dgm:t>
        <a:bodyPr/>
        <a:lstStyle/>
        <a:p>
          <a:endParaRPr lang="en-US"/>
        </a:p>
      </dgm:t>
    </dgm:pt>
    <dgm:pt modelId="{262B07B0-2024-42AA-ADEA-DDA7B44EE9F2}" type="parTrans" cxnId="{73315E0E-54FF-4889-96B8-DEF722E12908}">
      <dgm:prSet/>
      <dgm:spPr/>
      <dgm:t>
        <a:bodyPr/>
        <a:lstStyle/>
        <a:p>
          <a:endParaRPr lang="en-US"/>
        </a:p>
      </dgm:t>
    </dgm:pt>
    <dgm:pt modelId="{10465C62-24D0-4415-92C6-8ED5BC827B6A}">
      <dgm:prSet phldrT="[Text]" custT="1"/>
      <dgm:spPr/>
      <dgm: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t> Severe Type1 </a:t>
          </a:r>
          <a:r>
            <a:rPr lang="en-US" sz="1800" b="1" dirty="0" err="1"/>
            <a:t>IgE</a:t>
          </a:r>
          <a:r>
            <a:rPr lang="en-US" sz="1800" b="1" dirty="0"/>
            <a:t> mediated allergy </a:t>
          </a:r>
          <a:r>
            <a:rPr lang="en-US" sz="1800" b="0" dirty="0"/>
            <a:t>and using </a:t>
          </a:r>
          <a:r>
            <a:rPr lang="en-US" sz="1800" dirty="0"/>
            <a:t>Agent with dissimilar side-  chain</a:t>
          </a:r>
        </a:p>
      </dgm:t>
    </dgm:pt>
    <dgm:pt modelId="{0E967D1D-8FCE-4634-AD46-D1C1FAD6A4C9}" type="parTrans" cxnId="{18D92C4F-85C8-4BEF-B103-DC44AE93DEED}">
      <dgm:prSet/>
      <dgm:spPr/>
      <dgm:t>
        <a:bodyPr/>
        <a:lstStyle/>
        <a:p>
          <a:endParaRPr lang="en-US"/>
        </a:p>
      </dgm:t>
    </dgm:pt>
    <dgm:pt modelId="{84CBCDCA-3841-49AF-94DB-2A25C74E7AA4}" type="sibTrans" cxnId="{18D92C4F-85C8-4BEF-B103-DC44AE93DEED}">
      <dgm:prSet/>
      <dgm:spPr/>
      <dgm:t>
        <a:bodyPr/>
        <a:lstStyle/>
        <a:p>
          <a:endParaRPr lang="en-US"/>
        </a:p>
      </dgm:t>
    </dgm:pt>
    <dgm:pt modelId="{EAC48E03-F724-43FC-A59B-1FA1D184BF93}">
      <dgm:prSet/>
      <dgm:spPr/>
      <dgm:t>
        <a:bodyPr/>
        <a:lstStyle/>
        <a:p>
          <a:r>
            <a:rPr lang="en-US" dirty="0"/>
            <a:t>Pros/Cons</a:t>
          </a:r>
        </a:p>
      </dgm:t>
    </dgm:pt>
    <dgm:pt modelId="{84167875-1E59-44E7-9579-CD5C7CFEB14D}" type="parTrans" cxnId="{DBA9CCCA-0BF8-4A57-9BFE-8941175A68AE}">
      <dgm:prSet/>
      <dgm:spPr/>
      <dgm:t>
        <a:bodyPr/>
        <a:lstStyle/>
        <a:p>
          <a:endParaRPr lang="en-US"/>
        </a:p>
      </dgm:t>
    </dgm:pt>
    <dgm:pt modelId="{7F886FCF-EC77-4830-BB7F-C2F108776BCD}" type="sibTrans" cxnId="{DBA9CCCA-0BF8-4A57-9BFE-8941175A68AE}">
      <dgm:prSet/>
      <dgm:spPr/>
      <dgm:t>
        <a:bodyPr/>
        <a:lstStyle/>
        <a:p>
          <a:endParaRPr lang="en-US"/>
        </a:p>
      </dgm:t>
    </dgm:pt>
    <dgm:pt modelId="{406F71A2-817B-40B1-8416-F260CAF1C027}">
      <dgm:prSet custT="1"/>
      <dgm:spPr/>
      <dgm:t>
        <a:bodyPr/>
        <a:lstStyle/>
        <a:p>
          <a:r>
            <a:rPr lang="en-US" sz="1800" dirty="0"/>
            <a:t>Allows allergy de-labeling</a:t>
          </a:r>
        </a:p>
      </dgm:t>
    </dgm:pt>
    <dgm:pt modelId="{C2CA65C0-8418-446C-A73F-6AA8F92B7383}" type="parTrans" cxnId="{74CF54DC-6CD4-4D5F-B3C1-EA367455EDF7}">
      <dgm:prSet/>
      <dgm:spPr/>
      <dgm:t>
        <a:bodyPr/>
        <a:lstStyle/>
        <a:p>
          <a:endParaRPr lang="en-US"/>
        </a:p>
      </dgm:t>
    </dgm:pt>
    <dgm:pt modelId="{9134BBE8-2CFB-4C97-921F-8138F6432679}" type="sibTrans" cxnId="{74CF54DC-6CD4-4D5F-B3C1-EA367455EDF7}">
      <dgm:prSet/>
      <dgm:spPr/>
      <dgm:t>
        <a:bodyPr/>
        <a:lstStyle/>
        <a:p>
          <a:endParaRPr lang="en-US"/>
        </a:p>
      </dgm:t>
    </dgm:pt>
    <dgm:pt modelId="{29F2DD10-771B-4AA0-B8BB-CF19409A41C2}">
      <dgm:prSet custT="1"/>
      <dgm:spPr/>
      <dgm:t>
        <a:bodyPr/>
        <a:lstStyle/>
        <a:p>
          <a:pPr rtl="0"/>
          <a:r>
            <a:rPr lang="en-US" sz="1800" dirty="0"/>
            <a:t>Tests for existence of true allergy</a:t>
          </a:r>
        </a:p>
      </dgm:t>
    </dgm:pt>
    <dgm:pt modelId="{DB2A65A0-3A23-4864-A87B-E1728B0E759F}" type="parTrans" cxnId="{24015797-524E-4706-BF11-A184E36936D6}">
      <dgm:prSet/>
      <dgm:spPr/>
      <dgm:t>
        <a:bodyPr/>
        <a:lstStyle/>
        <a:p>
          <a:endParaRPr lang="en-US"/>
        </a:p>
      </dgm:t>
    </dgm:pt>
    <dgm:pt modelId="{69C72E74-E039-4013-AB87-141BE42D68B0}" type="sibTrans" cxnId="{24015797-524E-4706-BF11-A184E36936D6}">
      <dgm:prSet/>
      <dgm:spPr/>
      <dgm:t>
        <a:bodyPr/>
        <a:lstStyle/>
        <a:p>
          <a:endParaRPr lang="en-US"/>
        </a:p>
      </dgm:t>
    </dgm:pt>
    <dgm:pt modelId="{6487EC5F-5ED7-47E6-AE3D-053844D02390}">
      <dgm:prSet phldrT="[Text]" custT="1"/>
      <dgm:spPr/>
      <dgm: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t> Non-life threatening reaction </a:t>
          </a:r>
          <a:r>
            <a:rPr lang="en-US" sz="1800" b="0" dirty="0"/>
            <a:t>and using agent with similar side chain</a:t>
          </a:r>
          <a:endParaRPr lang="en-US" sz="1800" dirty="0"/>
        </a:p>
      </dgm:t>
    </dgm:pt>
    <dgm:pt modelId="{AD7B66E7-C5EE-4409-B17A-061F5E7A7274}" type="parTrans" cxnId="{CCAC31B3-C496-45A6-A348-66B4FCB7816E}">
      <dgm:prSet/>
      <dgm:spPr/>
      <dgm:t>
        <a:bodyPr/>
        <a:lstStyle/>
        <a:p>
          <a:endParaRPr lang="en-US"/>
        </a:p>
      </dgm:t>
    </dgm:pt>
    <dgm:pt modelId="{C9D1FDF7-4E1B-40AB-9105-FD79911F959F}" type="sibTrans" cxnId="{CCAC31B3-C496-45A6-A348-66B4FCB7816E}">
      <dgm:prSet/>
      <dgm:spPr/>
      <dgm:t>
        <a:bodyPr/>
        <a:lstStyle/>
        <a:p>
          <a:endParaRPr lang="en-US"/>
        </a:p>
      </dgm:t>
    </dgm:pt>
    <dgm:pt modelId="{5BAFE42A-AE42-43B9-862A-3AE9C7F3FD6A}">
      <dgm:prSet phldrT="[Text]" custT="1"/>
      <dgm:spPr/>
      <dgm:t>
        <a:bodyPr/>
        <a:lstStyle/>
        <a:p>
          <a:r>
            <a:rPr lang="en-US" sz="1800" dirty="0"/>
            <a:t>When a reaction is likely (a recent reaction to the same agent)</a:t>
          </a:r>
        </a:p>
      </dgm:t>
    </dgm:pt>
    <dgm:pt modelId="{4628F420-6D09-4F2C-B857-F80F9A5A8099}" type="parTrans" cxnId="{12C6C9FC-6325-47A2-83DD-8D15016CD0F4}">
      <dgm:prSet/>
      <dgm:spPr/>
      <dgm:t>
        <a:bodyPr/>
        <a:lstStyle/>
        <a:p>
          <a:endParaRPr lang="en-US"/>
        </a:p>
      </dgm:t>
    </dgm:pt>
    <dgm:pt modelId="{D0E442ED-393B-40C2-BAAB-EC2EB7DCFE24}" type="sibTrans" cxnId="{12C6C9FC-6325-47A2-83DD-8D15016CD0F4}">
      <dgm:prSet/>
      <dgm:spPr/>
      <dgm:t>
        <a:bodyPr/>
        <a:lstStyle/>
        <a:p>
          <a:endParaRPr lang="en-US"/>
        </a:p>
      </dgm:t>
    </dgm:pt>
    <dgm:pt modelId="{15B43ABD-05FB-485C-86FF-A52DAFFE4657}" type="pres">
      <dgm:prSet presAssocID="{1C8F0DD4-45FC-48FA-B803-7FD19C245103}" presName="Name0" presStyleCnt="0">
        <dgm:presLayoutVars>
          <dgm:dir/>
          <dgm:animLvl val="lvl"/>
          <dgm:resizeHandles/>
        </dgm:presLayoutVars>
      </dgm:prSet>
      <dgm:spPr/>
    </dgm:pt>
    <dgm:pt modelId="{EA2B507E-58EE-4183-8C16-7BBF9BE46131}" type="pres">
      <dgm:prSet presAssocID="{9DB851E9-E0DA-4F46-9F28-3FEE77DA0B82}" presName="linNode" presStyleCnt="0"/>
      <dgm:spPr/>
    </dgm:pt>
    <dgm:pt modelId="{E0B8EA92-07D6-41FC-8B24-62BEA14F100D}" type="pres">
      <dgm:prSet presAssocID="{9DB851E9-E0DA-4F46-9F28-3FEE77DA0B82}" presName="parentShp" presStyleLbl="node1" presStyleIdx="0" presStyleCnt="3" custScaleX="58771" custScaleY="52997" custLinFactNeighborX="-13349" custLinFactNeighborY="2101">
        <dgm:presLayoutVars>
          <dgm:bulletEnabled val="1"/>
        </dgm:presLayoutVars>
      </dgm:prSet>
      <dgm:spPr/>
    </dgm:pt>
    <dgm:pt modelId="{580E3E44-36A2-46DE-A622-DD6365A7502D}" type="pres">
      <dgm:prSet presAssocID="{9DB851E9-E0DA-4F46-9F28-3FEE77DA0B82}" presName="childShp" presStyleLbl="bgAccFollowNode1" presStyleIdx="0" presStyleCnt="3" custScaleX="126520" custScaleY="65859" custLinFactNeighborX="590">
        <dgm:presLayoutVars>
          <dgm:bulletEnabled val="1"/>
        </dgm:presLayoutVars>
      </dgm:prSet>
      <dgm:spPr/>
    </dgm:pt>
    <dgm:pt modelId="{023BB423-B184-4D7C-A524-06D4FE768BAD}" type="pres">
      <dgm:prSet presAssocID="{A014F1EE-4C87-4E3A-80D7-940297439C3A}" presName="spacing" presStyleCnt="0"/>
      <dgm:spPr/>
    </dgm:pt>
    <dgm:pt modelId="{E48B3A35-ABEB-403D-BF38-DE7886F6F933}" type="pres">
      <dgm:prSet presAssocID="{83FF191A-05FD-4613-9E97-F0B18234E80D}" presName="linNode" presStyleCnt="0"/>
      <dgm:spPr/>
    </dgm:pt>
    <dgm:pt modelId="{8F286F0E-5A07-49FB-A010-E9D2FE9A8F7B}" type="pres">
      <dgm:prSet presAssocID="{83FF191A-05FD-4613-9E97-F0B18234E80D}" presName="parentShp" presStyleLbl="node1" presStyleIdx="1" presStyleCnt="3" custScaleX="63812" custScaleY="36677" custLinFactNeighborX="-941" custLinFactNeighborY="-8453">
        <dgm:presLayoutVars>
          <dgm:bulletEnabled val="1"/>
        </dgm:presLayoutVars>
      </dgm:prSet>
      <dgm:spPr/>
    </dgm:pt>
    <dgm:pt modelId="{67D90B18-0A7E-415D-A97E-A1792C3AB217}" type="pres">
      <dgm:prSet presAssocID="{83FF191A-05FD-4613-9E97-F0B18234E80D}" presName="childShp" presStyleLbl="bgAccFollowNode1" presStyleIdx="1" presStyleCnt="3" custScaleX="122244" custScaleY="47377" custLinFactNeighborX="-1037" custLinFactNeighborY="-7948">
        <dgm:presLayoutVars>
          <dgm:bulletEnabled val="1"/>
        </dgm:presLayoutVars>
      </dgm:prSet>
      <dgm:spPr/>
    </dgm:pt>
    <dgm:pt modelId="{9B19CC7F-45ED-4A65-8FC3-0CAD7CC5A963}" type="pres">
      <dgm:prSet presAssocID="{3316C8EF-FEE1-4935-A19B-58EB2FD0A711}" presName="spacing" presStyleCnt="0"/>
      <dgm:spPr/>
    </dgm:pt>
    <dgm:pt modelId="{5E759DC9-731A-4F34-97F2-CCBAB028A420}" type="pres">
      <dgm:prSet presAssocID="{EAC48E03-F724-43FC-A59B-1FA1D184BF93}" presName="linNode" presStyleCnt="0"/>
      <dgm:spPr/>
    </dgm:pt>
    <dgm:pt modelId="{3E0BA287-C85F-496E-90F7-68277C6C4D36}" type="pres">
      <dgm:prSet presAssocID="{EAC48E03-F724-43FC-A59B-1FA1D184BF93}" presName="parentShp" presStyleLbl="node1" presStyleIdx="2" presStyleCnt="3" custScaleX="43814" custScaleY="28796" custLinFactNeighborX="-715" custLinFactNeighborY="-15079">
        <dgm:presLayoutVars>
          <dgm:bulletEnabled val="1"/>
        </dgm:presLayoutVars>
      </dgm:prSet>
      <dgm:spPr/>
    </dgm:pt>
    <dgm:pt modelId="{889AAA1B-B79D-4584-8163-536C89BDCFFE}" type="pres">
      <dgm:prSet presAssocID="{EAC48E03-F724-43FC-A59B-1FA1D184BF93}" presName="childShp" presStyleLbl="bgAccFollowNode1" presStyleIdx="2" presStyleCnt="3" custScaleX="135384" custScaleY="41626" custLinFactNeighborX="-241" custLinFactNeighborY="-16298">
        <dgm:presLayoutVars>
          <dgm:bulletEnabled val="1"/>
        </dgm:presLayoutVars>
      </dgm:prSet>
      <dgm:spPr/>
    </dgm:pt>
  </dgm:ptLst>
  <dgm:cxnLst>
    <dgm:cxn modelId="{73315E0E-54FF-4889-96B8-DEF722E12908}" srcId="{1C8F0DD4-45FC-48FA-B803-7FD19C245103}" destId="{9DB851E9-E0DA-4F46-9F28-3FEE77DA0B82}" srcOrd="0" destOrd="0" parTransId="{262B07B0-2024-42AA-ADEA-DDA7B44EE9F2}" sibTransId="{A014F1EE-4C87-4E3A-80D7-940297439C3A}"/>
    <dgm:cxn modelId="{1343F714-6A79-49C0-BB8E-811878208710}" type="presOf" srcId="{E4525899-BA7B-44DF-B821-99D936E40A79}" destId="{67D90B18-0A7E-415D-A97E-A1792C3AB217}" srcOrd="0" destOrd="0" presId="urn:microsoft.com/office/officeart/2005/8/layout/vList6"/>
    <dgm:cxn modelId="{80D6FF1C-4A88-4F8C-AAC3-F7DCDF3512EC}" type="presOf" srcId="{29F2DD10-771B-4AA0-B8BB-CF19409A41C2}" destId="{889AAA1B-B79D-4584-8163-536C89BDCFFE}" srcOrd="0" destOrd="0" presId="urn:microsoft.com/office/officeart/2005/8/layout/vList6"/>
    <dgm:cxn modelId="{3D74ED34-09F2-4336-A625-78D683E49865}" type="presOf" srcId="{5BAFE42A-AE42-43B9-862A-3AE9C7F3FD6A}" destId="{67D90B18-0A7E-415D-A97E-A1792C3AB217}" srcOrd="0" destOrd="1" presId="urn:microsoft.com/office/officeart/2005/8/layout/vList6"/>
    <dgm:cxn modelId="{CA790839-1A20-40C9-B9F8-814F53EC8F0B}" type="presOf" srcId="{EAC48E03-F724-43FC-A59B-1FA1D184BF93}" destId="{3E0BA287-C85F-496E-90F7-68277C6C4D36}" srcOrd="0" destOrd="0" presId="urn:microsoft.com/office/officeart/2005/8/layout/vList6"/>
    <dgm:cxn modelId="{616FB86B-DEEC-467E-9622-C79B3012B794}" type="presOf" srcId="{83FF191A-05FD-4613-9E97-F0B18234E80D}" destId="{8F286F0E-5A07-49FB-A010-E9D2FE9A8F7B}" srcOrd="0" destOrd="0" presId="urn:microsoft.com/office/officeart/2005/8/layout/vList6"/>
    <dgm:cxn modelId="{18D92C4F-85C8-4BEF-B103-DC44AE93DEED}" srcId="{9DB851E9-E0DA-4F46-9F28-3FEE77DA0B82}" destId="{10465C62-24D0-4415-92C6-8ED5BC827B6A}" srcOrd="1" destOrd="0" parTransId="{0E967D1D-8FCE-4634-AD46-D1C1FAD6A4C9}" sibTransId="{84CBCDCA-3841-49AF-94DB-2A25C74E7AA4}"/>
    <dgm:cxn modelId="{9492F689-818B-45FE-9FE2-0B7AD97AA66F}" type="presOf" srcId="{406F71A2-817B-40B1-8416-F260CAF1C027}" destId="{889AAA1B-B79D-4584-8163-536C89BDCFFE}" srcOrd="0" destOrd="1" presId="urn:microsoft.com/office/officeart/2005/8/layout/vList6"/>
    <dgm:cxn modelId="{24015797-524E-4706-BF11-A184E36936D6}" srcId="{EAC48E03-F724-43FC-A59B-1FA1D184BF93}" destId="{29F2DD10-771B-4AA0-B8BB-CF19409A41C2}" srcOrd="0" destOrd="0" parTransId="{DB2A65A0-3A23-4864-A87B-E1728B0E759F}" sibTransId="{69C72E74-E039-4013-AB87-141BE42D68B0}"/>
    <dgm:cxn modelId="{B420999B-BAB1-4464-B3A8-B956F0BC602C}" type="presOf" srcId="{6487EC5F-5ED7-47E6-AE3D-053844D02390}" destId="{580E3E44-36A2-46DE-A622-DD6365A7502D}" srcOrd="0" destOrd="0" presId="urn:microsoft.com/office/officeart/2005/8/layout/vList6"/>
    <dgm:cxn modelId="{A002709D-A11A-47FF-9A98-59DDEF784286}" type="presOf" srcId="{1C8F0DD4-45FC-48FA-B803-7FD19C245103}" destId="{15B43ABD-05FB-485C-86FF-A52DAFFE4657}" srcOrd="0" destOrd="0" presId="urn:microsoft.com/office/officeart/2005/8/layout/vList6"/>
    <dgm:cxn modelId="{A0F4A5A8-7AA8-4446-9605-7C648C0BFBC7}" srcId="{1C8F0DD4-45FC-48FA-B803-7FD19C245103}" destId="{83FF191A-05FD-4613-9E97-F0B18234E80D}" srcOrd="1" destOrd="0" parTransId="{746B5ABB-1026-4E2A-ADC9-A9C6D693DFC3}" sibTransId="{3316C8EF-FEE1-4935-A19B-58EB2FD0A711}"/>
    <dgm:cxn modelId="{CCAC31B3-C496-45A6-A348-66B4FCB7816E}" srcId="{9DB851E9-E0DA-4F46-9F28-3FEE77DA0B82}" destId="{6487EC5F-5ED7-47E6-AE3D-053844D02390}" srcOrd="0" destOrd="0" parTransId="{AD7B66E7-C5EE-4409-B17A-061F5E7A7274}" sibTransId="{C9D1FDF7-4E1B-40AB-9105-FD79911F959F}"/>
    <dgm:cxn modelId="{DBA9CCCA-0BF8-4A57-9BFE-8941175A68AE}" srcId="{1C8F0DD4-45FC-48FA-B803-7FD19C245103}" destId="{EAC48E03-F724-43FC-A59B-1FA1D184BF93}" srcOrd="2" destOrd="0" parTransId="{84167875-1E59-44E7-9579-CD5C7CFEB14D}" sibTransId="{7F886FCF-EC77-4830-BB7F-C2F108776BCD}"/>
    <dgm:cxn modelId="{55BAF7CC-3635-42E7-ACEF-FEB8E85F8857}" type="presOf" srcId="{10465C62-24D0-4415-92C6-8ED5BC827B6A}" destId="{580E3E44-36A2-46DE-A622-DD6365A7502D}" srcOrd="0" destOrd="1" presId="urn:microsoft.com/office/officeart/2005/8/layout/vList6"/>
    <dgm:cxn modelId="{74CF54DC-6CD4-4D5F-B3C1-EA367455EDF7}" srcId="{EAC48E03-F724-43FC-A59B-1FA1D184BF93}" destId="{406F71A2-817B-40B1-8416-F260CAF1C027}" srcOrd="1" destOrd="0" parTransId="{C2CA65C0-8418-446C-A73F-6AA8F92B7383}" sibTransId="{9134BBE8-2CFB-4C97-921F-8138F6432679}"/>
    <dgm:cxn modelId="{2E0F85E7-8757-4E4E-AF13-A922925DCAB2}" type="presOf" srcId="{9DB851E9-E0DA-4F46-9F28-3FEE77DA0B82}" destId="{E0B8EA92-07D6-41FC-8B24-62BEA14F100D}" srcOrd="0" destOrd="0" presId="urn:microsoft.com/office/officeart/2005/8/layout/vList6"/>
    <dgm:cxn modelId="{5C9069EF-A8C4-4D07-A3CA-FB7B0D27631A}" srcId="{83FF191A-05FD-4613-9E97-F0B18234E80D}" destId="{E4525899-BA7B-44DF-B821-99D936E40A79}" srcOrd="0" destOrd="0" parTransId="{47707AC5-E375-4DFE-9193-97DD2E25A60F}" sibTransId="{37E1111E-66B9-4FD5-BCE2-F7A9B71EB549}"/>
    <dgm:cxn modelId="{12C6C9FC-6325-47A2-83DD-8D15016CD0F4}" srcId="{83FF191A-05FD-4613-9E97-F0B18234E80D}" destId="{5BAFE42A-AE42-43B9-862A-3AE9C7F3FD6A}" srcOrd="1" destOrd="0" parTransId="{4628F420-6D09-4F2C-B857-F80F9A5A8099}" sibTransId="{D0E442ED-393B-40C2-BAAB-EC2EB7DCFE24}"/>
    <dgm:cxn modelId="{5EBEAE07-F19F-4307-9CB7-ECBA65D19D7C}" type="presParOf" srcId="{15B43ABD-05FB-485C-86FF-A52DAFFE4657}" destId="{EA2B507E-58EE-4183-8C16-7BBF9BE46131}" srcOrd="0" destOrd="0" presId="urn:microsoft.com/office/officeart/2005/8/layout/vList6"/>
    <dgm:cxn modelId="{2FC9F074-662D-4CE4-B582-2747205C41F1}" type="presParOf" srcId="{EA2B507E-58EE-4183-8C16-7BBF9BE46131}" destId="{E0B8EA92-07D6-41FC-8B24-62BEA14F100D}" srcOrd="0" destOrd="0" presId="urn:microsoft.com/office/officeart/2005/8/layout/vList6"/>
    <dgm:cxn modelId="{CE33DB46-B512-4597-9C50-29748EFD963B}" type="presParOf" srcId="{EA2B507E-58EE-4183-8C16-7BBF9BE46131}" destId="{580E3E44-36A2-46DE-A622-DD6365A7502D}" srcOrd="1" destOrd="0" presId="urn:microsoft.com/office/officeart/2005/8/layout/vList6"/>
    <dgm:cxn modelId="{679B121D-A477-454D-AEC1-7A63130DC7D2}" type="presParOf" srcId="{15B43ABD-05FB-485C-86FF-A52DAFFE4657}" destId="{023BB423-B184-4D7C-A524-06D4FE768BAD}" srcOrd="1" destOrd="0" presId="urn:microsoft.com/office/officeart/2005/8/layout/vList6"/>
    <dgm:cxn modelId="{7E84270D-1DB5-440E-807C-DA93C64A98A1}" type="presParOf" srcId="{15B43ABD-05FB-485C-86FF-A52DAFFE4657}" destId="{E48B3A35-ABEB-403D-BF38-DE7886F6F933}" srcOrd="2" destOrd="0" presId="urn:microsoft.com/office/officeart/2005/8/layout/vList6"/>
    <dgm:cxn modelId="{C209BC01-5026-46D2-A004-400443EDA2BF}" type="presParOf" srcId="{E48B3A35-ABEB-403D-BF38-DE7886F6F933}" destId="{8F286F0E-5A07-49FB-A010-E9D2FE9A8F7B}" srcOrd="0" destOrd="0" presId="urn:microsoft.com/office/officeart/2005/8/layout/vList6"/>
    <dgm:cxn modelId="{56A3D38F-2F76-466A-83A7-AAF65706B9CE}" type="presParOf" srcId="{E48B3A35-ABEB-403D-BF38-DE7886F6F933}" destId="{67D90B18-0A7E-415D-A97E-A1792C3AB217}" srcOrd="1" destOrd="0" presId="urn:microsoft.com/office/officeart/2005/8/layout/vList6"/>
    <dgm:cxn modelId="{6C651AC5-19B4-4F6B-BF2D-740CECCEC7C8}" type="presParOf" srcId="{15B43ABD-05FB-485C-86FF-A52DAFFE4657}" destId="{9B19CC7F-45ED-4A65-8FC3-0CAD7CC5A963}" srcOrd="3" destOrd="0" presId="urn:microsoft.com/office/officeart/2005/8/layout/vList6"/>
    <dgm:cxn modelId="{D27BE196-27F5-4D7F-9790-3859FFE263E9}" type="presParOf" srcId="{15B43ABD-05FB-485C-86FF-A52DAFFE4657}" destId="{5E759DC9-731A-4F34-97F2-CCBAB028A420}" srcOrd="4" destOrd="0" presId="urn:microsoft.com/office/officeart/2005/8/layout/vList6"/>
    <dgm:cxn modelId="{E4FD1AA8-61A7-4F65-9F6F-80D519EB735C}" type="presParOf" srcId="{5E759DC9-731A-4F34-97F2-CCBAB028A420}" destId="{3E0BA287-C85F-496E-90F7-68277C6C4D36}" srcOrd="0" destOrd="0" presId="urn:microsoft.com/office/officeart/2005/8/layout/vList6"/>
    <dgm:cxn modelId="{ADA31658-8DCF-4039-A92F-1A3E428C1F56}" type="presParOf" srcId="{5E759DC9-731A-4F34-97F2-CCBAB028A420}" destId="{889AAA1B-B79D-4584-8163-536C89BDCF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F0DD4-45FC-48FA-B803-7FD19C24510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3FF191A-05FD-4613-9E97-F0B18234E80D}">
      <dgm:prSet phldrT="[Text]"/>
      <dgm:spPr>
        <a:solidFill>
          <a:schemeClr val="accent3"/>
        </a:solidFill>
      </dgm:spPr>
      <dgm:t>
        <a:bodyPr/>
        <a:lstStyle/>
        <a:p>
          <a:r>
            <a:rPr lang="en-US" b="1" dirty="0"/>
            <a:t>Contraindications</a:t>
          </a:r>
          <a:endParaRPr lang="en-US" dirty="0"/>
        </a:p>
      </dgm:t>
    </dgm:pt>
    <dgm:pt modelId="{746B5ABB-1026-4E2A-ADC9-A9C6D693DFC3}" type="parTrans" cxnId="{A0F4A5A8-7AA8-4446-9605-7C648C0BFBC7}">
      <dgm:prSet/>
      <dgm:spPr/>
      <dgm:t>
        <a:bodyPr/>
        <a:lstStyle/>
        <a:p>
          <a:endParaRPr lang="en-US"/>
        </a:p>
      </dgm:t>
    </dgm:pt>
    <dgm:pt modelId="{3316C8EF-FEE1-4935-A19B-58EB2FD0A711}" type="sibTrans" cxnId="{A0F4A5A8-7AA8-4446-9605-7C648C0BFBC7}">
      <dgm:prSet/>
      <dgm:spPr/>
      <dgm:t>
        <a:bodyPr/>
        <a:lstStyle/>
        <a:p>
          <a:endParaRPr lang="en-US"/>
        </a:p>
      </dgm:t>
    </dgm:pt>
    <dgm:pt modelId="{E4525899-BA7B-44DF-B821-99D936E40A79}">
      <dgm:prSet phldrT="[Text]"/>
      <dgm:spPr/>
      <dgm:t>
        <a:bodyPr/>
        <a:lstStyle/>
        <a:p>
          <a:r>
            <a:rPr lang="en-US" dirty="0"/>
            <a:t>SJS, DRESS, other delayed reactions</a:t>
          </a:r>
        </a:p>
      </dgm:t>
    </dgm:pt>
    <dgm:pt modelId="{47707AC5-E375-4DFE-9193-97DD2E25A60F}" type="parTrans" cxnId="{5C9069EF-A8C4-4D07-A3CA-FB7B0D27631A}">
      <dgm:prSet/>
      <dgm:spPr/>
      <dgm:t>
        <a:bodyPr/>
        <a:lstStyle/>
        <a:p>
          <a:endParaRPr lang="en-US"/>
        </a:p>
      </dgm:t>
    </dgm:pt>
    <dgm:pt modelId="{37E1111E-66B9-4FD5-BCE2-F7A9B71EB549}" type="sibTrans" cxnId="{5C9069EF-A8C4-4D07-A3CA-FB7B0D27631A}">
      <dgm:prSet/>
      <dgm:spPr/>
      <dgm:t>
        <a:bodyPr/>
        <a:lstStyle/>
        <a:p>
          <a:endParaRPr lang="en-US"/>
        </a:p>
      </dgm:t>
    </dgm:pt>
    <dgm:pt modelId="{9DB851E9-E0DA-4F46-9F28-3FEE77DA0B82}">
      <dgm:prSet phldrT="[Text]"/>
      <dgm:spPr>
        <a:solidFill>
          <a:schemeClr val="accent1"/>
        </a:solidFill>
        <a:ln>
          <a:solidFill>
            <a:schemeClr val="accent1"/>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b="1" dirty="0"/>
            <a:t>When to Use</a:t>
          </a:r>
          <a:endParaRPr lang="en-US" dirty="0"/>
        </a:p>
      </dgm:t>
    </dgm:pt>
    <dgm:pt modelId="{A014F1EE-4C87-4E3A-80D7-940297439C3A}" type="sibTrans" cxnId="{73315E0E-54FF-4889-96B8-DEF722E12908}">
      <dgm:prSet/>
      <dgm:spPr/>
      <dgm:t>
        <a:bodyPr/>
        <a:lstStyle/>
        <a:p>
          <a:endParaRPr lang="en-US"/>
        </a:p>
      </dgm:t>
    </dgm:pt>
    <dgm:pt modelId="{262B07B0-2024-42AA-ADEA-DDA7B44EE9F2}" type="parTrans" cxnId="{73315E0E-54FF-4889-96B8-DEF722E12908}">
      <dgm:prSet/>
      <dgm:spPr/>
      <dgm:t>
        <a:bodyPr/>
        <a:lstStyle/>
        <a:p>
          <a:endParaRPr lang="en-US"/>
        </a:p>
      </dgm:t>
    </dgm:pt>
    <dgm:pt modelId="{D55861F3-3DB9-47FE-8181-AD867188CAE5}">
      <dgm:prSet phldrT="[Text]"/>
      <dgm:spPr/>
      <dgm:t>
        <a:bodyPr/>
        <a:lstStyle/>
        <a:p>
          <a:pPr marL="114300" indent="0" defTabSz="622300" rtl="0">
            <a:lnSpc>
              <a:spcPct val="90000"/>
            </a:lnSpc>
            <a:spcBef>
              <a:spcPct val="0"/>
            </a:spcBef>
            <a:spcAft>
              <a:spcPct val="15000"/>
            </a:spcAft>
            <a:buFont typeface="Arial" panose="020B0604020202020204" pitchFamily="34" charset="0"/>
            <a:buChar char="•"/>
          </a:pPr>
          <a:r>
            <a:rPr lang="en-US" dirty="0"/>
            <a:t> Failed PCN skin test</a:t>
          </a:r>
        </a:p>
      </dgm:t>
    </dgm:pt>
    <dgm:pt modelId="{6114D5C8-5111-4BB5-860E-EB455A10E51D}" type="parTrans" cxnId="{B55C8CFC-5328-4F88-9B7E-182C6F236BD3}">
      <dgm:prSet/>
      <dgm:spPr/>
      <dgm:t>
        <a:bodyPr/>
        <a:lstStyle/>
        <a:p>
          <a:endParaRPr lang="en-US"/>
        </a:p>
      </dgm:t>
    </dgm:pt>
    <dgm:pt modelId="{71A146B3-FF3F-406F-93E1-5C16BA43FBBB}" type="sibTrans" cxnId="{B55C8CFC-5328-4F88-9B7E-182C6F236BD3}">
      <dgm:prSet/>
      <dgm:spPr/>
      <dgm:t>
        <a:bodyPr/>
        <a:lstStyle/>
        <a:p>
          <a:endParaRPr lang="en-US"/>
        </a:p>
      </dgm:t>
    </dgm:pt>
    <dgm:pt modelId="{29918CF8-419C-400F-B103-B45DEA04BB54}">
      <dgm:prSet/>
      <dgm:spPr/>
      <dgm:t>
        <a:bodyPr/>
        <a:lstStyle/>
        <a:p>
          <a:r>
            <a:rPr lang="en-US" dirty="0"/>
            <a:t>Pros/Cons</a:t>
          </a:r>
        </a:p>
      </dgm:t>
    </dgm:pt>
    <dgm:pt modelId="{F9A4D7BA-4AE3-48CD-BC8E-82911C320535}" type="parTrans" cxnId="{A2704425-36A3-4102-B11C-0487875C5042}">
      <dgm:prSet/>
      <dgm:spPr/>
      <dgm:t>
        <a:bodyPr/>
        <a:lstStyle/>
        <a:p>
          <a:endParaRPr lang="en-US"/>
        </a:p>
      </dgm:t>
    </dgm:pt>
    <dgm:pt modelId="{83291067-A810-461B-B191-9A93195F576C}" type="sibTrans" cxnId="{A2704425-36A3-4102-B11C-0487875C5042}">
      <dgm:prSet/>
      <dgm:spPr/>
      <dgm:t>
        <a:bodyPr/>
        <a:lstStyle/>
        <a:p>
          <a:endParaRPr lang="en-US"/>
        </a:p>
      </dgm:t>
    </dgm:pt>
    <dgm:pt modelId="{1FE5F244-0264-4EDB-818E-3D37B9EFF2CC}">
      <dgm:prSet/>
      <dgm:spPr/>
      <dgm:t>
        <a:bodyPr/>
        <a:lstStyle/>
        <a:p>
          <a:r>
            <a:rPr lang="en-US" dirty="0"/>
            <a:t>Allows treatment if true </a:t>
          </a:r>
          <a:r>
            <a:rPr lang="en-US" dirty="0" err="1"/>
            <a:t>IgE</a:t>
          </a:r>
          <a:r>
            <a:rPr lang="en-US" dirty="0"/>
            <a:t> mediated allergy</a:t>
          </a:r>
        </a:p>
      </dgm:t>
    </dgm:pt>
    <dgm:pt modelId="{181A4A95-C909-4245-A322-5906B33D86B7}" type="parTrans" cxnId="{FC365C32-13A2-4B87-8446-BC00A1E3BB87}">
      <dgm:prSet/>
      <dgm:spPr/>
      <dgm:t>
        <a:bodyPr/>
        <a:lstStyle/>
        <a:p>
          <a:endParaRPr lang="en-US"/>
        </a:p>
      </dgm:t>
    </dgm:pt>
    <dgm:pt modelId="{0D02CE46-503D-4A29-A5DD-5ED990745496}" type="sibTrans" cxnId="{FC365C32-13A2-4B87-8446-BC00A1E3BB87}">
      <dgm:prSet/>
      <dgm:spPr/>
      <dgm:t>
        <a:bodyPr/>
        <a:lstStyle/>
        <a:p>
          <a:endParaRPr lang="en-US"/>
        </a:p>
      </dgm:t>
    </dgm:pt>
    <dgm:pt modelId="{E716F0C5-E899-4CD0-A485-E007EB95AFD1}">
      <dgm:prSet/>
      <dgm:spPr/>
      <dgm:t>
        <a:bodyPr/>
        <a:lstStyle/>
        <a:p>
          <a:r>
            <a:rPr lang="en-US" dirty="0"/>
            <a:t>Short-term tolerability</a:t>
          </a:r>
        </a:p>
      </dgm:t>
    </dgm:pt>
    <dgm:pt modelId="{3CD6C166-965E-486E-8384-DB2FDD763F3B}" type="parTrans" cxnId="{4B26CC52-E27E-4122-9CC9-D3F9E5A67672}">
      <dgm:prSet/>
      <dgm:spPr/>
      <dgm:t>
        <a:bodyPr/>
        <a:lstStyle/>
        <a:p>
          <a:endParaRPr lang="en-US"/>
        </a:p>
      </dgm:t>
    </dgm:pt>
    <dgm:pt modelId="{025584E8-A153-471D-8311-FBBBFAFD0473}" type="sibTrans" cxnId="{4B26CC52-E27E-4122-9CC9-D3F9E5A67672}">
      <dgm:prSet/>
      <dgm:spPr/>
      <dgm:t>
        <a:bodyPr/>
        <a:lstStyle/>
        <a:p>
          <a:endParaRPr lang="en-US"/>
        </a:p>
      </dgm:t>
    </dgm:pt>
    <dgm:pt modelId="{1E2C8DD2-F08E-40EA-872F-DBE28D007D9C}">
      <dgm:prSet/>
      <dgm:spPr/>
      <dgm:t>
        <a:bodyPr/>
        <a:lstStyle/>
        <a:p>
          <a:r>
            <a:rPr lang="en-US" dirty="0"/>
            <a:t>Time and resource intensive</a:t>
          </a:r>
        </a:p>
      </dgm:t>
    </dgm:pt>
    <dgm:pt modelId="{E1BEB4D1-47AE-48D6-B3D1-1ECB332EC78F}" type="parTrans" cxnId="{6F6E0B02-E1D3-4492-84E3-CF8755545551}">
      <dgm:prSet/>
      <dgm:spPr/>
      <dgm:t>
        <a:bodyPr/>
        <a:lstStyle/>
        <a:p>
          <a:endParaRPr lang="en-US"/>
        </a:p>
      </dgm:t>
    </dgm:pt>
    <dgm:pt modelId="{66489455-C46F-4924-AF39-02AEA88FE752}" type="sibTrans" cxnId="{6F6E0B02-E1D3-4492-84E3-CF8755545551}">
      <dgm:prSet/>
      <dgm:spPr/>
      <dgm:t>
        <a:bodyPr/>
        <a:lstStyle/>
        <a:p>
          <a:endParaRPr lang="en-US"/>
        </a:p>
      </dgm:t>
    </dgm:pt>
    <dgm:pt modelId="{095C7539-AAD4-4FB2-8B11-D49D624CF8F4}">
      <dgm:prSet/>
      <dgm:spPr/>
      <dgm:t>
        <a:bodyPr/>
        <a:lstStyle/>
        <a:p>
          <a:r>
            <a:rPr lang="en-US" dirty="0"/>
            <a:t>Does not mitigate (Type II-IV) delayed reactions</a:t>
          </a:r>
        </a:p>
      </dgm:t>
    </dgm:pt>
    <dgm:pt modelId="{039BA548-0B2E-4EEB-8B15-E05A0B029971}" type="parTrans" cxnId="{31726BF2-DFC8-4557-82FC-EA0004704956}">
      <dgm:prSet/>
      <dgm:spPr/>
      <dgm:t>
        <a:bodyPr/>
        <a:lstStyle/>
        <a:p>
          <a:endParaRPr lang="en-US"/>
        </a:p>
      </dgm:t>
    </dgm:pt>
    <dgm:pt modelId="{28E6735E-AC30-4DB7-97A2-ADEF11198B40}" type="sibTrans" cxnId="{31726BF2-DFC8-4557-82FC-EA0004704956}">
      <dgm:prSet/>
      <dgm:spPr/>
      <dgm:t>
        <a:bodyPr/>
        <a:lstStyle/>
        <a:p>
          <a:endParaRPr lang="en-US"/>
        </a:p>
      </dgm:t>
    </dgm:pt>
    <dgm:pt modelId="{94420039-EADB-4AAD-8A61-EB60C620FE1D}">
      <dgm:prSet phldrT="[Text]"/>
      <dgm:spPr/>
      <dgm:t>
        <a:bodyPr/>
        <a:lstStyle/>
        <a:p>
          <a:pPr marL="114300" indent="0" defTabSz="622300" rtl="0">
            <a:lnSpc>
              <a:spcPct val="90000"/>
            </a:lnSpc>
            <a:spcBef>
              <a:spcPct val="0"/>
            </a:spcBef>
            <a:spcAft>
              <a:spcPct val="15000"/>
            </a:spcAft>
            <a:buFont typeface="Arial" panose="020B0604020202020204" pitchFamily="34" charset="0"/>
            <a:buChar char="•"/>
          </a:pPr>
          <a:r>
            <a:rPr lang="en-US" dirty="0"/>
            <a:t> Anaphylaxis within the past 5 years</a:t>
          </a:r>
        </a:p>
      </dgm:t>
    </dgm:pt>
    <dgm:pt modelId="{7055C50D-4C2B-4FB0-B652-608FFDD13E47}" type="parTrans" cxnId="{DCC73007-C213-4E8C-83CA-52C6B1EEB945}">
      <dgm:prSet/>
      <dgm:spPr/>
      <dgm:t>
        <a:bodyPr/>
        <a:lstStyle/>
        <a:p>
          <a:endParaRPr lang="en-US"/>
        </a:p>
      </dgm:t>
    </dgm:pt>
    <dgm:pt modelId="{ADFC2EC7-DA42-4D7D-BB75-B74FF4C35C82}" type="sibTrans" cxnId="{DCC73007-C213-4E8C-83CA-52C6B1EEB945}">
      <dgm:prSet/>
      <dgm:spPr/>
      <dgm:t>
        <a:bodyPr/>
        <a:lstStyle/>
        <a:p>
          <a:endParaRPr lang="en-US"/>
        </a:p>
      </dgm:t>
    </dgm:pt>
    <dgm:pt modelId="{8D83FE29-B146-4A6F-9DDF-B9B2A033D696}">
      <dgm:prSet phldrT="[Text]"/>
      <dgm:spPr/>
      <dgm:t>
        <a:bodyPr/>
        <a:lstStyle/>
        <a:p>
          <a:pPr marL="114300" indent="0" defTabSz="622300" rtl="0">
            <a:lnSpc>
              <a:spcPct val="90000"/>
            </a:lnSpc>
            <a:spcBef>
              <a:spcPct val="0"/>
            </a:spcBef>
            <a:spcAft>
              <a:spcPct val="15000"/>
            </a:spcAft>
            <a:buFont typeface="Arial" panose="020B0604020202020204" pitchFamily="34" charset="0"/>
            <a:buChar char="•"/>
          </a:pPr>
          <a:r>
            <a:rPr lang="en-US" dirty="0"/>
            <a:t> Failed Graded Challenge</a:t>
          </a:r>
        </a:p>
      </dgm:t>
    </dgm:pt>
    <dgm:pt modelId="{5FE334E1-F948-4B9E-B84E-ECE38B9F2F82}" type="parTrans" cxnId="{89DDACA3-FA61-4BB3-8F75-6F63170789CC}">
      <dgm:prSet/>
      <dgm:spPr/>
      <dgm:t>
        <a:bodyPr/>
        <a:lstStyle/>
        <a:p>
          <a:endParaRPr lang="en-US"/>
        </a:p>
      </dgm:t>
    </dgm:pt>
    <dgm:pt modelId="{8BE24D3D-DCA5-428D-9AF6-5DE524534DC9}" type="sibTrans" cxnId="{89DDACA3-FA61-4BB3-8F75-6F63170789CC}">
      <dgm:prSet/>
      <dgm:spPr/>
      <dgm:t>
        <a:bodyPr/>
        <a:lstStyle/>
        <a:p>
          <a:endParaRPr lang="en-US"/>
        </a:p>
      </dgm:t>
    </dgm:pt>
    <dgm:pt modelId="{BA4899E0-B164-4F52-8739-F810B377697E}">
      <dgm:prSet phldrT="[Text]"/>
      <dgm:spPr/>
      <dgm:t>
        <a:bodyPr/>
        <a:lstStyle/>
        <a:p>
          <a:pPr marL="114300" indent="0" defTabSz="622300" rtl="0">
            <a:lnSpc>
              <a:spcPct val="90000"/>
            </a:lnSpc>
            <a:spcBef>
              <a:spcPct val="0"/>
            </a:spcBef>
            <a:spcAft>
              <a:spcPct val="15000"/>
            </a:spcAft>
            <a:buFont typeface="Arial" panose="020B0604020202020204" pitchFamily="34" charset="0"/>
            <a:buChar char="•"/>
          </a:pPr>
          <a:r>
            <a:rPr lang="en-US" dirty="0"/>
            <a:t> Allergic reaction is highly likely</a:t>
          </a:r>
        </a:p>
      </dgm:t>
    </dgm:pt>
    <dgm:pt modelId="{E24E00D6-AA2A-4150-9599-AEE652FDBCF9}" type="parTrans" cxnId="{072E3ECD-0BA8-48D8-92BE-8C5B2541CBFF}">
      <dgm:prSet/>
      <dgm:spPr/>
      <dgm:t>
        <a:bodyPr/>
        <a:lstStyle/>
        <a:p>
          <a:endParaRPr lang="en-US"/>
        </a:p>
      </dgm:t>
    </dgm:pt>
    <dgm:pt modelId="{396754EF-1578-4339-9639-85A7350D4EE9}" type="sibTrans" cxnId="{072E3ECD-0BA8-48D8-92BE-8C5B2541CBFF}">
      <dgm:prSet/>
      <dgm:spPr/>
      <dgm:t>
        <a:bodyPr/>
        <a:lstStyle/>
        <a:p>
          <a:endParaRPr lang="en-US"/>
        </a:p>
      </dgm:t>
    </dgm:pt>
    <dgm:pt modelId="{15B43ABD-05FB-485C-86FF-A52DAFFE4657}" type="pres">
      <dgm:prSet presAssocID="{1C8F0DD4-45FC-48FA-B803-7FD19C245103}" presName="Name0" presStyleCnt="0">
        <dgm:presLayoutVars>
          <dgm:dir/>
          <dgm:animLvl val="lvl"/>
          <dgm:resizeHandles/>
        </dgm:presLayoutVars>
      </dgm:prSet>
      <dgm:spPr/>
    </dgm:pt>
    <dgm:pt modelId="{EA2B507E-58EE-4183-8C16-7BBF9BE46131}" type="pres">
      <dgm:prSet presAssocID="{9DB851E9-E0DA-4F46-9F28-3FEE77DA0B82}" presName="linNode" presStyleCnt="0"/>
      <dgm:spPr/>
    </dgm:pt>
    <dgm:pt modelId="{E0B8EA92-07D6-41FC-8B24-62BEA14F100D}" type="pres">
      <dgm:prSet presAssocID="{9DB851E9-E0DA-4F46-9F28-3FEE77DA0B82}" presName="parentShp" presStyleLbl="node1" presStyleIdx="0" presStyleCnt="3" custScaleX="56723" custScaleY="98206" custLinFactNeighborX="-13921" custLinFactNeighborY="1516">
        <dgm:presLayoutVars>
          <dgm:bulletEnabled val="1"/>
        </dgm:presLayoutVars>
      </dgm:prSet>
      <dgm:spPr/>
    </dgm:pt>
    <dgm:pt modelId="{580E3E44-36A2-46DE-A622-DD6365A7502D}" type="pres">
      <dgm:prSet presAssocID="{9DB851E9-E0DA-4F46-9F28-3FEE77DA0B82}" presName="childShp" presStyleLbl="bgAccFollowNode1" presStyleIdx="0" presStyleCnt="3" custScaleX="148422" custLinFactNeighborX="907">
        <dgm:presLayoutVars>
          <dgm:bulletEnabled val="1"/>
        </dgm:presLayoutVars>
      </dgm:prSet>
      <dgm:spPr/>
    </dgm:pt>
    <dgm:pt modelId="{023BB423-B184-4D7C-A524-06D4FE768BAD}" type="pres">
      <dgm:prSet presAssocID="{A014F1EE-4C87-4E3A-80D7-940297439C3A}" presName="spacing" presStyleCnt="0"/>
      <dgm:spPr/>
    </dgm:pt>
    <dgm:pt modelId="{E48B3A35-ABEB-403D-BF38-DE7886F6F933}" type="pres">
      <dgm:prSet presAssocID="{83FF191A-05FD-4613-9E97-F0B18234E80D}" presName="linNode" presStyleCnt="0"/>
      <dgm:spPr/>
    </dgm:pt>
    <dgm:pt modelId="{8F286F0E-5A07-49FB-A010-E9D2FE9A8F7B}" type="pres">
      <dgm:prSet presAssocID="{83FF191A-05FD-4613-9E97-F0B18234E80D}" presName="parentShp" presStyleLbl="node1" presStyleIdx="1" presStyleCnt="3" custScaleX="78504" custLinFactNeighborX="-6660" custLinFactNeighborY="-758">
        <dgm:presLayoutVars>
          <dgm:bulletEnabled val="1"/>
        </dgm:presLayoutVars>
      </dgm:prSet>
      <dgm:spPr/>
    </dgm:pt>
    <dgm:pt modelId="{67D90B18-0A7E-415D-A97E-A1792C3AB217}" type="pres">
      <dgm:prSet presAssocID="{83FF191A-05FD-4613-9E97-F0B18234E80D}" presName="childShp" presStyleLbl="bgAccFollowNode1" presStyleIdx="1" presStyleCnt="3" custScaleX="112942">
        <dgm:presLayoutVars>
          <dgm:bulletEnabled val="1"/>
        </dgm:presLayoutVars>
      </dgm:prSet>
      <dgm:spPr/>
    </dgm:pt>
    <dgm:pt modelId="{1110AA66-6331-4245-9D0F-4A60BEEA8485}" type="pres">
      <dgm:prSet presAssocID="{3316C8EF-FEE1-4935-A19B-58EB2FD0A711}" presName="spacing" presStyleCnt="0"/>
      <dgm:spPr/>
    </dgm:pt>
    <dgm:pt modelId="{A91BBA17-F01A-499D-B13E-9217E93F5AC6}" type="pres">
      <dgm:prSet presAssocID="{29918CF8-419C-400F-B103-B45DEA04BB54}" presName="linNode" presStyleCnt="0"/>
      <dgm:spPr/>
    </dgm:pt>
    <dgm:pt modelId="{FB4562CD-2C1B-4AC8-8883-1B8D2368FD84}" type="pres">
      <dgm:prSet presAssocID="{29918CF8-419C-400F-B103-B45DEA04BB54}" presName="parentShp" presStyleLbl="node1" presStyleIdx="2" presStyleCnt="3" custScaleX="48674" custLinFactNeighborX="-16604" custLinFactNeighborY="1515">
        <dgm:presLayoutVars>
          <dgm:bulletEnabled val="1"/>
        </dgm:presLayoutVars>
      </dgm:prSet>
      <dgm:spPr/>
    </dgm:pt>
    <dgm:pt modelId="{F7747A30-1D1B-41E4-AD59-3B15A7096D48}" type="pres">
      <dgm:prSet presAssocID="{29918CF8-419C-400F-B103-B45DEA04BB54}" presName="childShp" presStyleLbl="bgAccFollowNode1" presStyleIdx="2" presStyleCnt="3" custScaleX="132197">
        <dgm:presLayoutVars>
          <dgm:bulletEnabled val="1"/>
        </dgm:presLayoutVars>
      </dgm:prSet>
      <dgm:spPr/>
    </dgm:pt>
  </dgm:ptLst>
  <dgm:cxnLst>
    <dgm:cxn modelId="{6F6E0B02-E1D3-4492-84E3-CF8755545551}" srcId="{29918CF8-419C-400F-B103-B45DEA04BB54}" destId="{1E2C8DD2-F08E-40EA-872F-DBE28D007D9C}" srcOrd="3" destOrd="0" parTransId="{E1BEB4D1-47AE-48D6-B3D1-1ECB332EC78F}" sibTransId="{66489455-C46F-4924-AF39-02AEA88FE752}"/>
    <dgm:cxn modelId="{9B82E304-56F7-4B65-8ADB-2C331AE6B826}" type="presOf" srcId="{94420039-EADB-4AAD-8A61-EB60C620FE1D}" destId="{580E3E44-36A2-46DE-A622-DD6365A7502D}" srcOrd="0" destOrd="0" presId="urn:microsoft.com/office/officeart/2005/8/layout/vList6"/>
    <dgm:cxn modelId="{DCC73007-C213-4E8C-83CA-52C6B1EEB945}" srcId="{9DB851E9-E0DA-4F46-9F28-3FEE77DA0B82}" destId="{94420039-EADB-4AAD-8A61-EB60C620FE1D}" srcOrd="0" destOrd="0" parTransId="{7055C50D-4C2B-4FB0-B652-608FFDD13E47}" sibTransId="{ADFC2EC7-DA42-4D7D-BB75-B74FF4C35C82}"/>
    <dgm:cxn modelId="{B754150D-CADB-489E-9384-60E25836F75B}" type="presOf" srcId="{1C8F0DD4-45FC-48FA-B803-7FD19C245103}" destId="{15B43ABD-05FB-485C-86FF-A52DAFFE4657}" srcOrd="0" destOrd="0" presId="urn:microsoft.com/office/officeart/2005/8/layout/vList6"/>
    <dgm:cxn modelId="{73315E0E-54FF-4889-96B8-DEF722E12908}" srcId="{1C8F0DD4-45FC-48FA-B803-7FD19C245103}" destId="{9DB851E9-E0DA-4F46-9F28-3FEE77DA0B82}" srcOrd="0" destOrd="0" parTransId="{262B07B0-2024-42AA-ADEA-DDA7B44EE9F2}" sibTransId="{A014F1EE-4C87-4E3A-80D7-940297439C3A}"/>
    <dgm:cxn modelId="{A2704425-36A3-4102-B11C-0487875C5042}" srcId="{1C8F0DD4-45FC-48FA-B803-7FD19C245103}" destId="{29918CF8-419C-400F-B103-B45DEA04BB54}" srcOrd="2" destOrd="0" parTransId="{F9A4D7BA-4AE3-48CD-BC8E-82911C320535}" sibTransId="{83291067-A810-461B-B191-9A93195F576C}"/>
    <dgm:cxn modelId="{FC365C32-13A2-4B87-8446-BC00A1E3BB87}" srcId="{29918CF8-419C-400F-B103-B45DEA04BB54}" destId="{1FE5F244-0264-4EDB-818E-3D37B9EFF2CC}" srcOrd="0" destOrd="0" parTransId="{181A4A95-C909-4245-A322-5906B33D86B7}" sibTransId="{0D02CE46-503D-4A29-A5DD-5ED990745496}"/>
    <dgm:cxn modelId="{898FC935-9B0B-4D8C-B2BF-1E6EE1D7EF5E}" type="presOf" srcId="{8D83FE29-B146-4A6F-9DDF-B9B2A033D696}" destId="{580E3E44-36A2-46DE-A622-DD6365A7502D}" srcOrd="0" destOrd="2" presId="urn:microsoft.com/office/officeart/2005/8/layout/vList6"/>
    <dgm:cxn modelId="{E5E7A242-A90A-41C2-9FAA-0C8F456F3226}" type="presOf" srcId="{095C7539-AAD4-4FB2-8B11-D49D624CF8F4}" destId="{F7747A30-1D1B-41E4-AD59-3B15A7096D48}" srcOrd="0" destOrd="2" presId="urn:microsoft.com/office/officeart/2005/8/layout/vList6"/>
    <dgm:cxn modelId="{DC03F843-2515-4E1C-8C10-DA23A0C7B01C}" type="presOf" srcId="{E716F0C5-E899-4CD0-A485-E007EB95AFD1}" destId="{F7747A30-1D1B-41E4-AD59-3B15A7096D48}" srcOrd="0" destOrd="1" presId="urn:microsoft.com/office/officeart/2005/8/layout/vList6"/>
    <dgm:cxn modelId="{A6D23969-D19E-432E-A3D9-33E8CDCE2E85}" type="presOf" srcId="{1FE5F244-0264-4EDB-818E-3D37B9EFF2CC}" destId="{F7747A30-1D1B-41E4-AD59-3B15A7096D48}" srcOrd="0" destOrd="0" presId="urn:microsoft.com/office/officeart/2005/8/layout/vList6"/>
    <dgm:cxn modelId="{4B26CC52-E27E-4122-9CC9-D3F9E5A67672}" srcId="{29918CF8-419C-400F-B103-B45DEA04BB54}" destId="{E716F0C5-E899-4CD0-A485-E007EB95AFD1}" srcOrd="1" destOrd="0" parTransId="{3CD6C166-965E-486E-8384-DB2FDD763F3B}" sibTransId="{025584E8-A153-471D-8311-FBBBFAFD0473}"/>
    <dgm:cxn modelId="{D7201678-85F2-4431-98D2-CA1DA7EF280D}" type="presOf" srcId="{D55861F3-3DB9-47FE-8181-AD867188CAE5}" destId="{580E3E44-36A2-46DE-A622-DD6365A7502D}" srcOrd="0" destOrd="1" presId="urn:microsoft.com/office/officeart/2005/8/layout/vList6"/>
    <dgm:cxn modelId="{BE4C0359-2860-4D3C-9D46-807CABFCED78}" type="presOf" srcId="{1E2C8DD2-F08E-40EA-872F-DBE28D007D9C}" destId="{F7747A30-1D1B-41E4-AD59-3B15A7096D48}" srcOrd="0" destOrd="3" presId="urn:microsoft.com/office/officeart/2005/8/layout/vList6"/>
    <dgm:cxn modelId="{8E20A17E-6105-4708-A47F-3A6FBB8E710D}" type="presOf" srcId="{29918CF8-419C-400F-B103-B45DEA04BB54}" destId="{FB4562CD-2C1B-4AC8-8883-1B8D2368FD84}" srcOrd="0" destOrd="0" presId="urn:microsoft.com/office/officeart/2005/8/layout/vList6"/>
    <dgm:cxn modelId="{7A1C549F-B3A2-4F77-8F9A-64057B0EDC53}" type="presOf" srcId="{9DB851E9-E0DA-4F46-9F28-3FEE77DA0B82}" destId="{E0B8EA92-07D6-41FC-8B24-62BEA14F100D}" srcOrd="0" destOrd="0" presId="urn:microsoft.com/office/officeart/2005/8/layout/vList6"/>
    <dgm:cxn modelId="{89DDACA3-FA61-4BB3-8F75-6F63170789CC}" srcId="{9DB851E9-E0DA-4F46-9F28-3FEE77DA0B82}" destId="{8D83FE29-B146-4A6F-9DDF-B9B2A033D696}" srcOrd="2" destOrd="0" parTransId="{5FE334E1-F948-4B9E-B84E-ECE38B9F2F82}" sibTransId="{8BE24D3D-DCA5-428D-9AF6-5DE524534DC9}"/>
    <dgm:cxn modelId="{D3E442A4-F631-498E-9DF5-36ACD8C71036}" type="presOf" srcId="{E4525899-BA7B-44DF-B821-99D936E40A79}" destId="{67D90B18-0A7E-415D-A97E-A1792C3AB217}" srcOrd="0" destOrd="0" presId="urn:microsoft.com/office/officeart/2005/8/layout/vList6"/>
    <dgm:cxn modelId="{A0F4A5A8-7AA8-4446-9605-7C648C0BFBC7}" srcId="{1C8F0DD4-45FC-48FA-B803-7FD19C245103}" destId="{83FF191A-05FD-4613-9E97-F0B18234E80D}" srcOrd="1" destOrd="0" parTransId="{746B5ABB-1026-4E2A-ADC9-A9C6D693DFC3}" sibTransId="{3316C8EF-FEE1-4935-A19B-58EB2FD0A711}"/>
    <dgm:cxn modelId="{072E3ECD-0BA8-48D8-92BE-8C5B2541CBFF}" srcId="{9DB851E9-E0DA-4F46-9F28-3FEE77DA0B82}" destId="{BA4899E0-B164-4F52-8739-F810B377697E}" srcOrd="3" destOrd="0" parTransId="{E24E00D6-AA2A-4150-9599-AEE652FDBCF9}" sibTransId="{396754EF-1578-4339-9639-85A7350D4EE9}"/>
    <dgm:cxn modelId="{49B6E9D2-9FA1-49E0-AEC8-9C808BE032DD}" type="presOf" srcId="{83FF191A-05FD-4613-9E97-F0B18234E80D}" destId="{8F286F0E-5A07-49FB-A010-E9D2FE9A8F7B}" srcOrd="0" destOrd="0" presId="urn:microsoft.com/office/officeart/2005/8/layout/vList6"/>
    <dgm:cxn modelId="{5C9069EF-A8C4-4D07-A3CA-FB7B0D27631A}" srcId="{83FF191A-05FD-4613-9E97-F0B18234E80D}" destId="{E4525899-BA7B-44DF-B821-99D936E40A79}" srcOrd="0" destOrd="0" parTransId="{47707AC5-E375-4DFE-9193-97DD2E25A60F}" sibTransId="{37E1111E-66B9-4FD5-BCE2-F7A9B71EB549}"/>
    <dgm:cxn modelId="{31726BF2-DFC8-4557-82FC-EA0004704956}" srcId="{29918CF8-419C-400F-B103-B45DEA04BB54}" destId="{095C7539-AAD4-4FB2-8B11-D49D624CF8F4}" srcOrd="2" destOrd="0" parTransId="{039BA548-0B2E-4EEB-8B15-E05A0B029971}" sibTransId="{28E6735E-AC30-4DB7-97A2-ADEF11198B40}"/>
    <dgm:cxn modelId="{1C1D4FF9-3D86-4787-8A08-40CAEE482D20}" type="presOf" srcId="{BA4899E0-B164-4F52-8739-F810B377697E}" destId="{580E3E44-36A2-46DE-A622-DD6365A7502D}" srcOrd="0" destOrd="3" presId="urn:microsoft.com/office/officeart/2005/8/layout/vList6"/>
    <dgm:cxn modelId="{B55C8CFC-5328-4F88-9B7E-182C6F236BD3}" srcId="{9DB851E9-E0DA-4F46-9F28-3FEE77DA0B82}" destId="{D55861F3-3DB9-47FE-8181-AD867188CAE5}" srcOrd="1" destOrd="0" parTransId="{6114D5C8-5111-4BB5-860E-EB455A10E51D}" sibTransId="{71A146B3-FF3F-406F-93E1-5C16BA43FBBB}"/>
    <dgm:cxn modelId="{4D55D20E-28A5-41D2-9BD8-6AC71DAF0A8B}" type="presParOf" srcId="{15B43ABD-05FB-485C-86FF-A52DAFFE4657}" destId="{EA2B507E-58EE-4183-8C16-7BBF9BE46131}" srcOrd="0" destOrd="0" presId="urn:microsoft.com/office/officeart/2005/8/layout/vList6"/>
    <dgm:cxn modelId="{CBDB929A-DD43-4E8C-8AA3-CA66C569FB19}" type="presParOf" srcId="{EA2B507E-58EE-4183-8C16-7BBF9BE46131}" destId="{E0B8EA92-07D6-41FC-8B24-62BEA14F100D}" srcOrd="0" destOrd="0" presId="urn:microsoft.com/office/officeart/2005/8/layout/vList6"/>
    <dgm:cxn modelId="{0944F17B-3349-48EC-B784-7F5800F74AEE}" type="presParOf" srcId="{EA2B507E-58EE-4183-8C16-7BBF9BE46131}" destId="{580E3E44-36A2-46DE-A622-DD6365A7502D}" srcOrd="1" destOrd="0" presId="urn:microsoft.com/office/officeart/2005/8/layout/vList6"/>
    <dgm:cxn modelId="{ADFC1FB1-EB3E-4E02-A65A-6AA37534B5C0}" type="presParOf" srcId="{15B43ABD-05FB-485C-86FF-A52DAFFE4657}" destId="{023BB423-B184-4D7C-A524-06D4FE768BAD}" srcOrd="1" destOrd="0" presId="urn:microsoft.com/office/officeart/2005/8/layout/vList6"/>
    <dgm:cxn modelId="{594D1564-9CA0-4A13-8C23-D0F8CE018C4F}" type="presParOf" srcId="{15B43ABD-05FB-485C-86FF-A52DAFFE4657}" destId="{E48B3A35-ABEB-403D-BF38-DE7886F6F933}" srcOrd="2" destOrd="0" presId="urn:microsoft.com/office/officeart/2005/8/layout/vList6"/>
    <dgm:cxn modelId="{2BC5BA29-C8EB-4FF8-9370-FD4CDF34B7C2}" type="presParOf" srcId="{E48B3A35-ABEB-403D-BF38-DE7886F6F933}" destId="{8F286F0E-5A07-49FB-A010-E9D2FE9A8F7B}" srcOrd="0" destOrd="0" presId="urn:microsoft.com/office/officeart/2005/8/layout/vList6"/>
    <dgm:cxn modelId="{9AAB5E88-0F68-4884-A126-EBDD4BC476F4}" type="presParOf" srcId="{E48B3A35-ABEB-403D-BF38-DE7886F6F933}" destId="{67D90B18-0A7E-415D-A97E-A1792C3AB217}" srcOrd="1" destOrd="0" presId="urn:microsoft.com/office/officeart/2005/8/layout/vList6"/>
    <dgm:cxn modelId="{0D1E0B80-693B-4A93-8D73-F8C9031E57E2}" type="presParOf" srcId="{15B43ABD-05FB-485C-86FF-A52DAFFE4657}" destId="{1110AA66-6331-4245-9D0F-4A60BEEA8485}" srcOrd="3" destOrd="0" presId="urn:microsoft.com/office/officeart/2005/8/layout/vList6"/>
    <dgm:cxn modelId="{8AEE14A4-1494-4A8E-A93E-3400A330394F}" type="presParOf" srcId="{15B43ABD-05FB-485C-86FF-A52DAFFE4657}" destId="{A91BBA17-F01A-499D-B13E-9217E93F5AC6}" srcOrd="4" destOrd="0" presId="urn:microsoft.com/office/officeart/2005/8/layout/vList6"/>
    <dgm:cxn modelId="{6D1124E9-210D-4017-9046-E9EA71624AB5}" type="presParOf" srcId="{A91BBA17-F01A-499D-B13E-9217E93F5AC6}" destId="{FB4562CD-2C1B-4AC8-8883-1B8D2368FD84}" srcOrd="0" destOrd="0" presId="urn:microsoft.com/office/officeart/2005/8/layout/vList6"/>
    <dgm:cxn modelId="{B2AA0B8C-5E47-4EAD-920B-8E57B145864F}" type="presParOf" srcId="{A91BBA17-F01A-499D-B13E-9217E93F5AC6}" destId="{F7747A30-1D1B-41E4-AD59-3B15A7096D4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DBE49-AE0F-4817-B6BE-A3E835A4464D}">
      <dsp:nvSpPr>
        <dsp:cNvPr id="0" name=""/>
        <dsp:cNvSpPr/>
      </dsp:nvSpPr>
      <dsp:spPr>
        <a:xfrm>
          <a:off x="3432636" y="457358"/>
          <a:ext cx="4139130" cy="4139130"/>
        </a:xfrm>
        <a:prstGeom prst="blockArc">
          <a:avLst>
            <a:gd name="adj1" fmla="val 13500000"/>
            <a:gd name="adj2" fmla="val 16200000"/>
            <a:gd name="adj3" fmla="val 3438"/>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8AC6918-4070-4CFA-99AC-0CD281D27682}">
      <dsp:nvSpPr>
        <dsp:cNvPr id="0" name=""/>
        <dsp:cNvSpPr/>
      </dsp:nvSpPr>
      <dsp:spPr>
        <a:xfrm>
          <a:off x="3432636" y="457358"/>
          <a:ext cx="4139130" cy="4139130"/>
        </a:xfrm>
        <a:prstGeom prst="blockArc">
          <a:avLst>
            <a:gd name="adj1" fmla="val 10800000"/>
            <a:gd name="adj2" fmla="val 13500000"/>
            <a:gd name="adj3" fmla="val 3438"/>
          </a:avLst>
        </a:prstGeom>
        <a:gradFill rotWithShape="0">
          <a:gsLst>
            <a:gs pos="0">
              <a:schemeClr val="accent3">
                <a:hueOff val="2323371"/>
                <a:satOff val="85714"/>
                <a:lumOff val="-12605"/>
                <a:alphaOff val="0"/>
                <a:satMod val="103000"/>
                <a:lumMod val="102000"/>
                <a:tint val="94000"/>
              </a:schemeClr>
            </a:gs>
            <a:gs pos="50000">
              <a:schemeClr val="accent3">
                <a:hueOff val="2323371"/>
                <a:satOff val="85714"/>
                <a:lumOff val="-12605"/>
                <a:alphaOff val="0"/>
                <a:satMod val="110000"/>
                <a:lumMod val="100000"/>
                <a:shade val="100000"/>
              </a:schemeClr>
            </a:gs>
            <a:gs pos="100000">
              <a:schemeClr val="accent3">
                <a:hueOff val="2323371"/>
                <a:satOff val="85714"/>
                <a:lumOff val="-126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CE53639-6FE3-4E85-B60C-6CEBC17D886F}">
      <dsp:nvSpPr>
        <dsp:cNvPr id="0" name=""/>
        <dsp:cNvSpPr/>
      </dsp:nvSpPr>
      <dsp:spPr>
        <a:xfrm>
          <a:off x="3432636" y="457358"/>
          <a:ext cx="4139130" cy="4139130"/>
        </a:xfrm>
        <a:prstGeom prst="blockArc">
          <a:avLst>
            <a:gd name="adj1" fmla="val 8100000"/>
            <a:gd name="adj2" fmla="val 10800000"/>
            <a:gd name="adj3" fmla="val 3438"/>
          </a:avLst>
        </a:prstGeom>
        <a:gradFill rotWithShape="0">
          <a:gsLst>
            <a:gs pos="0">
              <a:schemeClr val="accent3">
                <a:hueOff val="1936142"/>
                <a:satOff val="71429"/>
                <a:lumOff val="-10504"/>
                <a:alphaOff val="0"/>
                <a:satMod val="103000"/>
                <a:lumMod val="102000"/>
                <a:tint val="94000"/>
              </a:schemeClr>
            </a:gs>
            <a:gs pos="50000">
              <a:schemeClr val="accent3">
                <a:hueOff val="1936142"/>
                <a:satOff val="71429"/>
                <a:lumOff val="-10504"/>
                <a:alphaOff val="0"/>
                <a:satMod val="110000"/>
                <a:lumMod val="100000"/>
                <a:shade val="100000"/>
              </a:schemeClr>
            </a:gs>
            <a:gs pos="100000">
              <a:schemeClr val="accent3">
                <a:hueOff val="1936142"/>
                <a:satOff val="71429"/>
                <a:lumOff val="-105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EABAECF-1029-4529-BA13-91A882F6062C}">
      <dsp:nvSpPr>
        <dsp:cNvPr id="0" name=""/>
        <dsp:cNvSpPr/>
      </dsp:nvSpPr>
      <dsp:spPr>
        <a:xfrm>
          <a:off x="3432636" y="457358"/>
          <a:ext cx="4139130" cy="4139130"/>
        </a:xfrm>
        <a:prstGeom prst="blockArc">
          <a:avLst>
            <a:gd name="adj1" fmla="val 5400000"/>
            <a:gd name="adj2" fmla="val 8100000"/>
            <a:gd name="adj3" fmla="val 3438"/>
          </a:avLst>
        </a:prstGeom>
        <a:gradFill rotWithShape="0">
          <a:gsLst>
            <a:gs pos="0">
              <a:schemeClr val="accent3">
                <a:hueOff val="1548914"/>
                <a:satOff val="57143"/>
                <a:lumOff val="-8403"/>
                <a:alphaOff val="0"/>
                <a:satMod val="103000"/>
                <a:lumMod val="102000"/>
                <a:tint val="94000"/>
              </a:schemeClr>
            </a:gs>
            <a:gs pos="50000">
              <a:schemeClr val="accent3">
                <a:hueOff val="1548914"/>
                <a:satOff val="57143"/>
                <a:lumOff val="-8403"/>
                <a:alphaOff val="0"/>
                <a:satMod val="110000"/>
                <a:lumMod val="100000"/>
                <a:shade val="100000"/>
              </a:schemeClr>
            </a:gs>
            <a:gs pos="100000">
              <a:schemeClr val="accent3">
                <a:hueOff val="1548914"/>
                <a:satOff val="57143"/>
                <a:lumOff val="-84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6A30197-A153-448C-BA78-A97865CC7379}">
      <dsp:nvSpPr>
        <dsp:cNvPr id="0" name=""/>
        <dsp:cNvSpPr/>
      </dsp:nvSpPr>
      <dsp:spPr>
        <a:xfrm>
          <a:off x="3432636" y="457358"/>
          <a:ext cx="4139130" cy="4139130"/>
        </a:xfrm>
        <a:prstGeom prst="blockArc">
          <a:avLst>
            <a:gd name="adj1" fmla="val 2700000"/>
            <a:gd name="adj2" fmla="val 5400000"/>
            <a:gd name="adj3" fmla="val 3438"/>
          </a:avLst>
        </a:prstGeom>
        <a:gradFill rotWithShape="0">
          <a:gsLst>
            <a:gs pos="0">
              <a:schemeClr val="accent3">
                <a:hueOff val="1161685"/>
                <a:satOff val="42857"/>
                <a:lumOff val="-6303"/>
                <a:alphaOff val="0"/>
                <a:satMod val="103000"/>
                <a:lumMod val="102000"/>
                <a:tint val="94000"/>
              </a:schemeClr>
            </a:gs>
            <a:gs pos="50000">
              <a:schemeClr val="accent3">
                <a:hueOff val="1161685"/>
                <a:satOff val="42857"/>
                <a:lumOff val="-6303"/>
                <a:alphaOff val="0"/>
                <a:satMod val="110000"/>
                <a:lumMod val="100000"/>
                <a:shade val="100000"/>
              </a:schemeClr>
            </a:gs>
            <a:gs pos="100000">
              <a:schemeClr val="accent3">
                <a:hueOff val="1161685"/>
                <a:satOff val="42857"/>
                <a:lumOff val="-63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CEB717-284F-48CA-8514-B11682FFE662}">
      <dsp:nvSpPr>
        <dsp:cNvPr id="0" name=""/>
        <dsp:cNvSpPr/>
      </dsp:nvSpPr>
      <dsp:spPr>
        <a:xfrm>
          <a:off x="3440282" y="449752"/>
          <a:ext cx="4139130" cy="4139130"/>
        </a:xfrm>
        <a:prstGeom prst="blockArc">
          <a:avLst>
            <a:gd name="adj1" fmla="val 21578156"/>
            <a:gd name="adj2" fmla="val 2718229"/>
            <a:gd name="adj3" fmla="val 3438"/>
          </a:avLst>
        </a:prstGeom>
        <a:gradFill rotWithShape="0">
          <a:gsLst>
            <a:gs pos="0">
              <a:schemeClr val="accent3">
                <a:hueOff val="774457"/>
                <a:satOff val="28571"/>
                <a:lumOff val="-4202"/>
                <a:alphaOff val="0"/>
                <a:satMod val="103000"/>
                <a:lumMod val="102000"/>
                <a:tint val="94000"/>
              </a:schemeClr>
            </a:gs>
            <a:gs pos="50000">
              <a:schemeClr val="accent3">
                <a:hueOff val="774457"/>
                <a:satOff val="28571"/>
                <a:lumOff val="-4202"/>
                <a:alphaOff val="0"/>
                <a:satMod val="110000"/>
                <a:lumMod val="100000"/>
                <a:shade val="100000"/>
              </a:schemeClr>
            </a:gs>
            <a:gs pos="100000">
              <a:schemeClr val="accent3">
                <a:hueOff val="774457"/>
                <a:satOff val="28571"/>
                <a:lumOff val="-42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D620FD-41BF-4DA3-9F90-97068A34C23E}">
      <dsp:nvSpPr>
        <dsp:cNvPr id="0" name=""/>
        <dsp:cNvSpPr/>
      </dsp:nvSpPr>
      <dsp:spPr>
        <a:xfrm>
          <a:off x="3440438" y="465119"/>
          <a:ext cx="4139130" cy="4139130"/>
        </a:xfrm>
        <a:prstGeom prst="blockArc">
          <a:avLst>
            <a:gd name="adj1" fmla="val 18881401"/>
            <a:gd name="adj2" fmla="val 21552183"/>
            <a:gd name="adj3" fmla="val 3438"/>
          </a:avLst>
        </a:prstGeom>
        <a:gradFill rotWithShape="0">
          <a:gsLst>
            <a:gs pos="0">
              <a:schemeClr val="accent3">
                <a:hueOff val="387228"/>
                <a:satOff val="14286"/>
                <a:lumOff val="-2101"/>
                <a:alphaOff val="0"/>
                <a:satMod val="103000"/>
                <a:lumMod val="102000"/>
                <a:tint val="94000"/>
              </a:schemeClr>
            </a:gs>
            <a:gs pos="50000">
              <a:schemeClr val="accent3">
                <a:hueOff val="387228"/>
                <a:satOff val="14286"/>
                <a:lumOff val="-2101"/>
                <a:alphaOff val="0"/>
                <a:satMod val="110000"/>
                <a:lumMod val="100000"/>
                <a:shade val="100000"/>
              </a:schemeClr>
            </a:gs>
            <a:gs pos="100000">
              <a:schemeClr val="accent3">
                <a:hueOff val="387228"/>
                <a:satOff val="14286"/>
                <a:lumOff val="-21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70225E-ACC7-44E7-9240-BE86A11E25E9}">
      <dsp:nvSpPr>
        <dsp:cNvPr id="0" name=""/>
        <dsp:cNvSpPr/>
      </dsp:nvSpPr>
      <dsp:spPr>
        <a:xfrm>
          <a:off x="3432636" y="457358"/>
          <a:ext cx="4139130" cy="4139130"/>
        </a:xfrm>
        <a:prstGeom prst="blockArc">
          <a:avLst>
            <a:gd name="adj1" fmla="val 16200000"/>
            <a:gd name="adj2" fmla="val 18900000"/>
            <a:gd name="adj3" fmla="val 343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EB1DAF-CF5F-41F5-BB41-CC38825FDB92}">
      <dsp:nvSpPr>
        <dsp:cNvPr id="0" name=""/>
        <dsp:cNvSpPr/>
      </dsp:nvSpPr>
      <dsp:spPr>
        <a:xfrm>
          <a:off x="4475898" y="1597455"/>
          <a:ext cx="2052606" cy="185893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Antimicrobial Stewardship Program</a:t>
          </a:r>
        </a:p>
      </dsp:txBody>
      <dsp:txXfrm>
        <a:off x="4776495" y="1869690"/>
        <a:ext cx="1451412" cy="1314467"/>
      </dsp:txXfrm>
    </dsp:sp>
    <dsp:sp modelId="{BA6C4F9B-CD9C-4248-A633-90A10514641E}">
      <dsp:nvSpPr>
        <dsp:cNvPr id="0" name=""/>
        <dsp:cNvSpPr/>
      </dsp:nvSpPr>
      <dsp:spPr>
        <a:xfrm>
          <a:off x="4900437" y="-28696"/>
          <a:ext cx="1203528" cy="104326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Microbiology</a:t>
          </a:r>
        </a:p>
      </dsp:txBody>
      <dsp:txXfrm>
        <a:off x="5076690" y="124086"/>
        <a:ext cx="851022" cy="737700"/>
      </dsp:txXfrm>
    </dsp:sp>
    <dsp:sp modelId="{918756F3-9B41-4CF1-9872-69B34A070273}">
      <dsp:nvSpPr>
        <dsp:cNvPr id="0" name=""/>
        <dsp:cNvSpPr/>
      </dsp:nvSpPr>
      <dsp:spPr>
        <a:xfrm>
          <a:off x="6446324" y="594552"/>
          <a:ext cx="988248" cy="988248"/>
        </a:xfrm>
        <a:prstGeom prst="ellipse">
          <a:avLst/>
        </a:prstGeom>
        <a:gradFill rotWithShape="0">
          <a:gsLst>
            <a:gs pos="0">
              <a:schemeClr val="accent3">
                <a:hueOff val="387228"/>
                <a:satOff val="14286"/>
                <a:lumOff val="-2101"/>
                <a:alphaOff val="0"/>
                <a:satMod val="103000"/>
                <a:lumMod val="102000"/>
                <a:tint val="94000"/>
              </a:schemeClr>
            </a:gs>
            <a:gs pos="50000">
              <a:schemeClr val="accent3">
                <a:hueOff val="387228"/>
                <a:satOff val="14286"/>
                <a:lumOff val="-2101"/>
                <a:alphaOff val="0"/>
                <a:satMod val="110000"/>
                <a:lumMod val="100000"/>
                <a:shade val="100000"/>
              </a:schemeClr>
            </a:gs>
            <a:gs pos="100000">
              <a:schemeClr val="accent3">
                <a:hueOff val="387228"/>
                <a:satOff val="14286"/>
                <a:lumOff val="-21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Medical Staff</a:t>
          </a:r>
        </a:p>
      </dsp:txBody>
      <dsp:txXfrm>
        <a:off x="6591050" y="739278"/>
        <a:ext cx="698796" cy="698796"/>
      </dsp:txXfrm>
    </dsp:sp>
    <dsp:sp modelId="{5BBB5EE6-8ABB-4C50-98EA-27922029BA14}">
      <dsp:nvSpPr>
        <dsp:cNvPr id="0" name=""/>
        <dsp:cNvSpPr/>
      </dsp:nvSpPr>
      <dsp:spPr>
        <a:xfrm>
          <a:off x="7081275" y="2008988"/>
          <a:ext cx="925040" cy="994810"/>
        </a:xfrm>
        <a:prstGeom prst="ellipse">
          <a:avLst/>
        </a:prstGeom>
        <a:gradFill rotWithShape="0">
          <a:gsLst>
            <a:gs pos="0">
              <a:schemeClr val="accent3">
                <a:hueOff val="774457"/>
                <a:satOff val="28571"/>
                <a:lumOff val="-4202"/>
                <a:alphaOff val="0"/>
                <a:satMod val="103000"/>
                <a:lumMod val="102000"/>
                <a:tint val="94000"/>
              </a:schemeClr>
            </a:gs>
            <a:gs pos="50000">
              <a:schemeClr val="accent3">
                <a:hueOff val="774457"/>
                <a:satOff val="28571"/>
                <a:lumOff val="-4202"/>
                <a:alphaOff val="0"/>
                <a:satMod val="110000"/>
                <a:lumMod val="100000"/>
                <a:shade val="100000"/>
              </a:schemeClr>
            </a:gs>
            <a:gs pos="100000">
              <a:schemeClr val="accent3">
                <a:hueOff val="774457"/>
                <a:satOff val="28571"/>
                <a:lumOff val="-42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Pharmacy</a:t>
          </a:r>
        </a:p>
      </dsp:txBody>
      <dsp:txXfrm>
        <a:off x="7216744" y="2154675"/>
        <a:ext cx="654102" cy="703436"/>
      </dsp:txXfrm>
    </dsp:sp>
    <dsp:sp modelId="{9663B413-8314-4EDB-B7EB-01AA63D85C01}">
      <dsp:nvSpPr>
        <dsp:cNvPr id="0" name=""/>
        <dsp:cNvSpPr/>
      </dsp:nvSpPr>
      <dsp:spPr>
        <a:xfrm>
          <a:off x="6367220" y="3453752"/>
          <a:ext cx="1146457" cy="1022837"/>
        </a:xfrm>
        <a:prstGeom prst="ellipse">
          <a:avLst/>
        </a:prstGeom>
        <a:gradFill rotWithShape="0">
          <a:gsLst>
            <a:gs pos="0">
              <a:schemeClr val="accent3">
                <a:hueOff val="1161685"/>
                <a:satOff val="42857"/>
                <a:lumOff val="-6303"/>
                <a:alphaOff val="0"/>
                <a:satMod val="103000"/>
                <a:lumMod val="102000"/>
                <a:tint val="94000"/>
              </a:schemeClr>
            </a:gs>
            <a:gs pos="50000">
              <a:schemeClr val="accent3">
                <a:hueOff val="1161685"/>
                <a:satOff val="42857"/>
                <a:lumOff val="-6303"/>
                <a:alphaOff val="0"/>
                <a:satMod val="110000"/>
                <a:lumMod val="100000"/>
                <a:shade val="100000"/>
              </a:schemeClr>
            </a:gs>
            <a:gs pos="100000">
              <a:schemeClr val="accent3">
                <a:hueOff val="1161685"/>
                <a:satOff val="42857"/>
                <a:lumOff val="-63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Information Technology</a:t>
          </a:r>
        </a:p>
      </dsp:txBody>
      <dsp:txXfrm>
        <a:off x="6535115" y="3603543"/>
        <a:ext cx="810667" cy="723255"/>
      </dsp:txXfrm>
    </dsp:sp>
    <dsp:sp modelId="{02437991-8BDA-4324-83F1-72BDFA2AFACC}">
      <dsp:nvSpPr>
        <dsp:cNvPr id="0" name=""/>
        <dsp:cNvSpPr/>
      </dsp:nvSpPr>
      <dsp:spPr>
        <a:xfrm>
          <a:off x="5016650" y="4033766"/>
          <a:ext cx="971102" cy="1054293"/>
        </a:xfrm>
        <a:prstGeom prst="ellipse">
          <a:avLst/>
        </a:prstGeom>
        <a:gradFill rotWithShape="0">
          <a:gsLst>
            <a:gs pos="0">
              <a:schemeClr val="accent3">
                <a:hueOff val="1548914"/>
                <a:satOff val="57143"/>
                <a:lumOff val="-8403"/>
                <a:alphaOff val="0"/>
                <a:satMod val="103000"/>
                <a:lumMod val="102000"/>
                <a:tint val="94000"/>
              </a:schemeClr>
            </a:gs>
            <a:gs pos="50000">
              <a:schemeClr val="accent3">
                <a:hueOff val="1548914"/>
                <a:satOff val="57143"/>
                <a:lumOff val="-8403"/>
                <a:alphaOff val="0"/>
                <a:satMod val="110000"/>
                <a:lumMod val="100000"/>
                <a:shade val="100000"/>
              </a:schemeClr>
            </a:gs>
            <a:gs pos="100000">
              <a:schemeClr val="accent3">
                <a:hueOff val="1548914"/>
                <a:satOff val="57143"/>
                <a:lumOff val="-84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Infection Control</a:t>
          </a:r>
        </a:p>
      </dsp:txBody>
      <dsp:txXfrm>
        <a:off x="5158865" y="4188164"/>
        <a:ext cx="686672" cy="745497"/>
      </dsp:txXfrm>
    </dsp:sp>
    <dsp:sp modelId="{252D7633-4749-4ACF-B9D1-34F9F1AE3AB3}">
      <dsp:nvSpPr>
        <dsp:cNvPr id="0" name=""/>
        <dsp:cNvSpPr/>
      </dsp:nvSpPr>
      <dsp:spPr>
        <a:xfrm>
          <a:off x="3513223" y="3409143"/>
          <a:ext cx="1101462" cy="1112056"/>
        </a:xfrm>
        <a:prstGeom prst="ellipse">
          <a:avLst/>
        </a:prstGeom>
        <a:gradFill rotWithShape="0">
          <a:gsLst>
            <a:gs pos="0">
              <a:schemeClr val="accent3">
                <a:hueOff val="1936142"/>
                <a:satOff val="71429"/>
                <a:lumOff val="-10504"/>
                <a:alphaOff val="0"/>
                <a:satMod val="103000"/>
                <a:lumMod val="102000"/>
                <a:tint val="94000"/>
              </a:schemeClr>
            </a:gs>
            <a:gs pos="50000">
              <a:schemeClr val="accent3">
                <a:hueOff val="1936142"/>
                <a:satOff val="71429"/>
                <a:lumOff val="-10504"/>
                <a:alphaOff val="0"/>
                <a:satMod val="110000"/>
                <a:lumMod val="100000"/>
                <a:shade val="100000"/>
              </a:schemeClr>
            </a:gs>
            <a:gs pos="100000">
              <a:schemeClr val="accent3">
                <a:hueOff val="1936142"/>
                <a:satOff val="71429"/>
                <a:lumOff val="-105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Senior Leadership</a:t>
          </a:r>
        </a:p>
      </dsp:txBody>
      <dsp:txXfrm>
        <a:off x="3674528" y="3572000"/>
        <a:ext cx="778852" cy="786342"/>
      </dsp:txXfrm>
    </dsp:sp>
    <dsp:sp modelId="{1D92A997-FD14-4B2E-B1E0-99CCE5B04366}">
      <dsp:nvSpPr>
        <dsp:cNvPr id="0" name=""/>
        <dsp:cNvSpPr/>
      </dsp:nvSpPr>
      <dsp:spPr>
        <a:xfrm>
          <a:off x="2974088" y="2032800"/>
          <a:ext cx="988248" cy="988248"/>
        </a:xfrm>
        <a:prstGeom prst="ellipse">
          <a:avLst/>
        </a:prstGeom>
        <a:gradFill rotWithShape="0">
          <a:gsLst>
            <a:gs pos="0">
              <a:schemeClr val="accent3">
                <a:hueOff val="2323371"/>
                <a:satOff val="85714"/>
                <a:lumOff val="-12605"/>
                <a:alphaOff val="0"/>
                <a:satMod val="103000"/>
                <a:lumMod val="102000"/>
                <a:tint val="94000"/>
              </a:schemeClr>
            </a:gs>
            <a:gs pos="50000">
              <a:schemeClr val="accent3">
                <a:hueOff val="2323371"/>
                <a:satOff val="85714"/>
                <a:lumOff val="-12605"/>
                <a:alphaOff val="0"/>
                <a:satMod val="110000"/>
                <a:lumMod val="100000"/>
                <a:shade val="100000"/>
              </a:schemeClr>
            </a:gs>
            <a:gs pos="100000">
              <a:schemeClr val="accent3">
                <a:hueOff val="2323371"/>
                <a:satOff val="85714"/>
                <a:lumOff val="-126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Nursing</a:t>
          </a:r>
        </a:p>
      </dsp:txBody>
      <dsp:txXfrm>
        <a:off x="3118814" y="2177526"/>
        <a:ext cx="698796" cy="698796"/>
      </dsp:txXfrm>
    </dsp:sp>
    <dsp:sp modelId="{675EF67D-C3AE-4971-9E34-4BFDF83718D4}">
      <dsp:nvSpPr>
        <dsp:cNvPr id="0" name=""/>
        <dsp:cNvSpPr/>
      </dsp:nvSpPr>
      <dsp:spPr>
        <a:xfrm>
          <a:off x="3569830" y="594552"/>
          <a:ext cx="988248" cy="988248"/>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t>Quality</a:t>
          </a:r>
        </a:p>
      </dsp:txBody>
      <dsp:txXfrm>
        <a:off x="3714556" y="739278"/>
        <a:ext cx="698796" cy="698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2D284-714A-49E8-BD93-75325FB8E52F}">
      <dsp:nvSpPr>
        <dsp:cNvPr id="0" name=""/>
        <dsp:cNvSpPr/>
      </dsp:nvSpPr>
      <dsp:spPr>
        <a:xfrm>
          <a:off x="0" y="2770855"/>
          <a:ext cx="4062549" cy="6061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Scheduled Maintenance Dosing</a:t>
          </a:r>
        </a:p>
      </dsp:txBody>
      <dsp:txXfrm>
        <a:off x="0" y="2770855"/>
        <a:ext cx="4062549" cy="606195"/>
      </dsp:txXfrm>
    </dsp:sp>
    <dsp:sp modelId="{66EF59A0-C0C8-4334-AE82-8E336121A4F7}">
      <dsp:nvSpPr>
        <dsp:cNvPr id="0" name=""/>
        <dsp:cNvSpPr/>
      </dsp:nvSpPr>
      <dsp:spPr>
        <a:xfrm rot="10800000">
          <a:off x="0" y="1847620"/>
          <a:ext cx="4062549" cy="93232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dirty="0"/>
            <a:t>Ampicillin 2000 mg IV once</a:t>
          </a:r>
        </a:p>
      </dsp:txBody>
      <dsp:txXfrm rot="-10800000">
        <a:off x="0" y="1847620"/>
        <a:ext cx="4062549" cy="327247"/>
      </dsp:txXfrm>
    </dsp:sp>
    <dsp:sp modelId="{AFC1789C-3DC1-4485-960E-026463B8171B}">
      <dsp:nvSpPr>
        <dsp:cNvPr id="0" name=""/>
        <dsp:cNvSpPr/>
      </dsp:nvSpPr>
      <dsp:spPr>
        <a:xfrm>
          <a:off x="0" y="2174867"/>
          <a:ext cx="4062549" cy="2787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Observe for 30 minutes</a:t>
          </a:r>
        </a:p>
      </dsp:txBody>
      <dsp:txXfrm>
        <a:off x="0" y="2174867"/>
        <a:ext cx="4062549" cy="278766"/>
      </dsp:txXfrm>
    </dsp:sp>
    <dsp:sp modelId="{A5D2A72E-692A-45E5-BAA3-01EC41077E2E}">
      <dsp:nvSpPr>
        <dsp:cNvPr id="0" name=""/>
        <dsp:cNvSpPr/>
      </dsp:nvSpPr>
      <dsp:spPr>
        <a:xfrm rot="10800000">
          <a:off x="0" y="924384"/>
          <a:ext cx="4062549" cy="93232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t>Ampicillin 200 mg IV once</a:t>
          </a:r>
        </a:p>
      </dsp:txBody>
      <dsp:txXfrm rot="-10800000">
        <a:off x="0" y="924384"/>
        <a:ext cx="4062549" cy="327247"/>
      </dsp:txXfrm>
    </dsp:sp>
    <dsp:sp modelId="{BB6D70FA-68A7-4164-A4DD-9C7DBAD7E161}">
      <dsp:nvSpPr>
        <dsp:cNvPr id="0" name=""/>
        <dsp:cNvSpPr/>
      </dsp:nvSpPr>
      <dsp:spPr>
        <a:xfrm>
          <a:off x="0" y="1251631"/>
          <a:ext cx="4062549" cy="2787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US" sz="1600" kern="1200"/>
            <a:t>Observe for 30 minutes</a:t>
          </a:r>
        </a:p>
      </dsp:txBody>
      <dsp:txXfrm>
        <a:off x="0" y="1251631"/>
        <a:ext cx="4062549" cy="278766"/>
      </dsp:txXfrm>
    </dsp:sp>
    <dsp:sp modelId="{481F32A2-6FD6-495C-8A70-9DEB00E16ABC}">
      <dsp:nvSpPr>
        <dsp:cNvPr id="0" name=""/>
        <dsp:cNvSpPr/>
      </dsp:nvSpPr>
      <dsp:spPr>
        <a:xfrm rot="10800000">
          <a:off x="0" y="1148"/>
          <a:ext cx="4062549" cy="93232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t>Ampicillin 20 mg IV once</a:t>
          </a:r>
        </a:p>
      </dsp:txBody>
      <dsp:txXfrm rot="-10800000">
        <a:off x="0" y="1148"/>
        <a:ext cx="4062549" cy="327247"/>
      </dsp:txXfrm>
    </dsp:sp>
    <dsp:sp modelId="{5D551616-1F4C-4EAC-BC09-2ADDFCB835A7}">
      <dsp:nvSpPr>
        <dsp:cNvPr id="0" name=""/>
        <dsp:cNvSpPr/>
      </dsp:nvSpPr>
      <dsp:spPr>
        <a:xfrm>
          <a:off x="0" y="328395"/>
          <a:ext cx="4062549" cy="2787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US" sz="1600" kern="1200"/>
            <a:t>Observe for 30 minutes</a:t>
          </a:r>
        </a:p>
      </dsp:txBody>
      <dsp:txXfrm>
        <a:off x="0" y="328395"/>
        <a:ext cx="4062549" cy="278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E3E44-36A2-46DE-A622-DD6365A7502D}">
      <dsp:nvSpPr>
        <dsp:cNvPr id="0" name=""/>
        <dsp:cNvSpPr/>
      </dsp:nvSpPr>
      <dsp:spPr>
        <a:xfrm>
          <a:off x="2372254" y="1944"/>
          <a:ext cx="7492763" cy="141691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b="1" kern="1200" dirty="0"/>
            <a:t> Non-life threatening reaction </a:t>
          </a:r>
          <a:r>
            <a:rPr lang="en-US" sz="1800" b="0" kern="1200" dirty="0"/>
            <a:t>and using agent with similar side chain</a:t>
          </a:r>
          <a:endParaRPr lang="en-US" sz="1800" kern="1200" dirty="0"/>
        </a:p>
        <a:p>
          <a:pPr marL="0" marR="0" lvl="1"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b="1" kern="1200" dirty="0"/>
            <a:t> Severe Type1 </a:t>
          </a:r>
          <a:r>
            <a:rPr lang="en-US" sz="1800" b="1" kern="1200" dirty="0" err="1"/>
            <a:t>IgE</a:t>
          </a:r>
          <a:r>
            <a:rPr lang="en-US" sz="1800" b="1" kern="1200" dirty="0"/>
            <a:t> mediated allergy </a:t>
          </a:r>
          <a:r>
            <a:rPr lang="en-US" sz="1800" b="0" kern="1200" dirty="0"/>
            <a:t>and using </a:t>
          </a:r>
          <a:r>
            <a:rPr lang="en-US" sz="1800" kern="1200" dirty="0"/>
            <a:t>Agent with dissimilar side-  chain</a:t>
          </a:r>
        </a:p>
      </dsp:txBody>
      <dsp:txXfrm>
        <a:off x="2372254" y="179058"/>
        <a:ext cx="6961421" cy="1062685"/>
      </dsp:txXfrm>
    </dsp:sp>
    <dsp:sp modelId="{E0B8EA92-07D6-41FC-8B24-62BEA14F100D}">
      <dsp:nvSpPr>
        <dsp:cNvPr id="0" name=""/>
        <dsp:cNvSpPr/>
      </dsp:nvSpPr>
      <dsp:spPr>
        <a:xfrm>
          <a:off x="0" y="185504"/>
          <a:ext cx="2320356" cy="11401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300" b="1" kern="1200" dirty="0"/>
            <a:t>When to Use</a:t>
          </a:r>
        </a:p>
      </dsp:txBody>
      <dsp:txXfrm>
        <a:off x="55660" y="241164"/>
        <a:ext cx="2209036" cy="1028875"/>
      </dsp:txXfrm>
    </dsp:sp>
    <dsp:sp modelId="{67D90B18-0A7E-415D-A97E-A1792C3AB217}">
      <dsp:nvSpPr>
        <dsp:cNvPr id="0" name=""/>
        <dsp:cNvSpPr/>
      </dsp:nvSpPr>
      <dsp:spPr>
        <a:xfrm>
          <a:off x="2534147" y="1463004"/>
          <a:ext cx="7239530" cy="101928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Severe-delayed reactions such as SJS or DRESS</a:t>
          </a:r>
        </a:p>
        <a:p>
          <a:pPr marL="171450" lvl="1" indent="-171450" algn="l" defTabSz="800100">
            <a:lnSpc>
              <a:spcPct val="90000"/>
            </a:lnSpc>
            <a:spcBef>
              <a:spcPct val="0"/>
            </a:spcBef>
            <a:spcAft>
              <a:spcPct val="15000"/>
            </a:spcAft>
            <a:buChar char="•"/>
          </a:pPr>
          <a:r>
            <a:rPr lang="en-US" sz="1800" kern="1200" dirty="0"/>
            <a:t>When a reaction is likely (a recent reaction to the same agent)</a:t>
          </a:r>
        </a:p>
      </dsp:txBody>
      <dsp:txXfrm>
        <a:off x="2534147" y="1590415"/>
        <a:ext cx="6857298" cy="764463"/>
      </dsp:txXfrm>
    </dsp:sp>
    <dsp:sp modelId="{8F286F0E-5A07-49FB-A010-E9D2FE9A8F7B}">
      <dsp:nvSpPr>
        <dsp:cNvPr id="0" name=""/>
        <dsp:cNvSpPr/>
      </dsp:nvSpPr>
      <dsp:spPr>
        <a:xfrm>
          <a:off x="0" y="1567241"/>
          <a:ext cx="2519381" cy="789081"/>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Contraindications</a:t>
          </a:r>
        </a:p>
      </dsp:txBody>
      <dsp:txXfrm>
        <a:off x="38520" y="1605761"/>
        <a:ext cx="2442341" cy="712041"/>
      </dsp:txXfrm>
    </dsp:sp>
    <dsp:sp modelId="{889AAA1B-B79D-4584-8163-536C89BDCFFE}">
      <dsp:nvSpPr>
        <dsp:cNvPr id="0" name=""/>
        <dsp:cNvSpPr/>
      </dsp:nvSpPr>
      <dsp:spPr>
        <a:xfrm>
          <a:off x="1781712" y="2517788"/>
          <a:ext cx="8017706" cy="89555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Tests for existence of true allergy</a:t>
          </a:r>
        </a:p>
        <a:p>
          <a:pPr marL="171450" lvl="1" indent="-171450" algn="l" defTabSz="800100">
            <a:lnSpc>
              <a:spcPct val="90000"/>
            </a:lnSpc>
            <a:spcBef>
              <a:spcPct val="0"/>
            </a:spcBef>
            <a:spcAft>
              <a:spcPct val="15000"/>
            </a:spcAft>
            <a:buChar char="•"/>
          </a:pPr>
          <a:r>
            <a:rPr lang="en-US" sz="1800" kern="1200" dirty="0"/>
            <a:t>Allows allergy de-labeling</a:t>
          </a:r>
        </a:p>
      </dsp:txBody>
      <dsp:txXfrm>
        <a:off x="1781712" y="2629733"/>
        <a:ext cx="7681873" cy="671667"/>
      </dsp:txXfrm>
    </dsp:sp>
    <dsp:sp modelId="{3E0BA287-C85F-496E-90F7-68277C6C4D36}">
      <dsp:nvSpPr>
        <dsp:cNvPr id="0" name=""/>
        <dsp:cNvSpPr/>
      </dsp:nvSpPr>
      <dsp:spPr>
        <a:xfrm>
          <a:off x="19049" y="2682029"/>
          <a:ext cx="1729834" cy="6195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Pros/Cons</a:t>
          </a:r>
        </a:p>
      </dsp:txBody>
      <dsp:txXfrm>
        <a:off x="49292" y="2712272"/>
        <a:ext cx="1669348" cy="559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E3E44-36A2-46DE-A622-DD6365A7502D}">
      <dsp:nvSpPr>
        <dsp:cNvPr id="0" name=""/>
        <dsp:cNvSpPr/>
      </dsp:nvSpPr>
      <dsp:spPr>
        <a:xfrm>
          <a:off x="2045791" y="0"/>
          <a:ext cx="8012608" cy="125710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0" algn="l" defTabSz="622300" rtl="0">
            <a:lnSpc>
              <a:spcPct val="90000"/>
            </a:lnSpc>
            <a:spcBef>
              <a:spcPct val="0"/>
            </a:spcBef>
            <a:spcAft>
              <a:spcPct val="15000"/>
            </a:spcAft>
            <a:buFont typeface="Arial" panose="020B0604020202020204" pitchFamily="34" charset="0"/>
            <a:buChar char="•"/>
          </a:pPr>
          <a:r>
            <a:rPr lang="en-US" sz="1400" kern="1200" dirty="0"/>
            <a:t> Anaphylaxis within the past 5 years</a:t>
          </a:r>
        </a:p>
        <a:p>
          <a:pPr marL="114300" lvl="1" indent="0" algn="l" defTabSz="622300" rtl="0">
            <a:lnSpc>
              <a:spcPct val="90000"/>
            </a:lnSpc>
            <a:spcBef>
              <a:spcPct val="0"/>
            </a:spcBef>
            <a:spcAft>
              <a:spcPct val="15000"/>
            </a:spcAft>
            <a:buFont typeface="Arial" panose="020B0604020202020204" pitchFamily="34" charset="0"/>
            <a:buChar char="•"/>
          </a:pPr>
          <a:r>
            <a:rPr lang="en-US" sz="1400" kern="1200" dirty="0"/>
            <a:t> Failed PCN skin test</a:t>
          </a:r>
        </a:p>
        <a:p>
          <a:pPr marL="114300" lvl="1" indent="0" algn="l" defTabSz="622300" rtl="0">
            <a:lnSpc>
              <a:spcPct val="90000"/>
            </a:lnSpc>
            <a:spcBef>
              <a:spcPct val="0"/>
            </a:spcBef>
            <a:spcAft>
              <a:spcPct val="15000"/>
            </a:spcAft>
            <a:buFont typeface="Arial" panose="020B0604020202020204" pitchFamily="34" charset="0"/>
            <a:buChar char="•"/>
          </a:pPr>
          <a:r>
            <a:rPr lang="en-US" sz="1400" kern="1200" dirty="0"/>
            <a:t> Failed Graded Challenge</a:t>
          </a:r>
        </a:p>
        <a:p>
          <a:pPr marL="114300" lvl="1" indent="0" algn="l" defTabSz="622300" rtl="0">
            <a:lnSpc>
              <a:spcPct val="90000"/>
            </a:lnSpc>
            <a:spcBef>
              <a:spcPct val="0"/>
            </a:spcBef>
            <a:spcAft>
              <a:spcPct val="15000"/>
            </a:spcAft>
            <a:buFont typeface="Arial" panose="020B0604020202020204" pitchFamily="34" charset="0"/>
            <a:buChar char="•"/>
          </a:pPr>
          <a:r>
            <a:rPr lang="en-US" sz="1400" kern="1200" dirty="0"/>
            <a:t> Allergic reaction is highly likely</a:t>
          </a:r>
        </a:p>
      </dsp:txBody>
      <dsp:txXfrm>
        <a:off x="2045791" y="157138"/>
        <a:ext cx="7541195" cy="942825"/>
      </dsp:txXfrm>
    </dsp:sp>
    <dsp:sp modelId="{E0B8EA92-07D6-41FC-8B24-62BEA14F100D}">
      <dsp:nvSpPr>
        <dsp:cNvPr id="0" name=""/>
        <dsp:cNvSpPr/>
      </dsp:nvSpPr>
      <dsp:spPr>
        <a:xfrm>
          <a:off x="0" y="30333"/>
          <a:ext cx="2041472" cy="1234549"/>
        </a:xfrm>
        <a:prstGeom prst="round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kern="1200" dirty="0"/>
            <a:t>When to Use</a:t>
          </a:r>
          <a:endParaRPr lang="en-US" sz="2800" kern="1200" dirty="0"/>
        </a:p>
      </dsp:txBody>
      <dsp:txXfrm>
        <a:off x="60266" y="90599"/>
        <a:ext cx="1920940" cy="1114017"/>
      </dsp:txXfrm>
    </dsp:sp>
    <dsp:sp modelId="{67D90B18-0A7E-415D-A97E-A1792C3AB217}">
      <dsp:nvSpPr>
        <dsp:cNvPr id="0" name=""/>
        <dsp:cNvSpPr/>
      </dsp:nvSpPr>
      <dsp:spPr>
        <a:xfrm>
          <a:off x="3200401" y="1382811"/>
          <a:ext cx="6816094" cy="125710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SJS, DRESS, other delayed reactions</a:t>
          </a:r>
        </a:p>
      </dsp:txBody>
      <dsp:txXfrm>
        <a:off x="3200401" y="1539949"/>
        <a:ext cx="6344681" cy="942825"/>
      </dsp:txXfrm>
    </dsp:sp>
    <dsp:sp modelId="{8F286F0E-5A07-49FB-A010-E9D2FE9A8F7B}">
      <dsp:nvSpPr>
        <dsp:cNvPr id="0" name=""/>
        <dsp:cNvSpPr/>
      </dsp:nvSpPr>
      <dsp:spPr>
        <a:xfrm>
          <a:off x="0" y="1373282"/>
          <a:ext cx="3158498" cy="1257101"/>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Contraindications</a:t>
          </a:r>
          <a:endParaRPr lang="en-US" sz="2800" kern="1200" dirty="0"/>
        </a:p>
      </dsp:txBody>
      <dsp:txXfrm>
        <a:off x="61367" y="1434649"/>
        <a:ext cx="3035764" cy="1134367"/>
      </dsp:txXfrm>
    </dsp:sp>
    <dsp:sp modelId="{F7747A30-1D1B-41E4-AD59-3B15A7096D48}">
      <dsp:nvSpPr>
        <dsp:cNvPr id="0" name=""/>
        <dsp:cNvSpPr/>
      </dsp:nvSpPr>
      <dsp:spPr>
        <a:xfrm>
          <a:off x="2019294" y="2765623"/>
          <a:ext cx="7978141" cy="125710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Allows treatment if true </a:t>
          </a:r>
          <a:r>
            <a:rPr lang="en-US" sz="1400" kern="1200" dirty="0" err="1"/>
            <a:t>IgE</a:t>
          </a:r>
          <a:r>
            <a:rPr lang="en-US" sz="1400" kern="1200" dirty="0"/>
            <a:t> mediated allergy</a:t>
          </a:r>
        </a:p>
        <a:p>
          <a:pPr marL="114300" lvl="1" indent="-114300" algn="l" defTabSz="622300">
            <a:lnSpc>
              <a:spcPct val="90000"/>
            </a:lnSpc>
            <a:spcBef>
              <a:spcPct val="0"/>
            </a:spcBef>
            <a:spcAft>
              <a:spcPct val="15000"/>
            </a:spcAft>
            <a:buChar char="•"/>
          </a:pPr>
          <a:r>
            <a:rPr lang="en-US" sz="1400" kern="1200" dirty="0"/>
            <a:t>Short-term tolerability</a:t>
          </a:r>
        </a:p>
        <a:p>
          <a:pPr marL="114300" lvl="1" indent="-114300" algn="l" defTabSz="622300">
            <a:lnSpc>
              <a:spcPct val="90000"/>
            </a:lnSpc>
            <a:spcBef>
              <a:spcPct val="0"/>
            </a:spcBef>
            <a:spcAft>
              <a:spcPct val="15000"/>
            </a:spcAft>
            <a:buChar char="•"/>
          </a:pPr>
          <a:r>
            <a:rPr lang="en-US" sz="1400" kern="1200" dirty="0"/>
            <a:t>Does not mitigate (Type II-IV) delayed reactions</a:t>
          </a:r>
        </a:p>
        <a:p>
          <a:pPr marL="114300" lvl="1" indent="-114300" algn="l" defTabSz="622300">
            <a:lnSpc>
              <a:spcPct val="90000"/>
            </a:lnSpc>
            <a:spcBef>
              <a:spcPct val="0"/>
            </a:spcBef>
            <a:spcAft>
              <a:spcPct val="15000"/>
            </a:spcAft>
            <a:buChar char="•"/>
          </a:pPr>
          <a:r>
            <a:rPr lang="en-US" sz="1400" kern="1200" dirty="0"/>
            <a:t>Time and resource intensive</a:t>
          </a:r>
        </a:p>
      </dsp:txBody>
      <dsp:txXfrm>
        <a:off x="2019294" y="2922761"/>
        <a:ext cx="7506728" cy="942825"/>
      </dsp:txXfrm>
    </dsp:sp>
    <dsp:sp modelId="{FB4562CD-2C1B-4AC8-8883-1B8D2368FD84}">
      <dsp:nvSpPr>
        <dsp:cNvPr id="0" name=""/>
        <dsp:cNvSpPr/>
      </dsp:nvSpPr>
      <dsp:spPr>
        <a:xfrm>
          <a:off x="0" y="2765623"/>
          <a:ext cx="1958330" cy="1257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Pros/Cons</a:t>
          </a:r>
        </a:p>
      </dsp:txBody>
      <dsp:txXfrm>
        <a:off x="61367" y="2826990"/>
        <a:ext cx="1835596" cy="11343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72839-EECF-4687-9459-B4467E7698A7}"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AA2C8-6DB6-458B-B9EF-CF898D614926}" type="slidenum">
              <a:rPr lang="en-US" smtClean="0"/>
              <a:t>‹#›</a:t>
            </a:fld>
            <a:endParaRPr lang="en-US"/>
          </a:p>
        </p:txBody>
      </p:sp>
    </p:spTree>
    <p:extLst>
      <p:ext uri="{BB962C8B-B14F-4D97-AF65-F5344CB8AC3E}">
        <p14:creationId xmlns:p14="http://schemas.microsoft.com/office/powerpoint/2010/main" val="240856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Here’s how antibiotic resistance</a:t>
            </a:r>
            <a:r>
              <a:rPr lang="en-US" b="0" baseline="0" dirty="0"/>
              <a:t> develops. In field 1, we can see a bunch of bacteria, much like what is in the normal human gut. If you give the resident antibiotics, only a few bacteria survive—and these tend to be resistant to that antibiotic. These resistant bacteria multiply and take over. Even worse, in panel 4, the resistant bacteria share their resistance traits with other bacteria, now making them resistant too. This can also happen in the human intestine. Every course of antibiotics carries these risks—and nursing home residents get a lot of antibiotics each year. Many of these rounds of antibiotics are unnecessary. And that is why we are talking about antibiotic stewardship today. We are learning when to give antibiotics and when to withhold antibiotics. </a:t>
            </a:r>
            <a:endParaRPr lang="en-US" b="0" dirty="0"/>
          </a:p>
          <a:p>
            <a:endParaRPr lang="en-US" dirty="0"/>
          </a:p>
        </p:txBody>
      </p:sp>
      <p:sp>
        <p:nvSpPr>
          <p:cNvPr id="4" name="Slide Number Placeholder 3"/>
          <p:cNvSpPr>
            <a:spLocks noGrp="1"/>
          </p:cNvSpPr>
          <p:nvPr>
            <p:ph type="sldNum" sz="quarter" idx="10"/>
          </p:nvPr>
        </p:nvSpPr>
        <p:spPr/>
        <p:txBody>
          <a:bodyPr/>
          <a:lstStyle/>
          <a:p>
            <a:fld id="{26E937DA-D2BD-44D8-8B1E-805F667718EF}" type="slidenum">
              <a:rPr lang="en-US" smtClean="0"/>
              <a:pPr/>
              <a:t>7</a:t>
            </a:fld>
            <a:endParaRPr lang="en-US" dirty="0"/>
          </a:p>
        </p:txBody>
      </p:sp>
    </p:spTree>
    <p:extLst>
      <p:ext uri="{BB962C8B-B14F-4D97-AF65-F5344CB8AC3E}">
        <p14:creationId xmlns:p14="http://schemas.microsoft.com/office/powerpoint/2010/main" val="129819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AA2C8-6DB6-458B-B9EF-CF898D614926}" type="slidenum">
              <a:rPr lang="en-US" smtClean="0"/>
              <a:t>8</a:t>
            </a:fld>
            <a:endParaRPr lang="en-US"/>
          </a:p>
        </p:txBody>
      </p:sp>
    </p:spTree>
    <p:extLst>
      <p:ext uri="{BB962C8B-B14F-4D97-AF65-F5344CB8AC3E}">
        <p14:creationId xmlns:p14="http://schemas.microsoft.com/office/powerpoint/2010/main" val="356403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So what is antibiotic stewardship?</a:t>
            </a:r>
          </a:p>
          <a:p>
            <a:pPr defTabSz="881390">
              <a:defRPr/>
            </a:pPr>
            <a:endParaRPr lang="en-US" b="1" i="1" dirty="0"/>
          </a:p>
          <a:p>
            <a:pPr defTabSz="881390">
              <a:defRPr/>
            </a:pPr>
            <a:r>
              <a:rPr lang="en-US" i="1" dirty="0"/>
              <a:t>[CLICK]</a:t>
            </a:r>
            <a:endParaRPr lang="en-US" dirty="0"/>
          </a:p>
          <a:p>
            <a:r>
              <a:rPr lang="en-US" dirty="0">
                <a:latin typeface="+mn-lt"/>
              </a:rPr>
              <a:t>Antibiotic stewardship is</a:t>
            </a:r>
            <a:r>
              <a:rPr lang="en-US" baseline="0" dirty="0">
                <a:latin typeface="+mn-lt"/>
              </a:rPr>
              <a:t> a set of commitments and activities designed to optimize the treatment of infections while reducing the harmful events that can be associated with antibiotic use. </a:t>
            </a:r>
          </a:p>
          <a:p>
            <a:endParaRPr lang="en-US" baseline="0" dirty="0">
              <a:latin typeface="+mn-lt"/>
            </a:endParaRPr>
          </a:p>
          <a:p>
            <a:pPr defTabSz="881390">
              <a:defRPr/>
            </a:pPr>
            <a:r>
              <a:rPr lang="en-US" i="1" dirty="0"/>
              <a:t>[CLICK]</a:t>
            </a:r>
            <a:endParaRPr lang="en-US" dirty="0"/>
          </a:p>
          <a:p>
            <a:r>
              <a:rPr lang="en-US" dirty="0">
                <a:latin typeface="+mn-lt"/>
              </a:rPr>
              <a:t>Basically, it</a:t>
            </a:r>
            <a:r>
              <a:rPr lang="en-US" baseline="0" dirty="0">
                <a:latin typeface="+mn-lt"/>
              </a:rPr>
              <a:t> is having the right drug, for the right person, over the right time frame. </a:t>
            </a:r>
            <a:endParaRPr lang="en-US" dirty="0">
              <a:latin typeface="+mn-lt"/>
            </a:endParaRPr>
          </a:p>
        </p:txBody>
      </p:sp>
      <p:sp>
        <p:nvSpPr>
          <p:cNvPr id="4" name="Slide Number Placeholder 3"/>
          <p:cNvSpPr>
            <a:spLocks noGrp="1"/>
          </p:cNvSpPr>
          <p:nvPr>
            <p:ph type="sldNum" sz="quarter" idx="10"/>
          </p:nvPr>
        </p:nvSpPr>
        <p:spPr/>
        <p:txBody>
          <a:bodyPr/>
          <a:lstStyle/>
          <a:p>
            <a:fld id="{26E937DA-D2BD-44D8-8B1E-805F667718EF}" type="slidenum">
              <a:rPr lang="en-US" smtClean="0"/>
              <a:pPr/>
              <a:t>14</a:t>
            </a:fld>
            <a:endParaRPr lang="en-US" dirty="0"/>
          </a:p>
        </p:txBody>
      </p:sp>
    </p:spTree>
    <p:extLst>
      <p:ext uri="{BB962C8B-B14F-4D97-AF65-F5344CB8AC3E}">
        <p14:creationId xmlns:p14="http://schemas.microsoft.com/office/powerpoint/2010/main" val="273310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0" y="4183995"/>
            <a:ext cx="6499225" cy="4415175"/>
          </a:xfrm>
        </p:spPr>
        <p:txBody>
          <a:bodyPr/>
          <a:lstStyle/>
          <a:p>
            <a:r>
              <a:rPr lang="en-US" sz="1000" dirty="0"/>
              <a:t>How can we fight back against antibiotic resistance? The Centers for Disease Control and Prevention, or CDC, devised four key strategies to combat resistance. </a:t>
            </a:r>
          </a:p>
          <a:p>
            <a:endParaRPr lang="en-US" sz="1000" dirty="0"/>
          </a:p>
          <a:p>
            <a:pPr defTabSz="881390">
              <a:defRPr/>
            </a:pPr>
            <a:r>
              <a:rPr lang="en-US" sz="1000" i="1" dirty="0"/>
              <a:t>[CLICK]</a:t>
            </a:r>
            <a:endParaRPr lang="en-US" sz="1000" dirty="0"/>
          </a:p>
          <a:p>
            <a:pPr defTabSz="881390">
              <a:defRPr/>
            </a:pPr>
            <a:r>
              <a:rPr lang="en-US" sz="1000" dirty="0"/>
              <a:t>First, preventing infections prevents the spread of resistance. By participating in this program, you are taking the key step to prevent antimicrobial resistance. Fewer CAUTIs mean fewer courses of antibiotics, and that in turn means fewer chances for bacteria to become resistant to antibiotics.</a:t>
            </a:r>
          </a:p>
          <a:p>
            <a:pPr defTabSz="881390">
              <a:defRPr/>
            </a:pPr>
            <a:endParaRPr lang="en-US" sz="1000" dirty="0"/>
          </a:p>
          <a:p>
            <a:pPr defTabSz="881390">
              <a:defRPr/>
            </a:pPr>
            <a:r>
              <a:rPr lang="en-US" sz="1000" i="1" dirty="0"/>
              <a:t>[CLICK]</a:t>
            </a:r>
          </a:p>
          <a:p>
            <a:pPr defTabSz="881390">
              <a:spcBef>
                <a:spcPts val="1157"/>
              </a:spcBef>
              <a:defRPr/>
            </a:pPr>
            <a:r>
              <a:rPr lang="en-US" sz="1000" dirty="0"/>
              <a:t>Second—tracking. The CDC gathers data on antibiotic-resistant infections and works with experts to develop specific strategies to prevent those infections and prevent resistant bacteria from spreading. Through this program, you should be tracking and reporting CAUTI, catheter use and urine cultures. These data are also important to antimicrobial stewardship. So your surveillance work has double value—preventing CAUT, and informing antimicrobial stewardship programs.</a:t>
            </a:r>
          </a:p>
          <a:p>
            <a:endParaRPr lang="en-US" sz="1000" b="1" dirty="0"/>
          </a:p>
          <a:p>
            <a:pPr defTabSz="881390">
              <a:defRPr/>
            </a:pPr>
            <a:r>
              <a:rPr lang="en-US" sz="1000" i="1" dirty="0"/>
              <a:t>[CLICK]</a:t>
            </a:r>
            <a:endParaRPr lang="en-US" sz="1000" b="1" dirty="0"/>
          </a:p>
          <a:p>
            <a:r>
              <a:rPr lang="en-US" sz="1000" dirty="0"/>
              <a:t>Third—improving antibiotic prescribing and stewardship. Changing the way we use antibiotics is probably the most important step to fight resistance. Through this program you may have learned about not ordering and collecting a urine culture unless a resident has signs or symptoms of a CAUTI or UTI. Avoiding unnecessary testing, such as urine cultures, is part of antibiotic stewardship.</a:t>
            </a:r>
          </a:p>
          <a:p>
            <a:pPr defTabSz="881390">
              <a:defRPr/>
            </a:pPr>
            <a:endParaRPr lang="en-US" sz="1000" b="1" i="1" dirty="0"/>
          </a:p>
          <a:p>
            <a:pPr defTabSz="881390">
              <a:defRPr/>
            </a:pPr>
            <a:r>
              <a:rPr lang="en-US" sz="1000" i="1" dirty="0"/>
              <a:t>[CLICK]</a:t>
            </a:r>
          </a:p>
          <a:p>
            <a:pPr>
              <a:spcBef>
                <a:spcPts val="1157"/>
              </a:spcBef>
            </a:pPr>
            <a:r>
              <a:rPr lang="en-US" sz="1000" dirty="0"/>
              <a:t>Fourth—developing new drugs and tests. Bacteria are constantly evolving; we can only slow their evolution, we can’t stop it. Therefore, we need new antibiotics to keep up with the changing bacteria. While developing new drugs is beyond the scope of our project, it is still important to understand this need. </a:t>
            </a:r>
          </a:p>
          <a:p>
            <a:pPr defTabSz="881390">
              <a:defRPr/>
            </a:pPr>
            <a:endParaRPr lang="en-US" sz="1000" dirty="0"/>
          </a:p>
          <a:p>
            <a:pPr defTabSz="881390">
              <a:defRPr/>
            </a:pPr>
            <a:r>
              <a:rPr lang="en-US" sz="1000" dirty="0"/>
              <a:t>We will spend the rest of this module discussing strategies to promote antibiotic stewardship in long-term care.</a:t>
            </a:r>
          </a:p>
        </p:txBody>
      </p:sp>
      <p:sp>
        <p:nvSpPr>
          <p:cNvPr id="4" name="Slide Number Placeholder 3"/>
          <p:cNvSpPr>
            <a:spLocks noGrp="1"/>
          </p:cNvSpPr>
          <p:nvPr>
            <p:ph type="sldNum" sz="quarter" idx="10"/>
          </p:nvPr>
        </p:nvSpPr>
        <p:spPr/>
        <p:txBody>
          <a:bodyPr/>
          <a:lstStyle/>
          <a:p>
            <a:fld id="{26E937DA-D2BD-44D8-8B1E-805F667718EF}" type="slidenum">
              <a:rPr lang="en-US" smtClean="0"/>
              <a:pPr/>
              <a:t>16</a:t>
            </a:fld>
            <a:endParaRPr lang="en-US" dirty="0"/>
          </a:p>
        </p:txBody>
      </p:sp>
    </p:spTree>
    <p:extLst>
      <p:ext uri="{BB962C8B-B14F-4D97-AF65-F5344CB8AC3E}">
        <p14:creationId xmlns:p14="http://schemas.microsoft.com/office/powerpoint/2010/main" val="10037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AA2C8-6DB6-458B-B9EF-CF898D614926}" type="slidenum">
              <a:rPr lang="en-US" smtClean="0"/>
              <a:t>17</a:t>
            </a:fld>
            <a:endParaRPr lang="en-US"/>
          </a:p>
        </p:txBody>
      </p:sp>
    </p:spTree>
    <p:extLst>
      <p:ext uri="{BB962C8B-B14F-4D97-AF65-F5344CB8AC3E}">
        <p14:creationId xmlns:p14="http://schemas.microsoft.com/office/powerpoint/2010/main" val="43488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https://academic.oup.com/cid/article/73/11/e4444/5862690</a:t>
            </a:r>
          </a:p>
        </p:txBody>
      </p:sp>
      <p:sp>
        <p:nvSpPr>
          <p:cNvPr id="4" name="Slide Number Placeholder 3"/>
          <p:cNvSpPr>
            <a:spLocks noGrp="1"/>
          </p:cNvSpPr>
          <p:nvPr>
            <p:ph type="sldNum" sz="quarter" idx="5"/>
          </p:nvPr>
        </p:nvSpPr>
        <p:spPr/>
        <p:txBody>
          <a:bodyPr/>
          <a:lstStyle/>
          <a:p>
            <a:fld id="{316AA2C8-6DB6-458B-B9EF-CF898D614926}" type="slidenum">
              <a:rPr lang="en-US" smtClean="0"/>
              <a:t>18</a:t>
            </a:fld>
            <a:endParaRPr lang="en-US"/>
          </a:p>
        </p:txBody>
      </p:sp>
    </p:spTree>
    <p:extLst>
      <p:ext uri="{BB962C8B-B14F-4D97-AF65-F5344CB8AC3E}">
        <p14:creationId xmlns:p14="http://schemas.microsoft.com/office/powerpoint/2010/main" val="428657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Core members: infectious diseases physician and a clinical pharmacist with infectious diseases training (AII) who should be compensated for their time (A-III), the program is usually directed by an infectious diseases physician or codirected by an infectious diseases physician and a clinical pharmacist with infectious diseases training </a:t>
            </a:r>
          </a:p>
          <a:p>
            <a:endParaRPr lang="en-US" dirty="0"/>
          </a:p>
          <a:p>
            <a:r>
              <a:rPr lang="en-US" dirty="0"/>
              <a:t>Other </a:t>
            </a:r>
            <a:r>
              <a:rPr lang="en-US" dirty="0" err="1"/>
              <a:t>members:a</a:t>
            </a:r>
            <a:r>
              <a:rPr lang="en-US" dirty="0"/>
              <a:t> clinical microbiologist, an information system specialist, an infection control professional, and hospital epidemiologist being optimal (A-III)</a:t>
            </a:r>
          </a:p>
          <a:p>
            <a:endParaRPr lang="en-US" dirty="0"/>
          </a:p>
          <a:p>
            <a:r>
              <a:rPr lang="en-US" dirty="0"/>
              <a:t>Because antimicrobial stewardship, an important component of patient safety, is considered to be a medical staff function, (A-III). • Collaboration between the antimicrobial stewardship team and the hospital infection control and pharmacy and therapeutics committees, or their equivalents, is essential (AIII). • The support and collaboration of hospital administration, medical staff leadership, and local providers in the development and maintenance of antimicrobial stewardship programs is essential (A-III). It is desirable that antimicrobial stewardship programs function under the auspices of quality assurance and patient safety (A-III). • The infectious diseases physician and the head of pharmacy, as appropriate, should negotiate with hospital administration to obtain adequate authority, compensation, and expected outcomes for the program (A-III). • Hospital administrative support for the necessary infrastructure to measure antimicrobial use and to track use on an ongoing basis is essential (A-III).</a:t>
            </a:r>
          </a:p>
        </p:txBody>
      </p:sp>
      <p:sp>
        <p:nvSpPr>
          <p:cNvPr id="4" name="Slide Number Placeholder 3"/>
          <p:cNvSpPr>
            <a:spLocks noGrp="1"/>
          </p:cNvSpPr>
          <p:nvPr>
            <p:ph type="sldNum" sz="quarter" idx="10"/>
          </p:nvPr>
        </p:nvSpPr>
        <p:spPr/>
        <p:txBody>
          <a:bodyPr/>
          <a:lstStyle/>
          <a:p>
            <a:fld id="{4A829CF8-C35A-44AD-A74A-0F9F501C2DB6}" type="slidenum">
              <a:rPr lang="en-US" smtClean="0"/>
              <a:t>19</a:t>
            </a:fld>
            <a:endParaRPr lang="en-US"/>
          </a:p>
        </p:txBody>
      </p:sp>
    </p:spTree>
    <p:extLst>
      <p:ext uri="{BB962C8B-B14F-4D97-AF65-F5344CB8AC3E}">
        <p14:creationId xmlns:p14="http://schemas.microsoft.com/office/powerpoint/2010/main" val="257082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AA2C8-6DB6-458B-B9EF-CF898D614926}" type="slidenum">
              <a:rPr lang="en-US" smtClean="0"/>
              <a:t>39</a:t>
            </a:fld>
            <a:endParaRPr lang="en-US"/>
          </a:p>
        </p:txBody>
      </p:sp>
    </p:spTree>
    <p:extLst>
      <p:ext uri="{BB962C8B-B14F-4D97-AF65-F5344CB8AC3E}">
        <p14:creationId xmlns:p14="http://schemas.microsoft.com/office/powerpoint/2010/main" val="411394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A09C-6D19-46F7-A984-5D55C1468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7D0C4A-F7EE-4EE7-AF3C-48AF6591AA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8D0B18-F3FB-4756-BAF1-BB39150225FC}"/>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5" name="Footer Placeholder 4">
            <a:extLst>
              <a:ext uri="{FF2B5EF4-FFF2-40B4-BE49-F238E27FC236}">
                <a16:creationId xmlns:a16="http://schemas.microsoft.com/office/drawing/2014/main" id="{318D0C0D-1B74-4A7C-8A71-0B89CE9E4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212BB-7739-47B2-8379-8E0710047B8D}"/>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312567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E1BD-5607-4D80-84B1-8A76C1E84D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776512-6C27-45A2-86A6-AB2007110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10E30-25CB-43F6-9EAD-038E3DE91EC0}"/>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5" name="Footer Placeholder 4">
            <a:extLst>
              <a:ext uri="{FF2B5EF4-FFF2-40B4-BE49-F238E27FC236}">
                <a16:creationId xmlns:a16="http://schemas.microsoft.com/office/drawing/2014/main" id="{CD95C949-15F8-4BA9-A07D-5C03C204F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26385-9692-47B1-BC7B-77E91B5EBDD4}"/>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326920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7B18D-8CF1-43D3-A0C5-9C6AE598E0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9B2504-2863-4864-908F-5954456794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82DD6-FA63-4313-8973-ED43BE27B69D}"/>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5" name="Footer Placeholder 4">
            <a:extLst>
              <a:ext uri="{FF2B5EF4-FFF2-40B4-BE49-F238E27FC236}">
                <a16:creationId xmlns:a16="http://schemas.microsoft.com/office/drawing/2014/main" id="{584F175E-6BC6-4E43-878F-EF9EFFCB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7E1B-E943-4685-BCFD-27FFF70B8CB8}"/>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123744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6834-84EA-448C-AD2D-61D61F3BA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60D3E-79F2-43E2-9EE2-EFFC19E59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E05FC-096D-4B7A-91CE-01AF145E03B6}"/>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5" name="Footer Placeholder 4">
            <a:extLst>
              <a:ext uri="{FF2B5EF4-FFF2-40B4-BE49-F238E27FC236}">
                <a16:creationId xmlns:a16="http://schemas.microsoft.com/office/drawing/2014/main" id="{7AF45CC9-010B-469B-B0FF-B543D263A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7CE45-3CFF-4AEA-868B-771215DA8605}"/>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225961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E27A-106A-4C41-8114-23335A63A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6126F-DBEA-4291-8E06-3A5F8C06C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0C0ED1-146F-4639-968A-B5020A5FB2C8}"/>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5" name="Footer Placeholder 4">
            <a:extLst>
              <a:ext uri="{FF2B5EF4-FFF2-40B4-BE49-F238E27FC236}">
                <a16:creationId xmlns:a16="http://schemas.microsoft.com/office/drawing/2014/main" id="{16432025-5826-40E0-8D78-F0A0D0071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A3566-621C-4E62-BB77-B224B15F723A}"/>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65978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E9C8-1ECD-48A2-BCB9-88E54C934C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3C714B-945B-4D95-9959-A21878BA2C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DD2A07-6A01-449F-ABFC-46A311F39F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B138E-D626-4F1D-B0A3-F92424163801}"/>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6" name="Footer Placeholder 5">
            <a:extLst>
              <a:ext uri="{FF2B5EF4-FFF2-40B4-BE49-F238E27FC236}">
                <a16:creationId xmlns:a16="http://schemas.microsoft.com/office/drawing/2014/main" id="{BB6BF65E-E3B8-4CF5-976C-302BFB33A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CD808-28A6-40E0-8972-11B14920E66A}"/>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425904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8F8C-8601-4AE2-8568-8C0674D5EC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BDA0FB-2E5E-4ED9-8354-520B36772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D986C-0141-4F0B-9A47-A0599DF4F6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81664-BA9C-4299-A21B-7F94F809E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D43882-2C50-4FC4-867C-2520EEEA4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D0F2B5-A2E6-48FA-89AA-3307A4E2B03B}"/>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8" name="Footer Placeholder 7">
            <a:extLst>
              <a:ext uri="{FF2B5EF4-FFF2-40B4-BE49-F238E27FC236}">
                <a16:creationId xmlns:a16="http://schemas.microsoft.com/office/drawing/2014/main" id="{5415FFAB-F885-4C61-846F-8F1E03872A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01051B-1DE3-47DA-B434-B38D97642DA2}"/>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80681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22DC-3AB0-4F6B-8114-9EE86F26FD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EE5AFF-B8B3-4589-8C50-091BFB057EF6}"/>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4" name="Footer Placeholder 3">
            <a:extLst>
              <a:ext uri="{FF2B5EF4-FFF2-40B4-BE49-F238E27FC236}">
                <a16:creationId xmlns:a16="http://schemas.microsoft.com/office/drawing/2014/main" id="{2F40EDC6-E25D-4DF9-93FD-1465D7C40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15284F-6586-4524-AA33-DA78416FFFDB}"/>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109241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BFDC08-D767-4E6D-883A-99A6BFB9D8B4}"/>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3" name="Footer Placeholder 2">
            <a:extLst>
              <a:ext uri="{FF2B5EF4-FFF2-40B4-BE49-F238E27FC236}">
                <a16:creationId xmlns:a16="http://schemas.microsoft.com/office/drawing/2014/main" id="{9DFD1ADD-48E7-4049-A0C9-61330A76CE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F23C56-334E-4056-9DC9-B860469706D1}"/>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114976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017F-F963-480E-A23C-7AFBE5D72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1CBC7-FAF5-4B60-BABD-7B7E2D2501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2FAFEE-536F-4537-9629-3FB867376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BABEE8-2D87-455E-B784-9CD6A2C3FBD1}"/>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6" name="Footer Placeholder 5">
            <a:extLst>
              <a:ext uri="{FF2B5EF4-FFF2-40B4-BE49-F238E27FC236}">
                <a16:creationId xmlns:a16="http://schemas.microsoft.com/office/drawing/2014/main" id="{EB78C124-D688-4F42-9987-3FB4A0D53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24E68-ECDC-49FA-850B-DD95ACB303D5}"/>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116431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49F2-08E2-478B-8992-95CBE1B46A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0CDD5B-898E-454D-9AEB-69A5C9ECB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B6F7E0-18A7-430B-A930-5E6F4532F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67D10-9A32-4221-BC91-A93861EBA99B}"/>
              </a:ext>
            </a:extLst>
          </p:cNvPr>
          <p:cNvSpPr>
            <a:spLocks noGrp="1"/>
          </p:cNvSpPr>
          <p:nvPr>
            <p:ph type="dt" sz="half" idx="10"/>
          </p:nvPr>
        </p:nvSpPr>
        <p:spPr/>
        <p:txBody>
          <a:bodyPr/>
          <a:lstStyle/>
          <a:p>
            <a:fld id="{BE96D5F8-1B67-4257-A51F-04797FA2FFE9}" type="datetimeFigureOut">
              <a:rPr lang="en-US" smtClean="0"/>
              <a:t>3/15/2022</a:t>
            </a:fld>
            <a:endParaRPr lang="en-US"/>
          </a:p>
        </p:txBody>
      </p:sp>
      <p:sp>
        <p:nvSpPr>
          <p:cNvPr id="6" name="Footer Placeholder 5">
            <a:extLst>
              <a:ext uri="{FF2B5EF4-FFF2-40B4-BE49-F238E27FC236}">
                <a16:creationId xmlns:a16="http://schemas.microsoft.com/office/drawing/2014/main" id="{1F4049D8-6BDB-4058-BFC6-DB7F6A30A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A9C20-8774-4116-8C20-97446D3D4140}"/>
              </a:ext>
            </a:extLst>
          </p:cNvPr>
          <p:cNvSpPr>
            <a:spLocks noGrp="1"/>
          </p:cNvSpPr>
          <p:nvPr>
            <p:ph type="sldNum" sz="quarter" idx="12"/>
          </p:nvPr>
        </p:nvSpPr>
        <p:spPr/>
        <p:txBody>
          <a:bodyPr/>
          <a:lstStyle/>
          <a:p>
            <a:fld id="{7A250954-05D7-4573-A150-3B294DB91EAD}" type="slidenum">
              <a:rPr lang="en-US" smtClean="0"/>
              <a:t>‹#›</a:t>
            </a:fld>
            <a:endParaRPr lang="en-US"/>
          </a:p>
        </p:txBody>
      </p:sp>
    </p:spTree>
    <p:extLst>
      <p:ext uri="{BB962C8B-B14F-4D97-AF65-F5344CB8AC3E}">
        <p14:creationId xmlns:p14="http://schemas.microsoft.com/office/powerpoint/2010/main" val="388782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4B3E77-2ACF-4907-B833-E1A57793B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AE9B1-3ECB-496E-B5E3-648E78BE2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3330D-3005-4E4A-AD86-AD563E37B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6D5F8-1B67-4257-A51F-04797FA2FFE9}" type="datetimeFigureOut">
              <a:rPr lang="en-US" smtClean="0"/>
              <a:t>3/15/2022</a:t>
            </a:fld>
            <a:endParaRPr lang="en-US"/>
          </a:p>
        </p:txBody>
      </p:sp>
      <p:sp>
        <p:nvSpPr>
          <p:cNvPr id="5" name="Footer Placeholder 4">
            <a:extLst>
              <a:ext uri="{FF2B5EF4-FFF2-40B4-BE49-F238E27FC236}">
                <a16:creationId xmlns:a16="http://schemas.microsoft.com/office/drawing/2014/main" id="{08E8B7A2-9681-463A-8117-26A93B579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277420-0F8B-4428-9EB0-5F1860BCF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50954-05D7-4573-A150-3B294DB91EAD}" type="slidenum">
              <a:rPr lang="en-US" smtClean="0"/>
              <a:t>‹#›</a:t>
            </a:fld>
            <a:endParaRPr lang="en-US"/>
          </a:p>
        </p:txBody>
      </p:sp>
    </p:spTree>
    <p:extLst>
      <p:ext uri="{BB962C8B-B14F-4D97-AF65-F5344CB8AC3E}">
        <p14:creationId xmlns:p14="http://schemas.microsoft.com/office/powerpoint/2010/main" val="282795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drugresistance/pdf/ar-threats-2013-508.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ublichealthontario.ca/apps/asp-strategies/data/pdf/ASP_Strategy_Cascading_Microbiology_Reporting.pdf" TargetMode="External"/><Relationship Id="rId7" Type="http://schemas.openxmlformats.org/officeDocument/2006/relationships/hyperlink" Target="http://love-life-science.blogspot.com/2014/09/bacterial-gifts.html?spref=pi" TargetMode="External"/><Relationship Id="rId2" Type="http://schemas.openxmlformats.org/officeDocument/2006/relationships/hyperlink" Target="https://www.sciencedirect.com/science/article/pii/S0091674914011907?via%3Dihub" TargetMode="External"/><Relationship Id="rId1" Type="http://schemas.openxmlformats.org/officeDocument/2006/relationships/slideLayout" Target="../slideLayouts/slideLayout2.xml"/><Relationship Id="rId6" Type="http://schemas.openxmlformats.org/officeDocument/2006/relationships/hyperlink" Target="https://www.istockphoto.com/illustrations/antibiotic-resistance" TargetMode="External"/><Relationship Id="rId5" Type="http://schemas.openxmlformats.org/officeDocument/2006/relationships/hyperlink" Target="https://www.ryah.ca/2014/09/29/animal-health-week-antibiotic-responsible-and-appropriate-use/" TargetMode="External"/><Relationship Id="rId4" Type="http://schemas.openxmlformats.org/officeDocument/2006/relationships/hyperlink" Target="https://www.researchgate.net/figure/The-Partners-Penicillin-and-Cephalosporin-Hypersensitivity-Pathway-These-pathway_fig2_31678189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cdc.gov/drugresistance/pdf/ar-threats-2013-508.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41775-100B-432A-9C1D-779E35D0D3AE}"/>
              </a:ext>
            </a:extLst>
          </p:cNvPr>
          <p:cNvSpPr>
            <a:spLocks noGrp="1"/>
          </p:cNvSpPr>
          <p:nvPr>
            <p:ph type="ctrTitle"/>
          </p:nvPr>
        </p:nvSpPr>
        <p:spPr>
          <a:xfrm>
            <a:off x="901430" y="1122363"/>
            <a:ext cx="9928698" cy="2387600"/>
          </a:xfrm>
        </p:spPr>
        <p:txBody>
          <a:bodyPr/>
          <a:lstStyle/>
          <a:p>
            <a:r>
              <a:rPr lang="en-US" dirty="0"/>
              <a:t>ANTIMICROBIAL STEWARDSHIP</a:t>
            </a:r>
          </a:p>
        </p:txBody>
      </p:sp>
      <p:sp>
        <p:nvSpPr>
          <p:cNvPr id="3" name="Subtitle 2">
            <a:extLst>
              <a:ext uri="{FF2B5EF4-FFF2-40B4-BE49-F238E27FC236}">
                <a16:creationId xmlns:a16="http://schemas.microsoft.com/office/drawing/2014/main" id="{E9EEEE35-E8FF-4138-B895-62AC64DAECA4}"/>
              </a:ext>
            </a:extLst>
          </p:cNvPr>
          <p:cNvSpPr>
            <a:spLocks noGrp="1"/>
          </p:cNvSpPr>
          <p:nvPr>
            <p:ph type="subTitle" idx="1"/>
          </p:nvPr>
        </p:nvSpPr>
        <p:spPr>
          <a:xfrm>
            <a:off x="772571" y="3602038"/>
            <a:ext cx="10336696" cy="1655762"/>
          </a:xfrm>
        </p:spPr>
        <p:txBody>
          <a:bodyPr>
            <a:normAutofit/>
          </a:bodyPr>
          <a:lstStyle/>
          <a:p>
            <a:r>
              <a:rPr lang="en-US" dirty="0"/>
              <a:t>MERIN VARGHESE, MD</a:t>
            </a:r>
          </a:p>
          <a:p>
            <a:r>
              <a:rPr lang="en-US" dirty="0"/>
              <a:t>PHYSICIAN, NGPG INFECTIOUS DISESASE</a:t>
            </a:r>
          </a:p>
          <a:p>
            <a:r>
              <a:rPr lang="en-US" dirty="0"/>
              <a:t>CHAIR AND PHYSICIAN LEAD, NGHS ANTIMICROBIAL STEWARDSHIP COMMITTEE</a:t>
            </a:r>
          </a:p>
        </p:txBody>
      </p:sp>
    </p:spTree>
    <p:extLst>
      <p:ext uri="{BB962C8B-B14F-4D97-AF65-F5344CB8AC3E}">
        <p14:creationId xmlns:p14="http://schemas.microsoft.com/office/powerpoint/2010/main" val="366609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7300-6337-4207-A1FF-92115F2777B4}"/>
              </a:ext>
            </a:extLst>
          </p:cNvPr>
          <p:cNvSpPr>
            <a:spLocks noGrp="1"/>
          </p:cNvSpPr>
          <p:nvPr>
            <p:ph type="title"/>
          </p:nvPr>
        </p:nvSpPr>
        <p:spPr/>
        <p:txBody>
          <a:bodyPr/>
          <a:lstStyle/>
          <a:p>
            <a:r>
              <a:rPr lang="en-US" dirty="0"/>
              <a:t>HOW ANTIMICROBIAL RESISTANCE SPREADS</a:t>
            </a:r>
          </a:p>
        </p:txBody>
      </p:sp>
      <p:pic>
        <p:nvPicPr>
          <p:cNvPr id="4" name="Content Placeholder 3">
            <a:extLst>
              <a:ext uri="{FF2B5EF4-FFF2-40B4-BE49-F238E27FC236}">
                <a16:creationId xmlns:a16="http://schemas.microsoft.com/office/drawing/2014/main" id="{90FA7938-22E8-460F-92AA-3AA5101B7F68}"/>
              </a:ext>
            </a:extLst>
          </p:cNvPr>
          <p:cNvPicPr>
            <a:picLocks noGrp="1" noChangeAspect="1"/>
          </p:cNvPicPr>
          <p:nvPr>
            <p:ph idx="1"/>
          </p:nvPr>
        </p:nvPicPr>
        <p:blipFill>
          <a:blip r:embed="rId2"/>
          <a:stretch>
            <a:fillRect/>
          </a:stretch>
        </p:blipFill>
        <p:spPr>
          <a:xfrm>
            <a:off x="3216613" y="1580190"/>
            <a:ext cx="5473831" cy="4590288"/>
          </a:xfrm>
          <a:prstGeom prst="rect">
            <a:avLst/>
          </a:prstGeom>
        </p:spPr>
      </p:pic>
      <p:sp>
        <p:nvSpPr>
          <p:cNvPr id="5" name="Rectangle 4">
            <a:extLst>
              <a:ext uri="{FF2B5EF4-FFF2-40B4-BE49-F238E27FC236}">
                <a16:creationId xmlns:a16="http://schemas.microsoft.com/office/drawing/2014/main" id="{282C1B3B-E91C-4324-BF9C-FB383EA92186}"/>
              </a:ext>
            </a:extLst>
          </p:cNvPr>
          <p:cNvSpPr/>
          <p:nvPr/>
        </p:nvSpPr>
        <p:spPr>
          <a:xfrm>
            <a:off x="9844883" y="6541672"/>
            <a:ext cx="2347117" cy="261610"/>
          </a:xfrm>
          <a:prstGeom prst="rect">
            <a:avLst/>
          </a:prstGeom>
        </p:spPr>
        <p:txBody>
          <a:bodyPr wrap="none">
            <a:spAutoFit/>
          </a:bodyPr>
          <a:lstStyle/>
          <a:p>
            <a:r>
              <a:rPr lang="en-US" sz="1100" dirty="0"/>
              <a:t>https://www.cdc.gov/narms/faq.html</a:t>
            </a:r>
          </a:p>
        </p:txBody>
      </p:sp>
    </p:spTree>
    <p:extLst>
      <p:ext uri="{BB962C8B-B14F-4D97-AF65-F5344CB8AC3E}">
        <p14:creationId xmlns:p14="http://schemas.microsoft.com/office/powerpoint/2010/main" val="86503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F85E-F55A-4210-A042-8CBD23467309}"/>
              </a:ext>
            </a:extLst>
          </p:cNvPr>
          <p:cNvSpPr>
            <a:spLocks noGrp="1"/>
          </p:cNvSpPr>
          <p:nvPr>
            <p:ph type="title"/>
          </p:nvPr>
        </p:nvSpPr>
        <p:spPr/>
        <p:txBody>
          <a:bodyPr/>
          <a:lstStyle/>
          <a:p>
            <a:r>
              <a:rPr lang="en-US" dirty="0"/>
              <a:t>ANTIMICROBIAL RESISTANCE THREATS</a:t>
            </a:r>
          </a:p>
        </p:txBody>
      </p:sp>
      <p:pic>
        <p:nvPicPr>
          <p:cNvPr id="4" name="Content Placeholder 3">
            <a:extLst>
              <a:ext uri="{FF2B5EF4-FFF2-40B4-BE49-F238E27FC236}">
                <a16:creationId xmlns:a16="http://schemas.microsoft.com/office/drawing/2014/main" id="{B2EE9163-6CE9-44B7-91AC-863D933F421F}"/>
              </a:ext>
            </a:extLst>
          </p:cNvPr>
          <p:cNvPicPr>
            <a:picLocks noGrp="1" noChangeAspect="1"/>
          </p:cNvPicPr>
          <p:nvPr>
            <p:ph idx="1"/>
          </p:nvPr>
        </p:nvPicPr>
        <p:blipFill>
          <a:blip r:embed="rId2"/>
          <a:stretch>
            <a:fillRect/>
          </a:stretch>
        </p:blipFill>
        <p:spPr>
          <a:xfrm>
            <a:off x="6031149" y="1852543"/>
            <a:ext cx="3333345" cy="4351338"/>
          </a:xfrm>
          <a:prstGeom prst="rect">
            <a:avLst/>
          </a:prstGeom>
        </p:spPr>
      </p:pic>
      <p:pic>
        <p:nvPicPr>
          <p:cNvPr id="5" name="Picture 4">
            <a:extLst>
              <a:ext uri="{FF2B5EF4-FFF2-40B4-BE49-F238E27FC236}">
                <a16:creationId xmlns:a16="http://schemas.microsoft.com/office/drawing/2014/main" id="{97BD4AEB-D28A-428D-90D7-9EA8DD889F56}"/>
              </a:ext>
            </a:extLst>
          </p:cNvPr>
          <p:cNvPicPr>
            <a:picLocks noChangeAspect="1"/>
          </p:cNvPicPr>
          <p:nvPr/>
        </p:nvPicPr>
        <p:blipFill>
          <a:blip r:embed="rId3"/>
          <a:stretch>
            <a:fillRect/>
          </a:stretch>
        </p:blipFill>
        <p:spPr>
          <a:xfrm>
            <a:off x="1108390" y="1852543"/>
            <a:ext cx="3720210" cy="4459357"/>
          </a:xfrm>
          <a:prstGeom prst="rect">
            <a:avLst/>
          </a:prstGeom>
        </p:spPr>
      </p:pic>
      <p:sp>
        <p:nvSpPr>
          <p:cNvPr id="6" name="Rectangle 5">
            <a:extLst>
              <a:ext uri="{FF2B5EF4-FFF2-40B4-BE49-F238E27FC236}">
                <a16:creationId xmlns:a16="http://schemas.microsoft.com/office/drawing/2014/main" id="{00234530-2259-4627-8BDE-539B5E995F1B}"/>
              </a:ext>
            </a:extLst>
          </p:cNvPr>
          <p:cNvSpPr/>
          <p:nvPr/>
        </p:nvSpPr>
        <p:spPr>
          <a:xfrm>
            <a:off x="6168887" y="2080591"/>
            <a:ext cx="1948070" cy="145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6D8D0F-CB9F-4165-A81D-3F1B18ADB930}"/>
              </a:ext>
            </a:extLst>
          </p:cNvPr>
          <p:cNvSpPr/>
          <p:nvPr/>
        </p:nvSpPr>
        <p:spPr>
          <a:xfrm>
            <a:off x="6168887" y="2378765"/>
            <a:ext cx="1948070" cy="145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41E666-5798-42D9-801C-EC5C4EFE2C68}"/>
              </a:ext>
            </a:extLst>
          </p:cNvPr>
          <p:cNvSpPr/>
          <p:nvPr/>
        </p:nvSpPr>
        <p:spPr>
          <a:xfrm>
            <a:off x="6168886" y="2540620"/>
            <a:ext cx="2203385" cy="136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4A81C6-07E4-44B3-9CB1-DF449DDA91AC}"/>
              </a:ext>
            </a:extLst>
          </p:cNvPr>
          <p:cNvSpPr/>
          <p:nvPr/>
        </p:nvSpPr>
        <p:spPr>
          <a:xfrm>
            <a:off x="6149431" y="3283226"/>
            <a:ext cx="1948070" cy="145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C55649-7851-406C-90EA-3693FB554CE4}"/>
              </a:ext>
            </a:extLst>
          </p:cNvPr>
          <p:cNvSpPr/>
          <p:nvPr/>
        </p:nvSpPr>
        <p:spPr>
          <a:xfrm>
            <a:off x="6142946" y="3440076"/>
            <a:ext cx="3195608" cy="136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2F05A8-C244-440E-8FD1-99DACBC94A72}"/>
              </a:ext>
            </a:extLst>
          </p:cNvPr>
          <p:cNvSpPr/>
          <p:nvPr/>
        </p:nvSpPr>
        <p:spPr>
          <a:xfrm>
            <a:off x="6149431" y="3619621"/>
            <a:ext cx="1948070" cy="145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FA99CB-E286-4807-8529-6C9C86580D73}"/>
              </a:ext>
            </a:extLst>
          </p:cNvPr>
          <p:cNvSpPr/>
          <p:nvPr/>
        </p:nvSpPr>
        <p:spPr>
          <a:xfrm>
            <a:off x="6150276" y="3755119"/>
            <a:ext cx="2734319" cy="136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335C63-2442-4599-94AF-DFDD950549AB}"/>
              </a:ext>
            </a:extLst>
          </p:cNvPr>
          <p:cNvSpPr/>
          <p:nvPr/>
        </p:nvSpPr>
        <p:spPr>
          <a:xfrm>
            <a:off x="6107276" y="4366560"/>
            <a:ext cx="2440093" cy="145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CDFFC1-967F-439C-8D09-AA5E95FD07C6}"/>
              </a:ext>
            </a:extLst>
          </p:cNvPr>
          <p:cNvSpPr/>
          <p:nvPr/>
        </p:nvSpPr>
        <p:spPr>
          <a:xfrm>
            <a:off x="6107277" y="4512126"/>
            <a:ext cx="2734318" cy="152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5E65DD-2685-41FE-8C0D-766871CE7CE0}"/>
              </a:ext>
            </a:extLst>
          </p:cNvPr>
          <p:cNvSpPr/>
          <p:nvPr/>
        </p:nvSpPr>
        <p:spPr>
          <a:xfrm>
            <a:off x="6107275" y="5217278"/>
            <a:ext cx="2264995" cy="152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22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0CC-980D-458A-BD69-EBD59D1902B6}"/>
              </a:ext>
            </a:extLst>
          </p:cNvPr>
          <p:cNvSpPr>
            <a:spLocks noGrp="1"/>
          </p:cNvSpPr>
          <p:nvPr>
            <p:ph type="title"/>
          </p:nvPr>
        </p:nvSpPr>
        <p:spPr/>
        <p:txBody>
          <a:bodyPr/>
          <a:lstStyle/>
          <a:p>
            <a:r>
              <a:rPr lang="en-US" dirty="0"/>
              <a:t>BUGS FIGHTING BACK</a:t>
            </a:r>
          </a:p>
        </p:txBody>
      </p:sp>
      <p:pic>
        <p:nvPicPr>
          <p:cNvPr id="4" name="Content Placeholder 3">
            <a:extLst>
              <a:ext uri="{FF2B5EF4-FFF2-40B4-BE49-F238E27FC236}">
                <a16:creationId xmlns:a16="http://schemas.microsoft.com/office/drawing/2014/main" id="{537BBFFE-5FB7-442F-883D-446EBD69A041}"/>
              </a:ext>
            </a:extLst>
          </p:cNvPr>
          <p:cNvPicPr>
            <a:picLocks noGrp="1" noChangeAspect="1"/>
          </p:cNvPicPr>
          <p:nvPr>
            <p:ph idx="1"/>
          </p:nvPr>
        </p:nvPicPr>
        <p:blipFill>
          <a:blip r:embed="rId2"/>
          <a:stretch>
            <a:fillRect/>
          </a:stretch>
        </p:blipFill>
        <p:spPr>
          <a:xfrm>
            <a:off x="3735421" y="1327522"/>
            <a:ext cx="4027591" cy="5447255"/>
          </a:xfrm>
          <a:prstGeom prst="rect">
            <a:avLst/>
          </a:prstGeom>
        </p:spPr>
      </p:pic>
      <p:pic>
        <p:nvPicPr>
          <p:cNvPr id="3" name="Picture 2">
            <a:extLst>
              <a:ext uri="{FF2B5EF4-FFF2-40B4-BE49-F238E27FC236}">
                <a16:creationId xmlns:a16="http://schemas.microsoft.com/office/drawing/2014/main" id="{665B241E-CA12-40A6-B72F-7C8A6E440939}"/>
              </a:ext>
            </a:extLst>
          </p:cNvPr>
          <p:cNvPicPr>
            <a:picLocks noChangeAspect="1"/>
          </p:cNvPicPr>
          <p:nvPr/>
        </p:nvPicPr>
        <p:blipFill>
          <a:blip r:embed="rId3"/>
          <a:stretch>
            <a:fillRect/>
          </a:stretch>
        </p:blipFill>
        <p:spPr>
          <a:xfrm>
            <a:off x="10062287" y="430667"/>
            <a:ext cx="1641495" cy="1260021"/>
          </a:xfrm>
          <a:prstGeom prst="rect">
            <a:avLst/>
          </a:prstGeom>
        </p:spPr>
      </p:pic>
    </p:spTree>
    <p:extLst>
      <p:ext uri="{BB962C8B-B14F-4D97-AF65-F5344CB8AC3E}">
        <p14:creationId xmlns:p14="http://schemas.microsoft.com/office/powerpoint/2010/main" val="181481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DF6C-4179-486C-8F5D-43C349F58437}"/>
              </a:ext>
            </a:extLst>
          </p:cNvPr>
          <p:cNvSpPr>
            <a:spLocks noGrp="1"/>
          </p:cNvSpPr>
          <p:nvPr>
            <p:ph type="title"/>
          </p:nvPr>
        </p:nvSpPr>
        <p:spPr/>
        <p:txBody>
          <a:bodyPr/>
          <a:lstStyle/>
          <a:p>
            <a:r>
              <a:rPr lang="en-US" dirty="0"/>
              <a:t>ANTIMICROBIAL STEWARDSHIP</a:t>
            </a:r>
          </a:p>
        </p:txBody>
      </p:sp>
      <p:sp>
        <p:nvSpPr>
          <p:cNvPr id="3" name="Content Placeholder 2">
            <a:extLst>
              <a:ext uri="{FF2B5EF4-FFF2-40B4-BE49-F238E27FC236}">
                <a16:creationId xmlns:a16="http://schemas.microsoft.com/office/drawing/2014/main" id="{46CC1163-3FBC-4F9A-B98C-1904CC74FC73}"/>
              </a:ext>
            </a:extLst>
          </p:cNvPr>
          <p:cNvSpPr>
            <a:spLocks noGrp="1"/>
          </p:cNvSpPr>
          <p:nvPr>
            <p:ph idx="1"/>
          </p:nvPr>
        </p:nvSpPr>
        <p:spPr/>
        <p:txBody>
          <a:bodyPr/>
          <a:lstStyle/>
          <a:p>
            <a:r>
              <a:rPr lang="en-US" dirty="0"/>
              <a:t>Per Infectious Disease Society of America (IDSA) – </a:t>
            </a:r>
          </a:p>
          <a:p>
            <a:r>
              <a:rPr lang="en-US" dirty="0"/>
              <a:t>Antimicrobial stewardship is an activity that promotes</a:t>
            </a:r>
          </a:p>
          <a:p>
            <a:pPr lvl="1"/>
            <a:r>
              <a:rPr lang="en-US" dirty="0"/>
              <a:t>Appropriate selection of antimicrobials</a:t>
            </a:r>
          </a:p>
          <a:p>
            <a:pPr lvl="1"/>
            <a:r>
              <a:rPr lang="en-US" dirty="0"/>
              <a:t>Appropriate dosing of antimicrobials</a:t>
            </a:r>
          </a:p>
          <a:p>
            <a:pPr lvl="1"/>
            <a:r>
              <a:rPr lang="en-US" dirty="0"/>
              <a:t>Appropriate route and duration of antimicrobial therapy</a:t>
            </a:r>
          </a:p>
        </p:txBody>
      </p:sp>
      <p:pic>
        <p:nvPicPr>
          <p:cNvPr id="5" name="Picture 4">
            <a:extLst>
              <a:ext uri="{FF2B5EF4-FFF2-40B4-BE49-F238E27FC236}">
                <a16:creationId xmlns:a16="http://schemas.microsoft.com/office/drawing/2014/main" id="{45D29A7A-858A-4FED-9194-518D7F36D198}"/>
              </a:ext>
            </a:extLst>
          </p:cNvPr>
          <p:cNvPicPr>
            <a:picLocks noChangeAspect="1"/>
          </p:cNvPicPr>
          <p:nvPr/>
        </p:nvPicPr>
        <p:blipFill>
          <a:blip r:embed="rId2"/>
          <a:stretch>
            <a:fillRect/>
          </a:stretch>
        </p:blipFill>
        <p:spPr>
          <a:xfrm>
            <a:off x="8800478" y="6264275"/>
            <a:ext cx="2409825" cy="228600"/>
          </a:xfrm>
          <a:prstGeom prst="rect">
            <a:avLst/>
          </a:prstGeom>
        </p:spPr>
      </p:pic>
      <p:pic>
        <p:nvPicPr>
          <p:cNvPr id="4" name="Picture 3">
            <a:extLst>
              <a:ext uri="{FF2B5EF4-FFF2-40B4-BE49-F238E27FC236}">
                <a16:creationId xmlns:a16="http://schemas.microsoft.com/office/drawing/2014/main" id="{9D64FA74-80BF-44F7-99E5-6FD55E15F6A6}"/>
              </a:ext>
            </a:extLst>
          </p:cNvPr>
          <p:cNvPicPr>
            <a:picLocks noChangeAspect="1"/>
          </p:cNvPicPr>
          <p:nvPr/>
        </p:nvPicPr>
        <p:blipFill>
          <a:blip r:embed="rId3"/>
          <a:stretch>
            <a:fillRect/>
          </a:stretch>
        </p:blipFill>
        <p:spPr>
          <a:xfrm>
            <a:off x="8696130" y="3807418"/>
            <a:ext cx="3280779" cy="2111592"/>
          </a:xfrm>
          <a:prstGeom prst="rect">
            <a:avLst/>
          </a:prstGeom>
        </p:spPr>
      </p:pic>
    </p:spTree>
    <p:extLst>
      <p:ext uri="{BB962C8B-B14F-4D97-AF65-F5344CB8AC3E}">
        <p14:creationId xmlns:p14="http://schemas.microsoft.com/office/powerpoint/2010/main" val="405405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ANTIMICROBIAL STEWARDSHIP</a:t>
            </a:r>
            <a:endParaRPr lang="en-US" baseline="30000" dirty="0"/>
          </a:p>
        </p:txBody>
      </p:sp>
      <p:sp>
        <p:nvSpPr>
          <p:cNvPr id="3" name="Content Placeholder 2"/>
          <p:cNvSpPr>
            <a:spLocks noGrp="1"/>
          </p:cNvSpPr>
          <p:nvPr>
            <p:ph idx="1"/>
          </p:nvPr>
        </p:nvSpPr>
        <p:spPr>
          <a:xfrm>
            <a:off x="1981200" y="1600201"/>
            <a:ext cx="8229600" cy="4525963"/>
          </a:xfrm>
        </p:spPr>
        <p:txBody>
          <a:bodyPr>
            <a:normAutofit/>
          </a:bodyPr>
          <a:lstStyle/>
          <a:p>
            <a:pPr marL="0" indent="0" algn="ctr">
              <a:buNone/>
            </a:pPr>
            <a:r>
              <a:rPr lang="en-US" sz="3200" b="1" dirty="0"/>
              <a:t>What is antimicrobial stewardship?</a:t>
            </a:r>
            <a:endParaRPr lang="en-US" sz="3200" dirty="0"/>
          </a:p>
          <a:p>
            <a:pPr marL="0" indent="0" algn="ctr">
              <a:buNone/>
            </a:pPr>
            <a:r>
              <a:rPr lang="en-US" sz="2300" dirty="0"/>
              <a:t>Antibiotic stewardship refers to a set of commitments and activities designed to “optimize the treatment of infections while reducing the adverse events associated with antibiotic use.”</a:t>
            </a:r>
          </a:p>
          <a:p>
            <a:pPr marL="800100" lvl="2" indent="0">
              <a:spcBef>
                <a:spcPts val="1800"/>
              </a:spcBef>
              <a:buNone/>
            </a:pPr>
            <a:r>
              <a:rPr lang="en-US" sz="2400" dirty="0"/>
              <a:t>The goal is…</a:t>
            </a:r>
          </a:p>
          <a:p>
            <a:pPr lvl="3">
              <a:buFont typeface="Arial" panose="020B0604020202020204" pitchFamily="34" charset="0"/>
              <a:buChar char="•"/>
            </a:pPr>
            <a:r>
              <a:rPr lang="en-US" dirty="0"/>
              <a:t>to have the </a:t>
            </a:r>
            <a:r>
              <a:rPr lang="en-US" sz="2800" b="1" u="sng" dirty="0">
                <a:solidFill>
                  <a:srgbClr val="C00000"/>
                </a:solidFill>
              </a:rPr>
              <a:t>RIGHT DRUG</a:t>
            </a:r>
          </a:p>
          <a:p>
            <a:pPr lvl="3">
              <a:buFont typeface="Arial" panose="020B0604020202020204" pitchFamily="34" charset="0"/>
              <a:buChar char="•"/>
            </a:pPr>
            <a:r>
              <a:rPr lang="en-US" dirty="0"/>
              <a:t>for the </a:t>
            </a:r>
            <a:r>
              <a:rPr lang="en-US" sz="2800" b="1" u="sng" dirty="0">
                <a:solidFill>
                  <a:srgbClr val="C00000"/>
                </a:solidFill>
              </a:rPr>
              <a:t>RIGHT PERSON</a:t>
            </a:r>
          </a:p>
          <a:p>
            <a:pPr lvl="3">
              <a:buFont typeface="Arial" panose="020B0604020202020204" pitchFamily="34" charset="0"/>
              <a:buChar char="•"/>
            </a:pPr>
            <a:r>
              <a:rPr lang="en-US" dirty="0"/>
              <a:t>over the </a:t>
            </a:r>
            <a:r>
              <a:rPr lang="en-US" sz="2800" b="1" u="sng" dirty="0">
                <a:solidFill>
                  <a:srgbClr val="C00000"/>
                </a:solidFill>
              </a:rPr>
              <a:t>RIGHT TIME FRAME</a:t>
            </a:r>
          </a:p>
        </p:txBody>
      </p:sp>
      <p:sp>
        <p:nvSpPr>
          <p:cNvPr id="8" name="Date Placeholder 3"/>
          <p:cNvSpPr>
            <a:spLocks noGrp="1"/>
          </p:cNvSpPr>
          <p:nvPr>
            <p:ph type="dt" sz="half" idx="10"/>
          </p:nvPr>
        </p:nvSpPr>
        <p:spPr>
          <a:xfrm>
            <a:off x="1752600" y="6356351"/>
            <a:ext cx="4644808" cy="365125"/>
          </a:xfrm>
        </p:spPr>
        <p:txBody>
          <a:bodyPr/>
          <a:lstStyle/>
          <a:p>
            <a:r>
              <a:rPr lang="en-US" dirty="0">
                <a:solidFill>
                  <a:schemeClr val="bg1"/>
                </a:solidFill>
              </a:rPr>
              <a:t>AHRQ SAFETY PROGRAM FOR LONG-TERM CARE: HAIs/CAUTI</a:t>
            </a:r>
          </a:p>
        </p:txBody>
      </p:sp>
      <p:pic>
        <p:nvPicPr>
          <p:cNvPr id="4" name="Picture 3">
            <a:extLst>
              <a:ext uri="{FF2B5EF4-FFF2-40B4-BE49-F238E27FC236}">
                <a16:creationId xmlns:a16="http://schemas.microsoft.com/office/drawing/2014/main" id="{504F17BA-FAD4-46C3-9951-A351D225D372}"/>
              </a:ext>
            </a:extLst>
          </p:cNvPr>
          <p:cNvPicPr>
            <a:picLocks noChangeAspect="1"/>
          </p:cNvPicPr>
          <p:nvPr/>
        </p:nvPicPr>
        <p:blipFill>
          <a:blip r:embed="rId3"/>
          <a:stretch>
            <a:fillRect/>
          </a:stretch>
        </p:blipFill>
        <p:spPr>
          <a:xfrm>
            <a:off x="9246636" y="4564183"/>
            <a:ext cx="2776052" cy="2157293"/>
          </a:xfrm>
          <a:prstGeom prst="rect">
            <a:avLst/>
          </a:prstGeom>
        </p:spPr>
      </p:pic>
    </p:spTree>
    <p:extLst>
      <p:ext uri="{BB962C8B-B14F-4D97-AF65-F5344CB8AC3E}">
        <p14:creationId xmlns:p14="http://schemas.microsoft.com/office/powerpoint/2010/main" val="220228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6794-F4BE-4C02-A7EF-19ED9A68766C}"/>
              </a:ext>
            </a:extLst>
          </p:cNvPr>
          <p:cNvSpPr>
            <a:spLocks noGrp="1"/>
          </p:cNvSpPr>
          <p:nvPr>
            <p:ph type="title"/>
          </p:nvPr>
        </p:nvSpPr>
        <p:spPr/>
        <p:txBody>
          <a:bodyPr/>
          <a:lstStyle/>
          <a:p>
            <a:r>
              <a:rPr lang="en-US" dirty="0"/>
              <a:t>GOALS OF ANTIMICROBIAL STEWARDSHIP</a:t>
            </a:r>
          </a:p>
        </p:txBody>
      </p:sp>
      <p:sp>
        <p:nvSpPr>
          <p:cNvPr id="3" name="Content Placeholder 2">
            <a:extLst>
              <a:ext uri="{FF2B5EF4-FFF2-40B4-BE49-F238E27FC236}">
                <a16:creationId xmlns:a16="http://schemas.microsoft.com/office/drawing/2014/main" id="{4CAD4341-5C1B-48BC-98BA-D47F7B39A36A}"/>
              </a:ext>
            </a:extLst>
          </p:cNvPr>
          <p:cNvSpPr>
            <a:spLocks noGrp="1"/>
          </p:cNvSpPr>
          <p:nvPr>
            <p:ph idx="1"/>
          </p:nvPr>
        </p:nvSpPr>
        <p:spPr/>
        <p:txBody>
          <a:bodyPr/>
          <a:lstStyle/>
          <a:p>
            <a:r>
              <a:rPr lang="en-US" dirty="0"/>
              <a:t>Primary goal</a:t>
            </a:r>
          </a:p>
          <a:p>
            <a:pPr lvl="1"/>
            <a:r>
              <a:rPr lang="en-US" dirty="0"/>
              <a:t>Optimize clinical outcomes while minimizing unintended consequences of antimicrobial use</a:t>
            </a:r>
          </a:p>
          <a:p>
            <a:pPr lvl="2"/>
            <a:r>
              <a:rPr lang="en-US" dirty="0"/>
              <a:t>Unintended consequence</a:t>
            </a:r>
          </a:p>
          <a:p>
            <a:pPr lvl="3"/>
            <a:r>
              <a:rPr lang="en-US" dirty="0"/>
              <a:t>Toxicity</a:t>
            </a:r>
          </a:p>
          <a:p>
            <a:pPr lvl="3"/>
            <a:r>
              <a:rPr lang="en-US" dirty="0"/>
              <a:t>Selection of pathogenic organisms such as C. difficile</a:t>
            </a:r>
          </a:p>
          <a:p>
            <a:pPr lvl="3"/>
            <a:r>
              <a:rPr lang="en-US" dirty="0"/>
              <a:t>Emergence of resistant pathogens</a:t>
            </a:r>
          </a:p>
          <a:p>
            <a:r>
              <a:rPr lang="en-US" dirty="0"/>
              <a:t>Secondary goal</a:t>
            </a:r>
          </a:p>
          <a:p>
            <a:pPr lvl="1"/>
            <a:r>
              <a:rPr lang="en-US" dirty="0"/>
              <a:t>Reduce healthcare costs without adversely impacting the quality of care</a:t>
            </a:r>
          </a:p>
        </p:txBody>
      </p:sp>
    </p:spTree>
    <p:extLst>
      <p:ext uri="{BB962C8B-B14F-4D97-AF65-F5344CB8AC3E}">
        <p14:creationId xmlns:p14="http://schemas.microsoft.com/office/powerpoint/2010/main" val="194558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E04C67-E2C4-4EF1-91F2-E640140CDD7A}"/>
              </a:ext>
            </a:extLst>
          </p:cNvPr>
          <p:cNvSpPr>
            <a:spLocks noGrp="1"/>
          </p:cNvSpPr>
          <p:nvPr>
            <p:ph type="title"/>
          </p:nvPr>
        </p:nvSpPr>
        <p:spPr/>
        <p:txBody>
          <a:bodyPr/>
          <a:lstStyle/>
          <a:p>
            <a:r>
              <a:rPr lang="en-US" dirty="0"/>
              <a:t>PREVENT ANTIMICROBIAL RESISTANCE</a:t>
            </a:r>
          </a:p>
        </p:txBody>
      </p:sp>
      <p:pic>
        <p:nvPicPr>
          <p:cNvPr id="5" name="Content Placeholder 4" descr="A snap shot of the CDC's four core actions to prevent antibiotic resistance. 1) Preventing infections, prevents the spread of resistance; 2) Tracking; 3) Improving antibiotic prescribing/stewardship; 4) Developing new drugs and diagnostic tests.">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tretch/>
        </p:blipFill>
        <p:spPr>
          <a:xfrm>
            <a:off x="2021890" y="1508125"/>
            <a:ext cx="3375182" cy="4351338"/>
          </a:xfrm>
          <a:ln w="12700">
            <a:solidFill>
              <a:schemeClr val="tx1"/>
            </a:solidFill>
          </a:ln>
        </p:spPr>
      </p:pic>
      <p:sp>
        <p:nvSpPr>
          <p:cNvPr id="10" name="Date Placeholder 3"/>
          <p:cNvSpPr>
            <a:spLocks noGrp="1"/>
          </p:cNvSpPr>
          <p:nvPr>
            <p:ph type="dt" sz="half" idx="10"/>
          </p:nvPr>
        </p:nvSpPr>
        <p:spPr/>
        <p:txBody>
          <a:bodyPr/>
          <a:lstStyle/>
          <a:p>
            <a:r>
              <a:rPr lang="en-US" dirty="0">
                <a:solidFill>
                  <a:schemeClr val="bg1"/>
                </a:solidFill>
              </a:rPr>
              <a:t>AHRQ SAFETY PROGRAM FOR LONG-TERM CARE: HAIs/CAUTI</a:t>
            </a:r>
          </a:p>
        </p:txBody>
      </p:sp>
      <p:sp>
        <p:nvSpPr>
          <p:cNvPr id="2" name="Content Placeholder 1"/>
          <p:cNvSpPr>
            <a:spLocks noGrp="1"/>
          </p:cNvSpPr>
          <p:nvPr>
            <p:ph sz="half" idx="4294967295"/>
          </p:nvPr>
        </p:nvSpPr>
        <p:spPr>
          <a:xfrm>
            <a:off x="6605669" y="1241425"/>
            <a:ext cx="5008562" cy="4884738"/>
          </a:xfrm>
        </p:spPr>
        <p:txBody>
          <a:bodyPr>
            <a:normAutofit fontScale="92500" lnSpcReduction="10000"/>
          </a:bodyPr>
          <a:lstStyle/>
          <a:p>
            <a:pPr>
              <a:spcBef>
                <a:spcPts val="1800"/>
              </a:spcBef>
            </a:pPr>
            <a:r>
              <a:rPr lang="en-US" dirty="0"/>
              <a:t>Infection prevention </a:t>
            </a:r>
            <a:r>
              <a:rPr lang="en-US" b="1" u="sng" dirty="0"/>
              <a:t>IS</a:t>
            </a:r>
            <a:r>
              <a:rPr lang="en-US" dirty="0"/>
              <a:t> antimicrobial stewardship!</a:t>
            </a:r>
          </a:p>
          <a:p>
            <a:pPr>
              <a:spcBef>
                <a:spcPts val="1800"/>
              </a:spcBef>
            </a:pPr>
            <a:r>
              <a:rPr lang="en-US" dirty="0"/>
              <a:t>Tracking infection prevention data has double value</a:t>
            </a:r>
          </a:p>
          <a:p>
            <a:pPr lvl="1"/>
            <a:r>
              <a:rPr lang="en-US" dirty="0"/>
              <a:t>Hospital acquired infection prevention</a:t>
            </a:r>
          </a:p>
          <a:p>
            <a:pPr lvl="1"/>
            <a:r>
              <a:rPr lang="en-US" dirty="0"/>
              <a:t>Informs antibiotic stewardship programs</a:t>
            </a:r>
          </a:p>
          <a:p>
            <a:pPr>
              <a:spcBef>
                <a:spcPts val="1800"/>
              </a:spcBef>
            </a:pPr>
            <a:r>
              <a:rPr lang="en-US" dirty="0"/>
              <a:t>Improving antibiotic prescribing</a:t>
            </a:r>
          </a:p>
          <a:p>
            <a:pPr>
              <a:spcBef>
                <a:spcPts val="1800"/>
              </a:spcBef>
            </a:pPr>
            <a:r>
              <a:rPr lang="en-US" dirty="0"/>
              <a:t>Bacteria are constantly evolving, requiring the need for new antibiotics</a:t>
            </a:r>
          </a:p>
          <a:p>
            <a:endParaRPr lang="en-US" dirty="0"/>
          </a:p>
        </p:txBody>
      </p:sp>
      <p:sp>
        <p:nvSpPr>
          <p:cNvPr id="8" name="Oval 7" descr="Red oval highlighting Improving antibiotic prescribing/stewardship from the CDC's four core actions to prevent antibiotic resistance"/>
          <p:cNvSpPr/>
          <p:nvPr/>
        </p:nvSpPr>
        <p:spPr>
          <a:xfrm>
            <a:off x="1967345" y="3657600"/>
            <a:ext cx="3788471" cy="1600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94684" y="6096001"/>
            <a:ext cx="8011317" cy="246221"/>
          </a:xfrm>
          <a:prstGeom prst="rect">
            <a:avLst/>
          </a:prstGeom>
        </p:spPr>
        <p:txBody>
          <a:bodyPr wrap="square">
            <a:spAutoFit/>
          </a:bodyPr>
          <a:lstStyle/>
          <a:p>
            <a:r>
              <a:rPr lang="en-US" sz="1000" dirty="0"/>
              <a:t>Source: </a:t>
            </a:r>
            <a:r>
              <a:rPr lang="en-US" sz="1000" dirty="0">
                <a:hlinkClick r:id="rId3"/>
              </a:rPr>
              <a:t>Centers for Disease Control and Prevention. Antibiotic Resistance Threats in the United States, 2013.</a:t>
            </a:r>
            <a:r>
              <a:rPr lang="en-US" sz="1000" dirty="0"/>
              <a:t> </a:t>
            </a:r>
          </a:p>
        </p:txBody>
      </p:sp>
    </p:spTree>
    <p:extLst>
      <p:ext uri="{BB962C8B-B14F-4D97-AF65-F5344CB8AC3E}">
        <p14:creationId xmlns:p14="http://schemas.microsoft.com/office/powerpoint/2010/main" val="24572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54B93-B2CA-4FF0-B0B1-DF05A559B2C5}"/>
              </a:ext>
            </a:extLst>
          </p:cNvPr>
          <p:cNvSpPr>
            <a:spLocks noGrp="1"/>
          </p:cNvSpPr>
          <p:nvPr>
            <p:ph type="title"/>
          </p:nvPr>
        </p:nvSpPr>
        <p:spPr/>
        <p:txBody>
          <a:bodyPr/>
          <a:lstStyle/>
          <a:p>
            <a:r>
              <a:rPr lang="en-US" dirty="0"/>
              <a:t>WE MUST WORK TOGETHER…</a:t>
            </a:r>
          </a:p>
        </p:txBody>
      </p:sp>
      <p:sp>
        <p:nvSpPr>
          <p:cNvPr id="4" name="Content Placeholder 3">
            <a:extLst>
              <a:ext uri="{FF2B5EF4-FFF2-40B4-BE49-F238E27FC236}">
                <a16:creationId xmlns:a16="http://schemas.microsoft.com/office/drawing/2014/main" id="{559752C1-BE37-4F51-B92A-41ADD58017A1}"/>
              </a:ext>
            </a:extLst>
          </p:cNvPr>
          <p:cNvSpPr>
            <a:spLocks noGrp="1"/>
          </p:cNvSpPr>
          <p:nvPr>
            <p:ph idx="1"/>
          </p:nvPr>
        </p:nvSpPr>
        <p:spPr/>
        <p:txBody>
          <a:bodyPr/>
          <a:lstStyle/>
          <a:p>
            <a:r>
              <a:rPr lang="en-US" dirty="0"/>
              <a:t>Working relationship between infection control and antimicrobial management.</a:t>
            </a:r>
          </a:p>
          <a:p>
            <a:r>
              <a:rPr lang="en-US" dirty="0"/>
              <a:t> Selection of antimicrobials from each class of drugs that does the LEAST collateral damage</a:t>
            </a:r>
          </a:p>
          <a:p>
            <a:pPr lvl="1"/>
            <a:r>
              <a:rPr lang="en-US" dirty="0"/>
              <a:t>Collateral damage</a:t>
            </a:r>
          </a:p>
          <a:p>
            <a:pPr lvl="2"/>
            <a:r>
              <a:rPr lang="en-US" dirty="0"/>
              <a:t>Methicillin-resistant </a:t>
            </a:r>
            <a:r>
              <a:rPr lang="en-US" i="1" dirty="0"/>
              <a:t>Staphylococcus aureus</a:t>
            </a:r>
          </a:p>
          <a:p>
            <a:pPr lvl="2"/>
            <a:r>
              <a:rPr lang="en-US" dirty="0"/>
              <a:t>Extended spectrum B-lactamase (ESBL)</a:t>
            </a:r>
          </a:p>
          <a:p>
            <a:pPr lvl="2"/>
            <a:r>
              <a:rPr lang="en-US" i="1" dirty="0" err="1"/>
              <a:t>Clostridioides</a:t>
            </a:r>
            <a:r>
              <a:rPr lang="en-US" i="1" dirty="0"/>
              <a:t> difficile </a:t>
            </a:r>
            <a:r>
              <a:rPr lang="en-US" dirty="0"/>
              <a:t>(C. difficile)</a:t>
            </a:r>
          </a:p>
          <a:p>
            <a:pPr lvl="2"/>
            <a:r>
              <a:rPr lang="en-US" dirty="0"/>
              <a:t>Vancomycin-resistant </a:t>
            </a:r>
            <a:r>
              <a:rPr lang="en-US" i="1" dirty="0"/>
              <a:t>enterococci</a:t>
            </a:r>
            <a:r>
              <a:rPr lang="en-US" dirty="0"/>
              <a:t> (VRE)</a:t>
            </a:r>
          </a:p>
          <a:p>
            <a:pPr lvl="2"/>
            <a:r>
              <a:rPr lang="en-US" dirty="0"/>
              <a:t>Metalloenzymes &amp; other </a:t>
            </a:r>
            <a:r>
              <a:rPr lang="en-US" dirty="0" err="1"/>
              <a:t>carbapenemases</a:t>
            </a:r>
            <a:endParaRPr lang="en-US" dirty="0"/>
          </a:p>
          <a:p>
            <a:pPr lvl="1"/>
            <a:r>
              <a:rPr lang="en-US" dirty="0"/>
              <a:t>Appropriate de-escalation when culture results are available</a:t>
            </a:r>
          </a:p>
          <a:p>
            <a:pPr lvl="2"/>
            <a:endParaRPr lang="en-US" dirty="0"/>
          </a:p>
        </p:txBody>
      </p:sp>
      <p:pic>
        <p:nvPicPr>
          <p:cNvPr id="8" name="Picture 7">
            <a:extLst>
              <a:ext uri="{FF2B5EF4-FFF2-40B4-BE49-F238E27FC236}">
                <a16:creationId xmlns:a16="http://schemas.microsoft.com/office/drawing/2014/main" id="{5B3163A9-3430-46A7-B293-967896B23BE1}"/>
              </a:ext>
            </a:extLst>
          </p:cNvPr>
          <p:cNvPicPr>
            <a:picLocks noChangeAspect="1"/>
          </p:cNvPicPr>
          <p:nvPr/>
        </p:nvPicPr>
        <p:blipFill>
          <a:blip r:embed="rId3"/>
          <a:stretch>
            <a:fillRect/>
          </a:stretch>
        </p:blipFill>
        <p:spPr>
          <a:xfrm>
            <a:off x="9581338" y="6710126"/>
            <a:ext cx="2460086" cy="147874"/>
          </a:xfrm>
          <a:prstGeom prst="rect">
            <a:avLst/>
          </a:prstGeom>
        </p:spPr>
      </p:pic>
    </p:spTree>
    <p:extLst>
      <p:ext uri="{BB962C8B-B14F-4D97-AF65-F5344CB8AC3E}">
        <p14:creationId xmlns:p14="http://schemas.microsoft.com/office/powerpoint/2010/main" val="3531869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A88D33-6474-44B1-984C-3C029B724247}"/>
              </a:ext>
            </a:extLst>
          </p:cNvPr>
          <p:cNvSpPr>
            <a:spLocks noGrp="1"/>
          </p:cNvSpPr>
          <p:nvPr>
            <p:ph type="title"/>
          </p:nvPr>
        </p:nvSpPr>
        <p:spPr/>
        <p:txBody>
          <a:bodyPr/>
          <a:lstStyle/>
          <a:p>
            <a:r>
              <a:rPr lang="en-US" dirty="0"/>
              <a:t>DRUGS CAN’T KEEP UP</a:t>
            </a:r>
          </a:p>
        </p:txBody>
      </p:sp>
      <p:pic>
        <p:nvPicPr>
          <p:cNvPr id="4" name="Picture 3">
            <a:extLst>
              <a:ext uri="{FF2B5EF4-FFF2-40B4-BE49-F238E27FC236}">
                <a16:creationId xmlns:a16="http://schemas.microsoft.com/office/drawing/2014/main" id="{5068D21F-9F11-4F15-B468-156E5975C688}"/>
              </a:ext>
            </a:extLst>
          </p:cNvPr>
          <p:cNvPicPr>
            <a:picLocks noChangeAspect="1"/>
          </p:cNvPicPr>
          <p:nvPr/>
        </p:nvPicPr>
        <p:blipFill>
          <a:blip r:embed="rId3"/>
          <a:stretch>
            <a:fillRect/>
          </a:stretch>
        </p:blipFill>
        <p:spPr>
          <a:xfrm>
            <a:off x="3310351" y="2570507"/>
            <a:ext cx="5133975" cy="2724150"/>
          </a:xfrm>
          <a:prstGeom prst="rect">
            <a:avLst/>
          </a:prstGeom>
        </p:spPr>
      </p:pic>
    </p:spTree>
    <p:extLst>
      <p:ext uri="{BB962C8B-B14F-4D97-AF65-F5344CB8AC3E}">
        <p14:creationId xmlns:p14="http://schemas.microsoft.com/office/powerpoint/2010/main" val="3608509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609600" y="1069458"/>
          <a:ext cx="10972799"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76250" y="101132"/>
            <a:ext cx="10972800" cy="1143000"/>
          </a:xfrm>
        </p:spPr>
        <p:txBody>
          <a:bodyPr/>
          <a:lstStyle/>
          <a:p>
            <a:r>
              <a:rPr lang="en-US" dirty="0"/>
              <a:t>NGHS ASP Structure</a:t>
            </a:r>
          </a:p>
        </p:txBody>
      </p:sp>
      <p:sp>
        <p:nvSpPr>
          <p:cNvPr id="10" name="Rectangle 9"/>
          <p:cNvSpPr/>
          <p:nvPr/>
        </p:nvSpPr>
        <p:spPr>
          <a:xfrm>
            <a:off x="8613422" y="5382647"/>
            <a:ext cx="3432044" cy="1143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Reports to:</a:t>
            </a:r>
          </a:p>
          <a:p>
            <a:pPr algn="ctr"/>
            <a:r>
              <a:rPr lang="en-US" sz="1600" dirty="0"/>
              <a:t> Pharmacy &amp; Therapeutics Committee</a:t>
            </a:r>
          </a:p>
          <a:p>
            <a:pPr algn="ctr"/>
            <a:r>
              <a:rPr lang="en-US" sz="1600" dirty="0"/>
              <a:t>Infection Control Committee</a:t>
            </a:r>
          </a:p>
          <a:p>
            <a:pPr algn="ctr"/>
            <a:r>
              <a:rPr lang="en-US" sz="1600" dirty="0"/>
              <a:t>NGMC Quality Committee</a:t>
            </a:r>
          </a:p>
        </p:txBody>
      </p:sp>
      <p:sp>
        <p:nvSpPr>
          <p:cNvPr id="11" name="Rectangle 10">
            <a:extLst>
              <a:ext uri="{FF2B5EF4-FFF2-40B4-BE49-F238E27FC236}">
                <a16:creationId xmlns:a16="http://schemas.microsoft.com/office/drawing/2014/main" id="{C6A70B5F-999E-4658-8149-4B5985812CA5}"/>
              </a:ext>
            </a:extLst>
          </p:cNvPr>
          <p:cNvSpPr/>
          <p:nvPr/>
        </p:nvSpPr>
        <p:spPr>
          <a:xfrm>
            <a:off x="342901" y="1194220"/>
            <a:ext cx="2737773" cy="1404795"/>
          </a:xfrm>
          <a:prstGeom prst="rect">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u="sng" dirty="0"/>
              <a:t>Acute Care Campuses</a:t>
            </a:r>
          </a:p>
          <a:p>
            <a:pPr algn="ctr"/>
            <a:r>
              <a:rPr lang="en-US" sz="1600" dirty="0"/>
              <a:t>Gainesville</a:t>
            </a:r>
          </a:p>
          <a:p>
            <a:pPr algn="ctr"/>
            <a:r>
              <a:rPr lang="en-US" sz="1600" dirty="0"/>
              <a:t>Braselton</a:t>
            </a:r>
          </a:p>
          <a:p>
            <a:pPr algn="ctr"/>
            <a:r>
              <a:rPr lang="en-US" sz="1600" dirty="0"/>
              <a:t>Barrow</a:t>
            </a:r>
          </a:p>
          <a:p>
            <a:pPr algn="ctr"/>
            <a:r>
              <a:rPr lang="en-US" sz="1600" dirty="0"/>
              <a:t>Lumpkin</a:t>
            </a:r>
          </a:p>
        </p:txBody>
      </p:sp>
      <p:sp>
        <p:nvSpPr>
          <p:cNvPr id="13" name="Rectangle 12">
            <a:extLst>
              <a:ext uri="{FF2B5EF4-FFF2-40B4-BE49-F238E27FC236}">
                <a16:creationId xmlns:a16="http://schemas.microsoft.com/office/drawing/2014/main" id="{71F12183-6476-4100-BD68-9501AD102A9C}"/>
              </a:ext>
            </a:extLst>
          </p:cNvPr>
          <p:cNvSpPr/>
          <p:nvPr/>
        </p:nvSpPr>
        <p:spPr>
          <a:xfrm>
            <a:off x="342900" y="2754073"/>
            <a:ext cx="2737773" cy="904379"/>
          </a:xfrm>
          <a:prstGeom prst="rect">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u="sng" dirty="0"/>
              <a:t>Skilled Nursing</a:t>
            </a:r>
          </a:p>
          <a:p>
            <a:pPr algn="ctr"/>
            <a:r>
              <a:rPr lang="en-US" sz="1600" dirty="0"/>
              <a:t>Limestone</a:t>
            </a:r>
          </a:p>
          <a:p>
            <a:pPr algn="ctr"/>
            <a:r>
              <a:rPr lang="en-US" sz="1600" dirty="0"/>
              <a:t>Lanier Park</a:t>
            </a:r>
          </a:p>
        </p:txBody>
      </p:sp>
      <p:sp>
        <p:nvSpPr>
          <p:cNvPr id="15" name="Rectangle 14">
            <a:extLst>
              <a:ext uri="{FF2B5EF4-FFF2-40B4-BE49-F238E27FC236}">
                <a16:creationId xmlns:a16="http://schemas.microsoft.com/office/drawing/2014/main" id="{A350DD5D-CA2F-4D08-B56A-C06B1C0415B4}"/>
              </a:ext>
            </a:extLst>
          </p:cNvPr>
          <p:cNvSpPr/>
          <p:nvPr/>
        </p:nvSpPr>
        <p:spPr>
          <a:xfrm>
            <a:off x="342899" y="3806796"/>
            <a:ext cx="2737773" cy="904379"/>
          </a:xfrm>
          <a:prstGeom prst="rect">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u="sng" dirty="0"/>
              <a:t>Outpatient</a:t>
            </a:r>
          </a:p>
          <a:p>
            <a:pPr algn="ctr"/>
            <a:r>
              <a:rPr lang="en-US" sz="1600" dirty="0"/>
              <a:t>NGPG Urgent Care</a:t>
            </a:r>
          </a:p>
          <a:p>
            <a:pPr algn="ctr"/>
            <a:r>
              <a:rPr lang="en-US" sz="1600" dirty="0"/>
              <a:t>NGPG Clinics</a:t>
            </a:r>
          </a:p>
        </p:txBody>
      </p:sp>
    </p:spTree>
    <p:extLst>
      <p:ext uri="{BB962C8B-B14F-4D97-AF65-F5344CB8AC3E}">
        <p14:creationId xmlns:p14="http://schemas.microsoft.com/office/powerpoint/2010/main" val="229840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E5B8-BB7C-469F-9BA8-6A0AD256000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9C72E55-8E80-48C3-8718-F73E78E446E7}"/>
              </a:ext>
            </a:extLst>
          </p:cNvPr>
          <p:cNvSpPr>
            <a:spLocks noGrp="1"/>
          </p:cNvSpPr>
          <p:nvPr>
            <p:ph idx="1"/>
          </p:nvPr>
        </p:nvSpPr>
        <p:spPr/>
        <p:txBody>
          <a:bodyPr/>
          <a:lstStyle/>
          <a:p>
            <a:r>
              <a:rPr lang="en-US" dirty="0"/>
              <a:t>NO FINANCIANCIAL DISCLOSURES</a:t>
            </a:r>
          </a:p>
        </p:txBody>
      </p:sp>
    </p:spTree>
    <p:extLst>
      <p:ext uri="{BB962C8B-B14F-4D97-AF65-F5344CB8AC3E}">
        <p14:creationId xmlns:p14="http://schemas.microsoft.com/office/powerpoint/2010/main" val="1458450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CFA5-7E86-432C-83FC-B6BCB1F34352}"/>
              </a:ext>
            </a:extLst>
          </p:cNvPr>
          <p:cNvSpPr>
            <a:spLocks noGrp="1"/>
          </p:cNvSpPr>
          <p:nvPr>
            <p:ph type="title"/>
          </p:nvPr>
        </p:nvSpPr>
        <p:spPr/>
        <p:txBody>
          <a:bodyPr/>
          <a:lstStyle/>
          <a:p>
            <a:r>
              <a:rPr lang="en-US" dirty="0"/>
              <a:t>TODAY’S FOCUS</a:t>
            </a:r>
          </a:p>
        </p:txBody>
      </p:sp>
      <p:sp>
        <p:nvSpPr>
          <p:cNvPr id="3" name="Content Placeholder 2">
            <a:extLst>
              <a:ext uri="{FF2B5EF4-FFF2-40B4-BE49-F238E27FC236}">
                <a16:creationId xmlns:a16="http://schemas.microsoft.com/office/drawing/2014/main" id="{D6C86DF9-6FC6-48BA-9FF9-CAFE619E1469}"/>
              </a:ext>
            </a:extLst>
          </p:cNvPr>
          <p:cNvSpPr>
            <a:spLocks noGrp="1"/>
          </p:cNvSpPr>
          <p:nvPr>
            <p:ph idx="1"/>
          </p:nvPr>
        </p:nvSpPr>
        <p:spPr/>
        <p:txBody>
          <a:bodyPr/>
          <a:lstStyle/>
          <a:p>
            <a:pPr marL="0" indent="0" algn="ctr">
              <a:buNone/>
            </a:pPr>
            <a:r>
              <a:rPr lang="en-US" sz="3200" b="1" dirty="0"/>
              <a:t>What is antimicrobial stewardship?</a:t>
            </a:r>
            <a:endParaRPr lang="en-US" sz="3200" dirty="0"/>
          </a:p>
          <a:p>
            <a:pPr marL="0" indent="0" algn="ctr">
              <a:buNone/>
            </a:pPr>
            <a:r>
              <a:rPr lang="en-US" sz="2300" dirty="0"/>
              <a:t>Antibiotic stewardship refers to a set of commitments and activities designed to “optimize the treatment of infections while reducing the adverse events associated with antibiotic use.”</a:t>
            </a:r>
          </a:p>
          <a:p>
            <a:pPr marL="800100" lvl="2" indent="0">
              <a:spcBef>
                <a:spcPts val="1800"/>
              </a:spcBef>
              <a:buNone/>
            </a:pPr>
            <a:r>
              <a:rPr lang="en-US" sz="2400" dirty="0"/>
              <a:t>The goal is…</a:t>
            </a:r>
          </a:p>
          <a:p>
            <a:pPr lvl="3"/>
            <a:r>
              <a:rPr lang="en-US" dirty="0"/>
              <a:t>to have the </a:t>
            </a:r>
            <a:r>
              <a:rPr lang="en-US" sz="2800" b="1" u="sng" dirty="0">
                <a:solidFill>
                  <a:srgbClr val="C00000"/>
                </a:solidFill>
              </a:rPr>
              <a:t>RIGHT DRUG</a:t>
            </a:r>
          </a:p>
          <a:p>
            <a:pPr lvl="3"/>
            <a:r>
              <a:rPr lang="en-US" dirty="0">
                <a:solidFill>
                  <a:schemeClr val="bg1">
                    <a:lumMod val="75000"/>
                  </a:schemeClr>
                </a:solidFill>
              </a:rPr>
              <a:t>for the </a:t>
            </a:r>
            <a:r>
              <a:rPr lang="en-US" sz="2800" b="1" u="sng" dirty="0">
                <a:solidFill>
                  <a:schemeClr val="bg1">
                    <a:lumMod val="75000"/>
                  </a:schemeClr>
                </a:solidFill>
              </a:rPr>
              <a:t>RIGHT PERSON</a:t>
            </a:r>
          </a:p>
          <a:p>
            <a:pPr lvl="3"/>
            <a:r>
              <a:rPr lang="en-US" dirty="0">
                <a:solidFill>
                  <a:schemeClr val="bg1">
                    <a:lumMod val="75000"/>
                  </a:schemeClr>
                </a:solidFill>
              </a:rPr>
              <a:t>over the </a:t>
            </a:r>
            <a:r>
              <a:rPr lang="en-US" sz="2800" b="1" u="sng" dirty="0">
                <a:solidFill>
                  <a:schemeClr val="bg1">
                    <a:lumMod val="75000"/>
                  </a:schemeClr>
                </a:solidFill>
              </a:rPr>
              <a:t>RIGHT TIME FRAME</a:t>
            </a:r>
          </a:p>
          <a:p>
            <a:endParaRPr lang="en-US" dirty="0"/>
          </a:p>
        </p:txBody>
      </p:sp>
    </p:spTree>
    <p:extLst>
      <p:ext uri="{BB962C8B-B14F-4D97-AF65-F5344CB8AC3E}">
        <p14:creationId xmlns:p14="http://schemas.microsoft.com/office/powerpoint/2010/main" val="214279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55B5-FA97-42A9-A84F-F067A8CA1CFA}"/>
              </a:ext>
            </a:extLst>
          </p:cNvPr>
          <p:cNvSpPr>
            <a:spLocks noGrp="1"/>
          </p:cNvSpPr>
          <p:nvPr>
            <p:ph type="title"/>
          </p:nvPr>
        </p:nvSpPr>
        <p:spPr/>
        <p:txBody>
          <a:bodyPr/>
          <a:lstStyle/>
          <a:p>
            <a:r>
              <a:rPr lang="en-US" dirty="0"/>
              <a:t>TODAY’S FOCUS</a:t>
            </a:r>
          </a:p>
        </p:txBody>
      </p:sp>
      <p:sp>
        <p:nvSpPr>
          <p:cNvPr id="3" name="Content Placeholder 2">
            <a:extLst>
              <a:ext uri="{FF2B5EF4-FFF2-40B4-BE49-F238E27FC236}">
                <a16:creationId xmlns:a16="http://schemas.microsoft.com/office/drawing/2014/main" id="{520686D9-E616-4034-818D-E478E5621052}"/>
              </a:ext>
            </a:extLst>
          </p:cNvPr>
          <p:cNvSpPr>
            <a:spLocks noGrp="1"/>
          </p:cNvSpPr>
          <p:nvPr>
            <p:ph idx="1"/>
          </p:nvPr>
        </p:nvSpPr>
        <p:spPr/>
        <p:txBody>
          <a:bodyPr/>
          <a:lstStyle/>
          <a:p>
            <a:r>
              <a:rPr lang="en-US" dirty="0"/>
              <a:t>Penicillin allergy </a:t>
            </a:r>
          </a:p>
        </p:txBody>
      </p:sp>
      <p:pic>
        <p:nvPicPr>
          <p:cNvPr id="4" name="Picture 3">
            <a:extLst>
              <a:ext uri="{FF2B5EF4-FFF2-40B4-BE49-F238E27FC236}">
                <a16:creationId xmlns:a16="http://schemas.microsoft.com/office/drawing/2014/main" id="{A44423E3-D696-4468-ACD8-CDEFE1019897}"/>
              </a:ext>
            </a:extLst>
          </p:cNvPr>
          <p:cNvPicPr>
            <a:picLocks noChangeAspect="1"/>
          </p:cNvPicPr>
          <p:nvPr/>
        </p:nvPicPr>
        <p:blipFill>
          <a:blip r:embed="rId2"/>
          <a:stretch>
            <a:fillRect/>
          </a:stretch>
        </p:blipFill>
        <p:spPr>
          <a:xfrm>
            <a:off x="8156276" y="3793121"/>
            <a:ext cx="3197524" cy="2518779"/>
          </a:xfrm>
          <a:prstGeom prst="rect">
            <a:avLst/>
          </a:prstGeom>
        </p:spPr>
      </p:pic>
    </p:spTree>
    <p:extLst>
      <p:ext uri="{BB962C8B-B14F-4D97-AF65-F5344CB8AC3E}">
        <p14:creationId xmlns:p14="http://schemas.microsoft.com/office/powerpoint/2010/main" val="3445951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1C6C-4882-44DB-93DE-98DC37366825}"/>
              </a:ext>
            </a:extLst>
          </p:cNvPr>
          <p:cNvSpPr>
            <a:spLocks noGrp="1"/>
          </p:cNvSpPr>
          <p:nvPr>
            <p:ph type="title"/>
          </p:nvPr>
        </p:nvSpPr>
        <p:spPr/>
        <p:txBody>
          <a:bodyPr/>
          <a:lstStyle/>
          <a:p>
            <a:r>
              <a:rPr lang="en-US" dirty="0"/>
              <a:t>PENICILLIN ALLERGY</a:t>
            </a:r>
          </a:p>
        </p:txBody>
      </p:sp>
      <p:sp>
        <p:nvSpPr>
          <p:cNvPr id="3" name="Content Placeholder 2">
            <a:extLst>
              <a:ext uri="{FF2B5EF4-FFF2-40B4-BE49-F238E27FC236}">
                <a16:creationId xmlns:a16="http://schemas.microsoft.com/office/drawing/2014/main" id="{94576A1B-40CC-4599-A097-0B7B039C0966}"/>
              </a:ext>
            </a:extLst>
          </p:cNvPr>
          <p:cNvSpPr>
            <a:spLocks noGrp="1"/>
          </p:cNvSpPr>
          <p:nvPr>
            <p:ph idx="1"/>
          </p:nvPr>
        </p:nvSpPr>
        <p:spPr/>
        <p:txBody>
          <a:bodyPr/>
          <a:lstStyle/>
          <a:p>
            <a:r>
              <a:rPr lang="en-US" dirty="0"/>
              <a:t>Up to 10% of the general population and 15% of hospitalized patients list penicillin as an allergy. </a:t>
            </a:r>
          </a:p>
        </p:txBody>
      </p:sp>
    </p:spTree>
    <p:extLst>
      <p:ext uri="{BB962C8B-B14F-4D97-AF65-F5344CB8AC3E}">
        <p14:creationId xmlns:p14="http://schemas.microsoft.com/office/powerpoint/2010/main" val="2241912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B288-33AB-4C61-930B-BAEA0D198A2A}"/>
              </a:ext>
            </a:extLst>
          </p:cNvPr>
          <p:cNvSpPr>
            <a:spLocks noGrp="1"/>
          </p:cNvSpPr>
          <p:nvPr>
            <p:ph type="title"/>
          </p:nvPr>
        </p:nvSpPr>
        <p:spPr/>
        <p:txBody>
          <a:bodyPr/>
          <a:lstStyle/>
          <a:p>
            <a:r>
              <a:rPr lang="en-US" dirty="0"/>
              <a:t>PENICILLIN ALLERGY</a:t>
            </a:r>
          </a:p>
        </p:txBody>
      </p:sp>
      <p:pic>
        <p:nvPicPr>
          <p:cNvPr id="4" name="Content Placeholder 3">
            <a:extLst>
              <a:ext uri="{FF2B5EF4-FFF2-40B4-BE49-F238E27FC236}">
                <a16:creationId xmlns:a16="http://schemas.microsoft.com/office/drawing/2014/main" id="{CA837765-1861-4265-A85F-3F9227591006}"/>
              </a:ext>
            </a:extLst>
          </p:cNvPr>
          <p:cNvPicPr>
            <a:picLocks noGrp="1" noChangeAspect="1"/>
          </p:cNvPicPr>
          <p:nvPr>
            <p:ph idx="1"/>
          </p:nvPr>
        </p:nvPicPr>
        <p:blipFill>
          <a:blip r:embed="rId2"/>
          <a:stretch>
            <a:fillRect/>
          </a:stretch>
        </p:blipFill>
        <p:spPr>
          <a:xfrm>
            <a:off x="2299040" y="2409825"/>
            <a:ext cx="7105650" cy="2038350"/>
          </a:xfrm>
          <a:prstGeom prst="rect">
            <a:avLst/>
          </a:prstGeom>
        </p:spPr>
      </p:pic>
      <p:sp>
        <p:nvSpPr>
          <p:cNvPr id="5" name="Rectangle 4">
            <a:extLst>
              <a:ext uri="{FF2B5EF4-FFF2-40B4-BE49-F238E27FC236}">
                <a16:creationId xmlns:a16="http://schemas.microsoft.com/office/drawing/2014/main" id="{B59DDEF2-34AB-49D4-9194-80BD1E3257B1}"/>
              </a:ext>
            </a:extLst>
          </p:cNvPr>
          <p:cNvSpPr/>
          <p:nvPr/>
        </p:nvSpPr>
        <p:spPr>
          <a:xfrm>
            <a:off x="8012511" y="6611779"/>
            <a:ext cx="4262815" cy="246221"/>
          </a:xfrm>
          <a:prstGeom prst="rect">
            <a:avLst/>
          </a:prstGeom>
        </p:spPr>
        <p:txBody>
          <a:bodyPr wrap="square">
            <a:spAutoFit/>
          </a:bodyPr>
          <a:lstStyle/>
          <a:p>
            <a:r>
              <a:rPr lang="en-US" sz="1000" dirty="0"/>
              <a:t>https://www.cdc.gov/antibiotic-use/community/pdfs/penicillin-factsheet.pdf</a:t>
            </a:r>
          </a:p>
        </p:txBody>
      </p:sp>
    </p:spTree>
    <p:extLst>
      <p:ext uri="{BB962C8B-B14F-4D97-AF65-F5344CB8AC3E}">
        <p14:creationId xmlns:p14="http://schemas.microsoft.com/office/powerpoint/2010/main" val="670923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9566-8CE3-40B8-9BC0-32B5F4323EF4}"/>
              </a:ext>
            </a:extLst>
          </p:cNvPr>
          <p:cNvSpPr>
            <a:spLocks noGrp="1"/>
          </p:cNvSpPr>
          <p:nvPr>
            <p:ph type="title"/>
          </p:nvPr>
        </p:nvSpPr>
        <p:spPr/>
        <p:txBody>
          <a:bodyPr/>
          <a:lstStyle/>
          <a:p>
            <a:r>
              <a:rPr lang="en-US" dirty="0"/>
              <a:t>PENICILLIN ALLERGY</a:t>
            </a:r>
          </a:p>
        </p:txBody>
      </p:sp>
      <p:sp>
        <p:nvSpPr>
          <p:cNvPr id="3" name="Content Placeholder 2">
            <a:extLst>
              <a:ext uri="{FF2B5EF4-FFF2-40B4-BE49-F238E27FC236}">
                <a16:creationId xmlns:a16="http://schemas.microsoft.com/office/drawing/2014/main" id="{826D0164-CFED-45BF-83EF-02C93AD14ACE}"/>
              </a:ext>
            </a:extLst>
          </p:cNvPr>
          <p:cNvSpPr>
            <a:spLocks noGrp="1"/>
          </p:cNvSpPr>
          <p:nvPr>
            <p:ph idx="1"/>
          </p:nvPr>
        </p:nvSpPr>
        <p:spPr>
          <a:xfrm>
            <a:off x="838199" y="1825625"/>
            <a:ext cx="10995991" cy="4351338"/>
          </a:xfrm>
        </p:spPr>
        <p:txBody>
          <a:bodyPr/>
          <a:lstStyle/>
          <a:p>
            <a:r>
              <a:rPr lang="en-US" dirty="0"/>
              <a:t>Penicillin “allergic” patients are more likely to </a:t>
            </a:r>
          </a:p>
          <a:p>
            <a:pPr lvl="1"/>
            <a:r>
              <a:rPr lang="en-US" dirty="0"/>
              <a:t>Received fluroquinolones, vancomycin, clindamycin</a:t>
            </a:r>
          </a:p>
          <a:p>
            <a:pPr lvl="1"/>
            <a:r>
              <a:rPr lang="en-US" dirty="0"/>
              <a:t>Harbor drug resistant organisms such as MRSA and VRE</a:t>
            </a:r>
          </a:p>
          <a:p>
            <a:pPr lvl="1"/>
            <a:r>
              <a:rPr lang="en-US" dirty="0"/>
              <a:t>Develop C diff colitis </a:t>
            </a:r>
          </a:p>
          <a:p>
            <a:pPr lvl="2"/>
            <a:r>
              <a:rPr lang="en-US" dirty="0"/>
              <a:t>Increased mortality</a:t>
            </a:r>
          </a:p>
          <a:p>
            <a:pPr lvl="1"/>
            <a:r>
              <a:rPr lang="en-US" dirty="0"/>
              <a:t>Experience --</a:t>
            </a:r>
          </a:p>
          <a:p>
            <a:pPr lvl="2"/>
            <a:r>
              <a:rPr lang="en-US" dirty="0"/>
              <a:t>treatment failure, infection recurrence, death from MSSA bacteremia</a:t>
            </a:r>
          </a:p>
          <a:p>
            <a:pPr lvl="2"/>
            <a:r>
              <a:rPr lang="en-US" dirty="0"/>
              <a:t>treatment failure in gram negative bacteremia</a:t>
            </a:r>
          </a:p>
          <a:p>
            <a:pPr lvl="2"/>
            <a:r>
              <a:rPr lang="en-US" dirty="0"/>
              <a:t>a delay in empiric antimicrobial treatment</a:t>
            </a:r>
          </a:p>
          <a:p>
            <a:pPr lvl="2"/>
            <a:r>
              <a:rPr lang="en-US" dirty="0"/>
              <a:t>a surgical site infection</a:t>
            </a:r>
          </a:p>
        </p:txBody>
      </p:sp>
    </p:spTree>
    <p:extLst>
      <p:ext uri="{BB962C8B-B14F-4D97-AF65-F5344CB8AC3E}">
        <p14:creationId xmlns:p14="http://schemas.microsoft.com/office/powerpoint/2010/main" val="3147073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E818-C3EB-4E97-9592-7E878EDFA8BA}"/>
              </a:ext>
            </a:extLst>
          </p:cNvPr>
          <p:cNvSpPr>
            <a:spLocks noGrp="1"/>
          </p:cNvSpPr>
          <p:nvPr>
            <p:ph type="title"/>
          </p:nvPr>
        </p:nvSpPr>
        <p:spPr/>
        <p:txBody>
          <a:bodyPr/>
          <a:lstStyle/>
          <a:p>
            <a:r>
              <a:rPr lang="en-US" dirty="0"/>
              <a:t>PENICILLIN ALLERGY</a:t>
            </a:r>
          </a:p>
        </p:txBody>
      </p:sp>
      <p:sp>
        <p:nvSpPr>
          <p:cNvPr id="3" name="Content Placeholder 2">
            <a:extLst>
              <a:ext uri="{FF2B5EF4-FFF2-40B4-BE49-F238E27FC236}">
                <a16:creationId xmlns:a16="http://schemas.microsoft.com/office/drawing/2014/main" id="{1E3220FB-69FD-4FC5-9D1E-F1844A12AC62}"/>
              </a:ext>
            </a:extLst>
          </p:cNvPr>
          <p:cNvSpPr>
            <a:spLocks noGrp="1"/>
          </p:cNvSpPr>
          <p:nvPr>
            <p:ph idx="1"/>
          </p:nvPr>
        </p:nvSpPr>
        <p:spPr/>
        <p:txBody>
          <a:bodyPr/>
          <a:lstStyle/>
          <a:p>
            <a:r>
              <a:rPr lang="en-US" dirty="0" err="1"/>
              <a:t>Pencillin</a:t>
            </a:r>
            <a:r>
              <a:rPr lang="en-US" dirty="0"/>
              <a:t> “allergic” patients are more likely to</a:t>
            </a:r>
          </a:p>
          <a:p>
            <a:pPr lvl="1"/>
            <a:r>
              <a:rPr lang="en-US" dirty="0"/>
              <a:t>Develop new antibiotic “allergies” with alternative therapies</a:t>
            </a:r>
          </a:p>
          <a:p>
            <a:pPr lvl="1"/>
            <a:r>
              <a:rPr lang="en-US" dirty="0"/>
              <a:t>Have an allergic reaction to vancomycin than cefazolin</a:t>
            </a:r>
          </a:p>
          <a:p>
            <a:pPr lvl="1"/>
            <a:r>
              <a:rPr lang="en-US" dirty="0"/>
              <a:t>Have side effects or toxicities from second-line therapies</a:t>
            </a:r>
          </a:p>
          <a:p>
            <a:pPr lvl="1"/>
            <a:endParaRPr lang="en-US" dirty="0"/>
          </a:p>
        </p:txBody>
      </p:sp>
    </p:spTree>
    <p:extLst>
      <p:ext uri="{BB962C8B-B14F-4D97-AF65-F5344CB8AC3E}">
        <p14:creationId xmlns:p14="http://schemas.microsoft.com/office/powerpoint/2010/main" val="3696867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C677-ACFC-41D9-917F-391F3785E5BA}"/>
              </a:ext>
            </a:extLst>
          </p:cNvPr>
          <p:cNvSpPr>
            <a:spLocks noGrp="1"/>
          </p:cNvSpPr>
          <p:nvPr>
            <p:ph type="title"/>
          </p:nvPr>
        </p:nvSpPr>
        <p:spPr/>
        <p:txBody>
          <a:bodyPr/>
          <a:lstStyle/>
          <a:p>
            <a:r>
              <a:rPr lang="en-US" dirty="0"/>
              <a:t>PENCILLIN ALLERGY</a:t>
            </a:r>
          </a:p>
        </p:txBody>
      </p:sp>
      <p:sp>
        <p:nvSpPr>
          <p:cNvPr id="3" name="Content Placeholder 2">
            <a:extLst>
              <a:ext uri="{FF2B5EF4-FFF2-40B4-BE49-F238E27FC236}">
                <a16:creationId xmlns:a16="http://schemas.microsoft.com/office/drawing/2014/main" id="{CDFB8CC2-42DE-4A8A-A7B1-DFA8A69E2AB9}"/>
              </a:ext>
            </a:extLst>
          </p:cNvPr>
          <p:cNvSpPr>
            <a:spLocks noGrp="1"/>
          </p:cNvSpPr>
          <p:nvPr>
            <p:ph idx="1"/>
          </p:nvPr>
        </p:nvSpPr>
        <p:spPr/>
        <p:txBody>
          <a:bodyPr/>
          <a:lstStyle/>
          <a:p>
            <a:r>
              <a:rPr lang="en-US" dirty="0"/>
              <a:t>Penicillin allergic patients have higher drug costs</a:t>
            </a:r>
          </a:p>
          <a:p>
            <a:pPr lvl="1"/>
            <a:r>
              <a:rPr lang="en-US" dirty="0"/>
              <a:t>Higher outpatient antibiotic costs per patient</a:t>
            </a:r>
          </a:p>
          <a:p>
            <a:pPr lvl="1"/>
            <a:r>
              <a:rPr lang="en-US" dirty="0"/>
              <a:t>$300 more per patient per day of inpatient antibiotic therapy</a:t>
            </a:r>
          </a:p>
          <a:p>
            <a:pPr lvl="1"/>
            <a:r>
              <a:rPr lang="en-US" dirty="0"/>
              <a:t>$1253 more in length of stay costs per patient per admission</a:t>
            </a:r>
          </a:p>
          <a:p>
            <a:r>
              <a:rPr lang="en-US" dirty="0"/>
              <a:t>Penicillin allergic patients have longer hospital stays</a:t>
            </a:r>
          </a:p>
          <a:p>
            <a:pPr lvl="1"/>
            <a:r>
              <a:rPr lang="en-US" dirty="0"/>
              <a:t>10% longer hospital stays, estimated cost of $21.5 million per year. </a:t>
            </a:r>
          </a:p>
        </p:txBody>
      </p:sp>
    </p:spTree>
    <p:extLst>
      <p:ext uri="{BB962C8B-B14F-4D97-AF65-F5344CB8AC3E}">
        <p14:creationId xmlns:p14="http://schemas.microsoft.com/office/powerpoint/2010/main" val="3408249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18F9-B092-485A-8108-4CBE5A99E569}"/>
              </a:ext>
            </a:extLst>
          </p:cNvPr>
          <p:cNvSpPr>
            <a:spLocks noGrp="1"/>
          </p:cNvSpPr>
          <p:nvPr>
            <p:ph type="title"/>
          </p:nvPr>
        </p:nvSpPr>
        <p:spPr/>
        <p:txBody>
          <a:bodyPr/>
          <a:lstStyle/>
          <a:p>
            <a:r>
              <a:rPr lang="en-US" dirty="0"/>
              <a:t>PENICILLIN ALLERGY: ACCURATE DIAGNOSIS?</a:t>
            </a:r>
          </a:p>
        </p:txBody>
      </p:sp>
      <p:sp>
        <p:nvSpPr>
          <p:cNvPr id="3" name="Content Placeholder 2">
            <a:extLst>
              <a:ext uri="{FF2B5EF4-FFF2-40B4-BE49-F238E27FC236}">
                <a16:creationId xmlns:a16="http://schemas.microsoft.com/office/drawing/2014/main" id="{B4A35AC0-495D-4C9F-8F49-42FDF61B79C5}"/>
              </a:ext>
            </a:extLst>
          </p:cNvPr>
          <p:cNvSpPr>
            <a:spLocks noGrp="1"/>
          </p:cNvSpPr>
          <p:nvPr>
            <p:ph idx="1"/>
          </p:nvPr>
        </p:nvSpPr>
        <p:spPr/>
        <p:txBody>
          <a:bodyPr/>
          <a:lstStyle/>
          <a:p>
            <a:r>
              <a:rPr lang="en-US" dirty="0"/>
              <a:t>Less than 10% of these allergies are confirmed when tested</a:t>
            </a:r>
          </a:p>
          <a:p>
            <a:r>
              <a:rPr lang="en-US" dirty="0"/>
              <a:t>Childhood viral rashes are often misdiagnosed as drug rashes</a:t>
            </a:r>
          </a:p>
          <a:p>
            <a:pPr lvl="1"/>
            <a:r>
              <a:rPr lang="en-US" dirty="0"/>
              <a:t>Only 7-16% of kids with “drug allergy” during an infection later test positive to the drug.</a:t>
            </a:r>
          </a:p>
          <a:p>
            <a:r>
              <a:rPr lang="en-US" dirty="0"/>
              <a:t>Even if a patient is truly allergic, most people “outgrow” penicillin allergy</a:t>
            </a:r>
          </a:p>
          <a:p>
            <a:pPr lvl="1"/>
            <a:r>
              <a:rPr lang="en-US" dirty="0"/>
              <a:t>Over 50% of people with confirmed allergy to penicillin ‘lose their allergy’ after 5 years</a:t>
            </a:r>
          </a:p>
          <a:p>
            <a:pPr lvl="1"/>
            <a:r>
              <a:rPr lang="en-US" dirty="0"/>
              <a:t>Over 80% will lose it in 10 years</a:t>
            </a:r>
          </a:p>
          <a:p>
            <a:pPr marL="0" indent="0">
              <a:buNone/>
            </a:pPr>
            <a:endParaRPr lang="en-US" dirty="0"/>
          </a:p>
          <a:p>
            <a:endParaRPr lang="en-US" dirty="0"/>
          </a:p>
        </p:txBody>
      </p:sp>
    </p:spTree>
    <p:extLst>
      <p:ext uri="{BB962C8B-B14F-4D97-AF65-F5344CB8AC3E}">
        <p14:creationId xmlns:p14="http://schemas.microsoft.com/office/powerpoint/2010/main" val="3288124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D276-2690-479D-B9B6-121182F0FACF}"/>
              </a:ext>
            </a:extLst>
          </p:cNvPr>
          <p:cNvSpPr>
            <a:spLocks noGrp="1"/>
          </p:cNvSpPr>
          <p:nvPr>
            <p:ph type="title"/>
          </p:nvPr>
        </p:nvSpPr>
        <p:spPr/>
        <p:txBody>
          <a:bodyPr/>
          <a:lstStyle/>
          <a:p>
            <a:r>
              <a:rPr lang="en-US" dirty="0"/>
              <a:t>BETA LACTAMS</a:t>
            </a:r>
          </a:p>
        </p:txBody>
      </p:sp>
      <p:pic>
        <p:nvPicPr>
          <p:cNvPr id="6" name="Picture 5">
            <a:extLst>
              <a:ext uri="{FF2B5EF4-FFF2-40B4-BE49-F238E27FC236}">
                <a16:creationId xmlns:a16="http://schemas.microsoft.com/office/drawing/2014/main" id="{1056A76A-710A-428C-ABFD-3DAAF48166C4}"/>
              </a:ext>
            </a:extLst>
          </p:cNvPr>
          <p:cNvPicPr>
            <a:picLocks noChangeAspect="1"/>
          </p:cNvPicPr>
          <p:nvPr/>
        </p:nvPicPr>
        <p:blipFill>
          <a:blip r:embed="rId2"/>
          <a:stretch>
            <a:fillRect/>
          </a:stretch>
        </p:blipFill>
        <p:spPr>
          <a:xfrm>
            <a:off x="3842134" y="2040174"/>
            <a:ext cx="5048250" cy="3562350"/>
          </a:xfrm>
          <a:prstGeom prst="rect">
            <a:avLst/>
          </a:prstGeom>
        </p:spPr>
      </p:pic>
    </p:spTree>
    <p:extLst>
      <p:ext uri="{BB962C8B-B14F-4D97-AF65-F5344CB8AC3E}">
        <p14:creationId xmlns:p14="http://schemas.microsoft.com/office/powerpoint/2010/main" val="334611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2801-C84B-4657-86DC-5D8F91292087}"/>
              </a:ext>
            </a:extLst>
          </p:cNvPr>
          <p:cNvSpPr>
            <a:spLocks noGrp="1"/>
          </p:cNvSpPr>
          <p:nvPr>
            <p:ph type="title"/>
          </p:nvPr>
        </p:nvSpPr>
        <p:spPr/>
        <p:txBody>
          <a:bodyPr/>
          <a:lstStyle/>
          <a:p>
            <a:r>
              <a:rPr lang="en-US" dirty="0"/>
              <a:t>CEPHALOPSORIN VS PENICILLIN</a:t>
            </a:r>
          </a:p>
        </p:txBody>
      </p:sp>
      <p:sp>
        <p:nvSpPr>
          <p:cNvPr id="3" name="Content Placeholder 2">
            <a:extLst>
              <a:ext uri="{FF2B5EF4-FFF2-40B4-BE49-F238E27FC236}">
                <a16:creationId xmlns:a16="http://schemas.microsoft.com/office/drawing/2014/main" id="{61FC6995-B162-438B-BB1B-8735B276195B}"/>
              </a:ext>
            </a:extLst>
          </p:cNvPr>
          <p:cNvSpPr>
            <a:spLocks noGrp="1"/>
          </p:cNvSpPr>
          <p:nvPr>
            <p:ph idx="1"/>
          </p:nvPr>
        </p:nvSpPr>
        <p:spPr/>
        <p:txBody>
          <a:bodyPr/>
          <a:lstStyle/>
          <a:p>
            <a:r>
              <a:rPr lang="en-US" dirty="0"/>
              <a:t>Overall cross-reactivity based on multiple studies is actually very low: </a:t>
            </a:r>
          </a:p>
          <a:p>
            <a:pPr lvl="1"/>
            <a:r>
              <a:rPr lang="en-US" dirty="0"/>
              <a:t>Reported (but unconfirmed) penicillin allergy: 0.1%</a:t>
            </a:r>
          </a:p>
          <a:p>
            <a:pPr lvl="1"/>
            <a:r>
              <a:rPr lang="en-US" dirty="0"/>
              <a:t>Confirmed penicillin allergy: 2%</a:t>
            </a:r>
          </a:p>
          <a:p>
            <a:pPr lvl="1"/>
            <a:r>
              <a:rPr lang="en-US" dirty="0"/>
              <a:t>Above exclude patients with penicillin anaphylaxis</a:t>
            </a:r>
          </a:p>
        </p:txBody>
      </p:sp>
    </p:spTree>
    <p:extLst>
      <p:ext uri="{BB962C8B-B14F-4D97-AF65-F5344CB8AC3E}">
        <p14:creationId xmlns:p14="http://schemas.microsoft.com/office/powerpoint/2010/main" val="309858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0A68-5B81-4C5B-9530-F8DF0F073B2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D440E6E-900B-4C98-9D5C-94D174F870F0}"/>
              </a:ext>
            </a:extLst>
          </p:cNvPr>
          <p:cNvSpPr>
            <a:spLocks noGrp="1"/>
          </p:cNvSpPr>
          <p:nvPr>
            <p:ph idx="1"/>
          </p:nvPr>
        </p:nvSpPr>
        <p:spPr/>
        <p:txBody>
          <a:bodyPr/>
          <a:lstStyle/>
          <a:p>
            <a:r>
              <a:rPr lang="en-US" dirty="0"/>
              <a:t>Define antimicrobial stewardship program</a:t>
            </a:r>
          </a:p>
          <a:p>
            <a:r>
              <a:rPr lang="en-US" dirty="0"/>
              <a:t>Purpose of antimicrobial stewardship program </a:t>
            </a:r>
          </a:p>
          <a:p>
            <a:r>
              <a:rPr lang="en-US" dirty="0"/>
              <a:t>Understanding B-lactam allergies​ with respect to antimicrobial stewardship</a:t>
            </a:r>
          </a:p>
          <a:p>
            <a:endParaRPr lang="en-US" dirty="0"/>
          </a:p>
        </p:txBody>
      </p:sp>
    </p:spTree>
    <p:extLst>
      <p:ext uri="{BB962C8B-B14F-4D97-AF65-F5344CB8AC3E}">
        <p14:creationId xmlns:p14="http://schemas.microsoft.com/office/powerpoint/2010/main" val="333651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7F62-63C0-4ED7-825D-25859B52B30A}"/>
              </a:ext>
            </a:extLst>
          </p:cNvPr>
          <p:cNvSpPr>
            <a:spLocks noGrp="1"/>
          </p:cNvSpPr>
          <p:nvPr>
            <p:ph type="title"/>
          </p:nvPr>
        </p:nvSpPr>
        <p:spPr/>
        <p:txBody>
          <a:bodyPr/>
          <a:lstStyle/>
          <a:p>
            <a:r>
              <a:rPr lang="en-US" dirty="0"/>
              <a:t>PENICILLIN ALLERGY</a:t>
            </a:r>
          </a:p>
        </p:txBody>
      </p:sp>
      <p:pic>
        <p:nvPicPr>
          <p:cNvPr id="4" name="Content Placeholder 3">
            <a:extLst>
              <a:ext uri="{FF2B5EF4-FFF2-40B4-BE49-F238E27FC236}">
                <a16:creationId xmlns:a16="http://schemas.microsoft.com/office/drawing/2014/main" id="{53DB8CB6-6BF1-48E5-BFB9-7DF624B7790D}"/>
              </a:ext>
            </a:extLst>
          </p:cNvPr>
          <p:cNvPicPr>
            <a:picLocks noGrp="1" noChangeAspect="1"/>
          </p:cNvPicPr>
          <p:nvPr>
            <p:ph idx="1"/>
          </p:nvPr>
        </p:nvPicPr>
        <p:blipFill>
          <a:blip r:embed="rId2"/>
          <a:stretch>
            <a:fillRect/>
          </a:stretch>
        </p:blipFill>
        <p:spPr>
          <a:xfrm>
            <a:off x="2841116" y="1825625"/>
            <a:ext cx="6509767" cy="4351338"/>
          </a:xfrm>
          <a:prstGeom prst="rect">
            <a:avLst/>
          </a:prstGeom>
        </p:spPr>
      </p:pic>
    </p:spTree>
    <p:extLst>
      <p:ext uri="{BB962C8B-B14F-4D97-AF65-F5344CB8AC3E}">
        <p14:creationId xmlns:p14="http://schemas.microsoft.com/office/powerpoint/2010/main" val="1195497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828B-E9A6-47DA-B2CE-3BFD0C126F42}"/>
              </a:ext>
            </a:extLst>
          </p:cNvPr>
          <p:cNvSpPr>
            <a:spLocks noGrp="1"/>
          </p:cNvSpPr>
          <p:nvPr>
            <p:ph type="title"/>
          </p:nvPr>
        </p:nvSpPr>
        <p:spPr/>
        <p:txBody>
          <a:bodyPr/>
          <a:lstStyle/>
          <a:p>
            <a:r>
              <a:rPr lang="en-US" dirty="0"/>
              <a:t>OUR EFFORTS</a:t>
            </a:r>
          </a:p>
        </p:txBody>
      </p:sp>
      <p:sp>
        <p:nvSpPr>
          <p:cNvPr id="3" name="Content Placeholder 2">
            <a:extLst>
              <a:ext uri="{FF2B5EF4-FFF2-40B4-BE49-F238E27FC236}">
                <a16:creationId xmlns:a16="http://schemas.microsoft.com/office/drawing/2014/main" id="{E17646D3-434C-4337-9BD4-E6C591D553B1}"/>
              </a:ext>
            </a:extLst>
          </p:cNvPr>
          <p:cNvSpPr>
            <a:spLocks noGrp="1"/>
          </p:cNvSpPr>
          <p:nvPr>
            <p:ph idx="1"/>
          </p:nvPr>
        </p:nvSpPr>
        <p:spPr/>
        <p:txBody>
          <a:bodyPr/>
          <a:lstStyle/>
          <a:p>
            <a:r>
              <a:rPr lang="en-US" dirty="0"/>
              <a:t>Cascading susceptibilities</a:t>
            </a:r>
          </a:p>
          <a:p>
            <a:r>
              <a:rPr lang="en-US" dirty="0"/>
              <a:t>Drug desensitization</a:t>
            </a:r>
          </a:p>
          <a:p>
            <a:r>
              <a:rPr lang="en-US" dirty="0"/>
              <a:t>Drug challenge</a:t>
            </a:r>
          </a:p>
        </p:txBody>
      </p:sp>
    </p:spTree>
    <p:extLst>
      <p:ext uri="{BB962C8B-B14F-4D97-AF65-F5344CB8AC3E}">
        <p14:creationId xmlns:p14="http://schemas.microsoft.com/office/powerpoint/2010/main" val="2529000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Cascading Susceptibilities</a:t>
            </a:r>
          </a:p>
        </p:txBody>
      </p:sp>
      <p:sp>
        <p:nvSpPr>
          <p:cNvPr id="3" name="Content Placeholder 2"/>
          <p:cNvSpPr>
            <a:spLocks noGrp="1"/>
          </p:cNvSpPr>
          <p:nvPr>
            <p:ph idx="1"/>
          </p:nvPr>
        </p:nvSpPr>
        <p:spPr/>
        <p:txBody>
          <a:bodyPr/>
          <a:lstStyle/>
          <a:p>
            <a:r>
              <a:rPr lang="en-US" dirty="0"/>
              <a:t>Definition</a:t>
            </a:r>
          </a:p>
          <a:p>
            <a:pPr lvl="1"/>
            <a:r>
              <a:rPr lang="en-US" dirty="0"/>
              <a:t>a strategy of reporting antimicrobial susceptibility test results in which secondary (e.g., broader-spectrum, more costly) agents may only be reported if an organism is resistant to primary agents within a particular drug class</a:t>
            </a:r>
          </a:p>
          <a:p>
            <a:pPr lvl="1"/>
            <a:endParaRPr lang="en-US" dirty="0"/>
          </a:p>
        </p:txBody>
      </p:sp>
    </p:spTree>
    <p:extLst>
      <p:ext uri="{BB962C8B-B14F-4D97-AF65-F5344CB8AC3E}">
        <p14:creationId xmlns:p14="http://schemas.microsoft.com/office/powerpoint/2010/main" val="95012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685801"/>
            <a:ext cx="6965245" cy="1202485"/>
          </a:xfrm>
        </p:spPr>
        <p:txBody>
          <a:bodyPr/>
          <a:lstStyle/>
          <a:p>
            <a:pPr algn="l"/>
            <a:r>
              <a:rPr lang="en-US" dirty="0"/>
              <a:t>     Old                      New</a:t>
            </a:r>
          </a:p>
        </p:txBody>
      </p:sp>
      <p:pic>
        <p:nvPicPr>
          <p:cNvPr id="4" name="Content Placeholder 3"/>
          <p:cNvPicPr>
            <a:picLocks noGrp="1" noChangeAspect="1"/>
          </p:cNvPicPr>
          <p:nvPr>
            <p:ph idx="1"/>
          </p:nvPr>
        </p:nvPicPr>
        <p:blipFill>
          <a:blip r:embed="rId2"/>
          <a:stretch>
            <a:fillRect/>
          </a:stretch>
        </p:blipFill>
        <p:spPr>
          <a:xfrm>
            <a:off x="2361472" y="1676401"/>
            <a:ext cx="3768287" cy="3965787"/>
          </a:xfrm>
          <a:prstGeom prst="rect">
            <a:avLst/>
          </a:prstGeom>
        </p:spPr>
      </p:pic>
      <p:pic>
        <p:nvPicPr>
          <p:cNvPr id="5" name="Picture 4"/>
          <p:cNvPicPr>
            <a:picLocks noChangeAspect="1"/>
          </p:cNvPicPr>
          <p:nvPr/>
        </p:nvPicPr>
        <p:blipFill>
          <a:blip r:embed="rId3"/>
          <a:stretch>
            <a:fillRect/>
          </a:stretch>
        </p:blipFill>
        <p:spPr>
          <a:xfrm>
            <a:off x="6158610" y="1600200"/>
            <a:ext cx="3623842" cy="3849478"/>
          </a:xfrm>
          <a:prstGeom prst="rect">
            <a:avLst/>
          </a:prstGeom>
        </p:spPr>
      </p:pic>
      <p:sp>
        <p:nvSpPr>
          <p:cNvPr id="6" name="Right Arrow 5"/>
          <p:cNvSpPr/>
          <p:nvPr/>
        </p:nvSpPr>
        <p:spPr>
          <a:xfrm>
            <a:off x="4082374" y="1044727"/>
            <a:ext cx="2743200" cy="484632"/>
          </a:xfrm>
          <a:prstGeom prst="rightArrow">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353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9774"/>
            <a:ext cx="10058400" cy="1450757"/>
          </a:xfrm>
        </p:spPr>
        <p:txBody>
          <a:bodyPr/>
          <a:lstStyle/>
          <a:p>
            <a:r>
              <a:rPr lang="en-US" dirty="0"/>
              <a:t>Graded Challenge/Test Doses</a:t>
            </a:r>
          </a:p>
        </p:txBody>
      </p:sp>
      <p:sp>
        <p:nvSpPr>
          <p:cNvPr id="5" name="Text Placeholder 4"/>
          <p:cNvSpPr>
            <a:spLocks noGrp="1"/>
          </p:cNvSpPr>
          <p:nvPr>
            <p:ph type="body" idx="1"/>
          </p:nvPr>
        </p:nvSpPr>
        <p:spPr/>
        <p:txBody>
          <a:bodyPr/>
          <a:lstStyle/>
          <a:p>
            <a:r>
              <a:rPr lang="en-US" dirty="0"/>
              <a:t>1%/10%/20%</a:t>
            </a:r>
          </a:p>
        </p:txBody>
      </p:sp>
      <p:graphicFrame>
        <p:nvGraphicFramePr>
          <p:cNvPr id="10" name="Content Placeholder 9"/>
          <p:cNvGraphicFramePr>
            <a:graphicFrameLocks noGrp="1"/>
          </p:cNvGraphicFramePr>
          <p:nvPr>
            <p:ph sz="half" idx="2"/>
          </p:nvPr>
        </p:nvGraphicFramePr>
        <p:xfrm>
          <a:off x="1097280" y="2582335"/>
          <a:ext cx="4062549" cy="337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sz="quarter" idx="3"/>
          </p:nvPr>
        </p:nvSpPr>
        <p:spPr/>
        <p:txBody>
          <a:bodyPr/>
          <a:lstStyle/>
          <a:p>
            <a:r>
              <a:rPr lang="en-US" dirty="0"/>
              <a:t>Monitoring</a:t>
            </a:r>
          </a:p>
        </p:txBody>
      </p:sp>
      <p:sp>
        <p:nvSpPr>
          <p:cNvPr id="12" name="Rectangle 11"/>
          <p:cNvSpPr/>
          <p:nvPr/>
        </p:nvSpPr>
        <p:spPr>
          <a:xfrm>
            <a:off x="5974081" y="2582335"/>
            <a:ext cx="4709160" cy="1477328"/>
          </a:xfrm>
          <a:prstGeom prst="rect">
            <a:avLst/>
          </a:prstGeom>
        </p:spPr>
        <p:txBody>
          <a:bodyPr wrap="square">
            <a:spAutoFit/>
          </a:bodyPr>
          <a:lstStyle/>
          <a:p>
            <a:pPr marL="742950" lvl="1" indent="-285750">
              <a:buFont typeface="Arial" panose="020B0604020202020204" pitchFamily="34" charset="0"/>
              <a:buChar char="•"/>
            </a:pPr>
            <a:r>
              <a:rPr lang="en-US" dirty="0"/>
              <a:t>Vital signs every 30 minutes</a:t>
            </a:r>
          </a:p>
          <a:p>
            <a:pPr marL="742950" lvl="1" indent="-285750">
              <a:buFont typeface="Arial" panose="020B0604020202020204" pitchFamily="34" charset="0"/>
              <a:buChar char="•"/>
            </a:pPr>
            <a:r>
              <a:rPr lang="en-US" dirty="0"/>
              <a:t>Rescue meds available (diphenhydramine, epinephrine, methylprednisolone)</a:t>
            </a:r>
          </a:p>
          <a:p>
            <a:pPr marL="742950" lvl="1" indent="-285750">
              <a:buFont typeface="Arial" panose="020B0604020202020204" pitchFamily="34" charset="0"/>
              <a:buChar char="•"/>
            </a:pPr>
            <a:r>
              <a:rPr lang="en-US" dirty="0"/>
              <a:t>Update allergy profile after challenge</a:t>
            </a:r>
          </a:p>
        </p:txBody>
      </p:sp>
    </p:spTree>
    <p:extLst>
      <p:ext uri="{BB962C8B-B14F-4D97-AF65-F5344CB8AC3E}">
        <p14:creationId xmlns:p14="http://schemas.microsoft.com/office/powerpoint/2010/main" val="2400011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Graded Challenge (GC)</a:t>
            </a:r>
          </a:p>
        </p:txBody>
      </p:sp>
      <p:graphicFrame>
        <p:nvGraphicFramePr>
          <p:cNvPr id="6" name="Content Placeholder 9"/>
          <p:cNvGraphicFramePr>
            <a:graphicFrameLocks/>
          </p:cNvGraphicFramePr>
          <p:nvPr/>
        </p:nvGraphicFramePr>
        <p:xfrm>
          <a:off x="1285352" y="1958595"/>
          <a:ext cx="9870328" cy="3765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277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9774"/>
            <a:ext cx="10058400" cy="1450757"/>
          </a:xfrm>
        </p:spPr>
        <p:txBody>
          <a:bodyPr/>
          <a:lstStyle/>
          <a:p>
            <a:r>
              <a:rPr lang="en-US" dirty="0"/>
              <a:t>Desensitization</a:t>
            </a:r>
          </a:p>
        </p:txBody>
      </p:sp>
      <p:sp>
        <p:nvSpPr>
          <p:cNvPr id="7" name="Text Placeholder 6"/>
          <p:cNvSpPr>
            <a:spLocks noGrp="1"/>
          </p:cNvSpPr>
          <p:nvPr>
            <p:ph type="body" sz="quarter" idx="3"/>
          </p:nvPr>
        </p:nvSpPr>
        <p:spPr/>
        <p:txBody>
          <a:bodyPr/>
          <a:lstStyle/>
          <a:p>
            <a:r>
              <a:rPr lang="en-US" dirty="0"/>
              <a:t>Monitoring</a:t>
            </a:r>
          </a:p>
        </p:txBody>
      </p:sp>
      <p:sp>
        <p:nvSpPr>
          <p:cNvPr id="12" name="Rectangle 11"/>
          <p:cNvSpPr/>
          <p:nvPr/>
        </p:nvSpPr>
        <p:spPr>
          <a:xfrm>
            <a:off x="5974081" y="2582335"/>
            <a:ext cx="4709160" cy="2862322"/>
          </a:xfrm>
          <a:prstGeom prst="rect">
            <a:avLst/>
          </a:prstGeom>
        </p:spPr>
        <p:txBody>
          <a:bodyPr wrap="square">
            <a:spAutoFit/>
          </a:bodyPr>
          <a:lstStyle/>
          <a:p>
            <a:pPr marL="742950" lvl="1" indent="-285750">
              <a:buFont typeface="Arial" panose="020B0604020202020204" pitchFamily="34" charset="0"/>
              <a:buChar char="•"/>
            </a:pPr>
            <a:r>
              <a:rPr lang="en-US" dirty="0"/>
              <a:t>Requires 1:1 nursing ratio</a:t>
            </a:r>
          </a:p>
          <a:p>
            <a:pPr marL="1200150" lvl="2" indent="-285750">
              <a:buFont typeface="Arial" panose="020B0604020202020204" pitchFamily="34" charset="0"/>
              <a:buChar char="•"/>
            </a:pPr>
            <a:r>
              <a:rPr lang="en-US" dirty="0"/>
              <a:t>ICU admission likely required</a:t>
            </a:r>
          </a:p>
          <a:p>
            <a:pPr marL="742950" lvl="1" indent="-285750">
              <a:buFont typeface="Arial" panose="020B0604020202020204" pitchFamily="34" charset="0"/>
              <a:buChar char="•"/>
            </a:pPr>
            <a:r>
              <a:rPr lang="en-US" dirty="0"/>
              <a:t>Airway box at bedside</a:t>
            </a:r>
          </a:p>
          <a:p>
            <a:pPr marL="742950" lvl="1" indent="-285750">
              <a:buFont typeface="Arial" panose="020B0604020202020204" pitchFamily="34" charset="0"/>
              <a:buChar char="•"/>
            </a:pPr>
            <a:r>
              <a:rPr lang="en-US" dirty="0"/>
              <a:t>Vital signs every 30 minutes</a:t>
            </a:r>
          </a:p>
          <a:p>
            <a:pPr marL="742950" lvl="1" indent="-285750">
              <a:buFont typeface="Arial" panose="020B0604020202020204" pitchFamily="34" charset="0"/>
              <a:buChar char="•"/>
            </a:pPr>
            <a:r>
              <a:rPr lang="en-US" dirty="0"/>
              <a:t>Rescue meds available (diphenhydramine, epinephrine, methylprednisolone)</a:t>
            </a:r>
          </a:p>
          <a:p>
            <a:pPr marL="285750" indent="-285750">
              <a:buFont typeface="Arial" panose="020B0604020202020204" pitchFamily="34" charset="0"/>
              <a:buChar char="•"/>
            </a:pPr>
            <a:r>
              <a:rPr lang="en-US" dirty="0"/>
              <a:t>Desensitization establishes a temporary tolerance so allergy on profile is relevant and should remain there</a:t>
            </a:r>
          </a:p>
        </p:txBody>
      </p:sp>
      <p:sp>
        <p:nvSpPr>
          <p:cNvPr id="4" name="Text Placeholder 3">
            <a:extLst>
              <a:ext uri="{FF2B5EF4-FFF2-40B4-BE49-F238E27FC236}">
                <a16:creationId xmlns:a16="http://schemas.microsoft.com/office/drawing/2014/main" id="{A0E337D6-0052-42A7-8B11-1191A563AC51}"/>
              </a:ext>
            </a:extLst>
          </p:cNvPr>
          <p:cNvSpPr>
            <a:spLocks noGrp="1"/>
          </p:cNvSpPr>
          <p:nvPr>
            <p:ph type="body" idx="1"/>
          </p:nvPr>
        </p:nvSpPr>
        <p:spPr/>
        <p:txBody>
          <a:bodyPr/>
          <a:lstStyle/>
          <a:p>
            <a:r>
              <a:rPr lang="en-US" dirty="0"/>
              <a:t>18 step process</a:t>
            </a:r>
          </a:p>
        </p:txBody>
      </p:sp>
      <p:pic>
        <p:nvPicPr>
          <p:cNvPr id="8" name="Content Placeholder 7">
            <a:extLst>
              <a:ext uri="{FF2B5EF4-FFF2-40B4-BE49-F238E27FC236}">
                <a16:creationId xmlns:a16="http://schemas.microsoft.com/office/drawing/2014/main" id="{E3B092F6-E368-4382-B52A-F6A58EF921D7}"/>
              </a:ext>
            </a:extLst>
          </p:cNvPr>
          <p:cNvPicPr>
            <a:picLocks noGrp="1" noChangeAspect="1"/>
          </p:cNvPicPr>
          <p:nvPr>
            <p:ph sz="half" idx="2"/>
          </p:nvPr>
        </p:nvPicPr>
        <p:blipFill>
          <a:blip r:embed="rId2"/>
          <a:stretch>
            <a:fillRect/>
          </a:stretch>
        </p:blipFill>
        <p:spPr>
          <a:xfrm>
            <a:off x="1096963" y="2670913"/>
            <a:ext cx="4938712" cy="3202100"/>
          </a:xfrm>
          <a:prstGeom prst="rect">
            <a:avLst/>
          </a:prstGeom>
        </p:spPr>
      </p:pic>
    </p:spTree>
    <p:extLst>
      <p:ext uri="{BB962C8B-B14F-4D97-AF65-F5344CB8AC3E}">
        <p14:creationId xmlns:p14="http://schemas.microsoft.com/office/powerpoint/2010/main" val="69849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Desensitization  </a:t>
            </a:r>
          </a:p>
        </p:txBody>
      </p:sp>
      <p:graphicFrame>
        <p:nvGraphicFramePr>
          <p:cNvPr id="6" name="Content Placeholder 9"/>
          <p:cNvGraphicFramePr>
            <a:graphicFrameLocks/>
          </p:cNvGraphicFramePr>
          <p:nvPr/>
        </p:nvGraphicFramePr>
        <p:xfrm>
          <a:off x="1066800" y="197199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129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843039"/>
            <a:ext cx="8761413" cy="706964"/>
          </a:xfrm>
        </p:spPr>
        <p:txBody>
          <a:bodyPr>
            <a:normAutofit/>
          </a:bodyPr>
          <a:lstStyle/>
          <a:p>
            <a:r>
              <a:rPr lang="en-US" dirty="0"/>
              <a:t>Graded Challenge </a:t>
            </a:r>
            <a:r>
              <a:rPr lang="en-US" dirty="0" err="1"/>
              <a:t>vs</a:t>
            </a:r>
            <a:r>
              <a:rPr lang="en-US" dirty="0"/>
              <a:t> Desensitization</a:t>
            </a:r>
          </a:p>
        </p:txBody>
      </p:sp>
      <p:graphicFrame>
        <p:nvGraphicFramePr>
          <p:cNvPr id="7" name="Content Placeholder 6"/>
          <p:cNvGraphicFramePr>
            <a:graphicFrameLocks noGrp="1"/>
          </p:cNvGraphicFramePr>
          <p:nvPr>
            <p:ph sz="half" idx="2"/>
          </p:nvPr>
        </p:nvGraphicFramePr>
        <p:xfrm>
          <a:off x="1154953" y="2045156"/>
          <a:ext cx="10065455" cy="4048760"/>
        </p:xfrm>
        <a:graphic>
          <a:graphicData uri="http://schemas.openxmlformats.org/drawingml/2006/table">
            <a:tbl>
              <a:tblPr firstRow="1" bandRow="1">
                <a:tableStyleId>{5C22544A-7EE6-4342-B048-85BDC9FD1C3A}</a:tableStyleId>
              </a:tblPr>
              <a:tblGrid>
                <a:gridCol w="2674167">
                  <a:extLst>
                    <a:ext uri="{9D8B030D-6E8A-4147-A177-3AD203B41FA5}">
                      <a16:colId xmlns:a16="http://schemas.microsoft.com/office/drawing/2014/main" val="20000"/>
                    </a:ext>
                  </a:extLst>
                </a:gridCol>
                <a:gridCol w="3135085">
                  <a:extLst>
                    <a:ext uri="{9D8B030D-6E8A-4147-A177-3AD203B41FA5}">
                      <a16:colId xmlns:a16="http://schemas.microsoft.com/office/drawing/2014/main" val="20001"/>
                    </a:ext>
                  </a:extLst>
                </a:gridCol>
                <a:gridCol w="425620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Graded-Challenge</a:t>
                      </a:r>
                    </a:p>
                  </a:txBody>
                  <a:tcPr/>
                </a:tc>
                <a:tc>
                  <a:txBody>
                    <a:bodyPr/>
                    <a:lstStyle/>
                    <a:p>
                      <a:r>
                        <a:rPr lang="en-US" dirty="0"/>
                        <a:t>Desensitization</a:t>
                      </a:r>
                    </a:p>
                  </a:txBody>
                  <a:tcPr/>
                </a:tc>
                <a:extLst>
                  <a:ext uri="{0D108BD9-81ED-4DB2-BD59-A6C34878D82A}">
                    <a16:rowId xmlns:a16="http://schemas.microsoft.com/office/drawing/2014/main" val="10000"/>
                  </a:ext>
                </a:extLst>
              </a:tr>
              <a:tr h="370840">
                <a:tc>
                  <a:txBody>
                    <a:bodyPr/>
                    <a:lstStyle/>
                    <a:p>
                      <a:r>
                        <a:rPr lang="en-US" b="1" dirty="0"/>
                        <a:t>Method</a:t>
                      </a:r>
                    </a:p>
                  </a:txBody>
                  <a:tcPr/>
                </a:tc>
                <a:tc>
                  <a:txBody>
                    <a:bodyPr/>
                    <a:lstStyle/>
                    <a:p>
                      <a:r>
                        <a:rPr lang="en-US" dirty="0"/>
                        <a:t>2-3 doses every 30 min</a:t>
                      </a:r>
                    </a:p>
                  </a:txBody>
                  <a:tcPr/>
                </a:tc>
                <a:tc>
                  <a:txBody>
                    <a:bodyPr/>
                    <a:lstStyle/>
                    <a:p>
                      <a:r>
                        <a:rPr lang="en-US" dirty="0"/>
                        <a:t>10+ doses every 15-30 min </a:t>
                      </a:r>
                    </a:p>
                  </a:txBody>
                  <a:tcPr/>
                </a:tc>
                <a:extLst>
                  <a:ext uri="{0D108BD9-81ED-4DB2-BD59-A6C34878D82A}">
                    <a16:rowId xmlns:a16="http://schemas.microsoft.com/office/drawing/2014/main" val="10001"/>
                  </a:ext>
                </a:extLst>
              </a:tr>
              <a:tr h="370840">
                <a:tc>
                  <a:txBody>
                    <a:bodyPr/>
                    <a:lstStyle/>
                    <a:p>
                      <a:r>
                        <a:rPr lang="en-US" b="1" dirty="0"/>
                        <a:t>Rational</a:t>
                      </a:r>
                    </a:p>
                  </a:txBody>
                  <a:tcPr/>
                </a:tc>
                <a:tc>
                  <a:txBody>
                    <a:bodyPr/>
                    <a:lstStyle/>
                    <a:p>
                      <a:r>
                        <a:rPr lang="en-US" dirty="0"/>
                        <a:t>Test of tolerance</a:t>
                      </a:r>
                    </a:p>
                  </a:txBody>
                  <a:tcPr/>
                </a:tc>
                <a:tc>
                  <a:txBody>
                    <a:bodyPr/>
                    <a:lstStyle/>
                    <a:p>
                      <a:r>
                        <a:rPr lang="en-US" dirty="0"/>
                        <a:t>Establishes</a:t>
                      </a:r>
                      <a:r>
                        <a:rPr lang="en-US" baseline="0" dirty="0"/>
                        <a:t> tolerance despite allergy</a:t>
                      </a:r>
                      <a:endParaRPr lang="en-US" dirty="0"/>
                    </a:p>
                  </a:txBody>
                  <a:tcPr/>
                </a:tc>
                <a:extLst>
                  <a:ext uri="{0D108BD9-81ED-4DB2-BD59-A6C34878D82A}">
                    <a16:rowId xmlns:a16="http://schemas.microsoft.com/office/drawing/2014/main" val="10002"/>
                  </a:ext>
                </a:extLst>
              </a:tr>
              <a:tr h="370840">
                <a:tc>
                  <a:txBody>
                    <a:bodyPr/>
                    <a:lstStyle/>
                    <a:p>
                      <a:r>
                        <a:rPr lang="en-US" b="1" dirty="0"/>
                        <a:t>Immune</a:t>
                      </a:r>
                      <a:r>
                        <a:rPr lang="en-US" b="1" baseline="0" dirty="0"/>
                        <a:t> modification</a:t>
                      </a:r>
                      <a:endParaRPr lang="en-US" b="1" dirty="0"/>
                    </a:p>
                  </a:txBody>
                  <a:tcPr/>
                </a:tc>
                <a:tc>
                  <a:txBody>
                    <a:bodyPr/>
                    <a:lstStyle/>
                    <a:p>
                      <a:r>
                        <a:rPr lang="en-US" dirty="0"/>
                        <a:t>No</a:t>
                      </a:r>
                    </a:p>
                  </a:txBody>
                  <a:tcPr/>
                </a:tc>
                <a:tc>
                  <a:txBody>
                    <a:bodyPr/>
                    <a:lstStyle/>
                    <a:p>
                      <a:r>
                        <a:rPr lang="en-US" dirty="0"/>
                        <a:t>Yes</a:t>
                      </a:r>
                      <a:r>
                        <a:rPr lang="en-US" baseline="0" dirty="0"/>
                        <a:t> (temporary)</a:t>
                      </a:r>
                      <a:endParaRPr lang="en-US" dirty="0"/>
                    </a:p>
                  </a:txBody>
                  <a:tcPr/>
                </a:tc>
                <a:extLst>
                  <a:ext uri="{0D108BD9-81ED-4DB2-BD59-A6C34878D82A}">
                    <a16:rowId xmlns:a16="http://schemas.microsoft.com/office/drawing/2014/main" val="10003"/>
                  </a:ext>
                </a:extLst>
              </a:tr>
              <a:tr h="370840">
                <a:tc>
                  <a:txBody>
                    <a:bodyPr/>
                    <a:lstStyle/>
                    <a:p>
                      <a:r>
                        <a:rPr lang="en-US" b="1" dirty="0"/>
                        <a:t>Effect of Therapy Interruption</a:t>
                      </a:r>
                    </a:p>
                  </a:txBody>
                  <a:tcPr/>
                </a:tc>
                <a:tc>
                  <a:txBody>
                    <a:bodyPr/>
                    <a:lstStyle/>
                    <a:p>
                      <a:r>
                        <a:rPr lang="en-US" dirty="0"/>
                        <a:t>None</a:t>
                      </a:r>
                    </a:p>
                  </a:txBody>
                  <a:tcPr/>
                </a:tc>
                <a:tc>
                  <a:txBody>
                    <a:bodyPr/>
                    <a:lstStyle/>
                    <a:p>
                      <a:r>
                        <a:rPr lang="en-US" dirty="0"/>
                        <a:t>Must repeat/restart</a:t>
                      </a:r>
                    </a:p>
                  </a:txBody>
                  <a:tcPr/>
                </a:tc>
                <a:extLst>
                  <a:ext uri="{0D108BD9-81ED-4DB2-BD59-A6C34878D82A}">
                    <a16:rowId xmlns:a16="http://schemas.microsoft.com/office/drawing/2014/main" val="10004"/>
                  </a:ext>
                </a:extLst>
              </a:tr>
              <a:tr h="370840">
                <a:tc>
                  <a:txBody>
                    <a:bodyPr/>
                    <a:lstStyle/>
                    <a:p>
                      <a:r>
                        <a:rPr lang="en-US" b="1" dirty="0"/>
                        <a:t>Indication</a:t>
                      </a:r>
                    </a:p>
                  </a:txBody>
                  <a:tcPr/>
                </a:tc>
                <a:tc>
                  <a:txBody>
                    <a:bodyPr/>
                    <a:lstStyle/>
                    <a:p>
                      <a:r>
                        <a:rPr lang="en-US" dirty="0"/>
                        <a:t>If unlikely to have severe allergy</a:t>
                      </a:r>
                    </a:p>
                  </a:txBody>
                  <a:tcPr/>
                </a:tc>
                <a:tc>
                  <a:txBody>
                    <a:bodyPr/>
                    <a:lstStyle/>
                    <a:p>
                      <a:r>
                        <a:rPr lang="en-US" dirty="0"/>
                        <a:t>If Type</a:t>
                      </a:r>
                      <a:r>
                        <a:rPr lang="en-US" baseline="0" dirty="0"/>
                        <a:t>1</a:t>
                      </a:r>
                      <a:r>
                        <a:rPr lang="en-US" dirty="0"/>
                        <a:t> </a:t>
                      </a:r>
                      <a:r>
                        <a:rPr lang="en-US" dirty="0" err="1"/>
                        <a:t>IgE</a:t>
                      </a:r>
                      <a:r>
                        <a:rPr lang="en-US" baseline="0" dirty="0"/>
                        <a:t> mediated </a:t>
                      </a:r>
                      <a:r>
                        <a:rPr lang="en-US" dirty="0"/>
                        <a:t>allergy is likely</a:t>
                      </a:r>
                    </a:p>
                  </a:txBody>
                  <a:tcPr/>
                </a:tc>
                <a:extLst>
                  <a:ext uri="{0D108BD9-81ED-4DB2-BD59-A6C34878D82A}">
                    <a16:rowId xmlns:a16="http://schemas.microsoft.com/office/drawing/2014/main" val="10005"/>
                  </a:ext>
                </a:extLst>
              </a:tr>
              <a:tr h="370840">
                <a:tc>
                  <a:txBody>
                    <a:bodyPr/>
                    <a:lstStyle/>
                    <a:p>
                      <a:r>
                        <a:rPr lang="en-US" b="1" dirty="0"/>
                        <a:t>Outcome (if</a:t>
                      </a:r>
                      <a:r>
                        <a:rPr lang="en-US" b="1" baseline="0" dirty="0"/>
                        <a:t> successful)</a:t>
                      </a:r>
                      <a:endParaRPr lang="en-US" b="1" dirty="0"/>
                    </a:p>
                  </a:txBody>
                  <a:tcPr/>
                </a:tc>
                <a:tc>
                  <a:txBody>
                    <a:bodyPr/>
                    <a:lstStyle/>
                    <a:p>
                      <a:r>
                        <a:rPr lang="en-US" dirty="0"/>
                        <a:t>Allergy</a:t>
                      </a:r>
                      <a:r>
                        <a:rPr lang="en-US" baseline="0" dirty="0"/>
                        <a:t> can be removed</a:t>
                      </a:r>
                      <a:endParaRPr lang="en-US" dirty="0"/>
                    </a:p>
                  </a:txBody>
                  <a:tcPr/>
                </a:tc>
                <a:tc>
                  <a:txBody>
                    <a:bodyPr/>
                    <a:lstStyle/>
                    <a:p>
                      <a:r>
                        <a:rPr lang="en-US" dirty="0"/>
                        <a:t>Allergy remains</a:t>
                      </a:r>
                      <a:r>
                        <a:rPr lang="en-US" baseline="0" dirty="0"/>
                        <a:t> </a:t>
                      </a:r>
                      <a:endParaRPr lang="en-US" dirty="0"/>
                    </a:p>
                  </a:txBody>
                  <a:tcPr/>
                </a:tc>
                <a:extLst>
                  <a:ext uri="{0D108BD9-81ED-4DB2-BD59-A6C34878D82A}">
                    <a16:rowId xmlns:a16="http://schemas.microsoft.com/office/drawing/2014/main" val="10006"/>
                  </a:ext>
                </a:extLst>
              </a:tr>
              <a:tr h="370840">
                <a:tc>
                  <a:txBody>
                    <a:bodyPr/>
                    <a:lstStyle/>
                    <a:p>
                      <a:r>
                        <a:rPr lang="en-US" b="1" dirty="0"/>
                        <a:t>Site of care</a:t>
                      </a:r>
                    </a:p>
                  </a:txBody>
                  <a:tcPr/>
                </a:tc>
                <a:tc>
                  <a:txBody>
                    <a:bodyPr/>
                    <a:lstStyle/>
                    <a:p>
                      <a:r>
                        <a:rPr lang="en-US" dirty="0"/>
                        <a:t>Ambulatory</a:t>
                      </a:r>
                      <a:r>
                        <a:rPr lang="en-US" baseline="0" dirty="0"/>
                        <a:t> Practice</a:t>
                      </a:r>
                    </a:p>
                    <a:p>
                      <a:r>
                        <a:rPr lang="en-US" baseline="0" dirty="0"/>
                        <a:t>Any Inpatient Unit</a:t>
                      </a:r>
                    </a:p>
                    <a:p>
                      <a:r>
                        <a:rPr lang="en-US" baseline="0" dirty="0"/>
                        <a:t>Nursing Home</a:t>
                      </a:r>
                    </a:p>
                  </a:txBody>
                  <a:tcPr/>
                </a:tc>
                <a:tc>
                  <a:txBody>
                    <a:bodyPr/>
                    <a:lstStyle/>
                    <a:p>
                      <a:r>
                        <a:rPr lang="en-US" dirty="0"/>
                        <a:t>Intensive Care/Specialty Unit</a:t>
                      </a:r>
                    </a:p>
                    <a:p>
                      <a:r>
                        <a:rPr lang="en-US" dirty="0"/>
                        <a:t>Allergist’s Office</a:t>
                      </a:r>
                    </a:p>
                  </a:txBody>
                  <a:tcPr/>
                </a:tc>
                <a:extLst>
                  <a:ext uri="{0D108BD9-81ED-4DB2-BD59-A6C34878D82A}">
                    <a16:rowId xmlns:a16="http://schemas.microsoft.com/office/drawing/2014/main" val="10007"/>
                  </a:ext>
                </a:extLst>
              </a:tr>
            </a:tbl>
          </a:graphicData>
        </a:graphic>
      </p:graphicFrame>
      <p:sp>
        <p:nvSpPr>
          <p:cNvPr id="8" name="Rectangle 7"/>
          <p:cNvSpPr/>
          <p:nvPr/>
        </p:nvSpPr>
        <p:spPr>
          <a:xfrm>
            <a:off x="7353788" y="6334780"/>
            <a:ext cx="5125156" cy="523220"/>
          </a:xfrm>
          <a:prstGeom prst="rect">
            <a:avLst/>
          </a:prstGeom>
        </p:spPr>
        <p:txBody>
          <a:bodyPr wrap="square">
            <a:spAutoFit/>
          </a:bodyPr>
          <a:lstStyle/>
          <a:p>
            <a:r>
              <a:rPr lang="de-DE" sz="1400" dirty="0"/>
              <a:t>Solensky. Immunol Allergy Clin N Am 24 (2004) 425–443</a:t>
            </a:r>
          </a:p>
          <a:p>
            <a:r>
              <a:rPr lang="de-DE" sz="1400" dirty="0"/>
              <a:t>Solensky. Ann Allergy Asthma Immunol 2010;105:259</a:t>
            </a:r>
            <a:endParaRPr lang="en-US" sz="1400" dirty="0"/>
          </a:p>
        </p:txBody>
      </p:sp>
    </p:spTree>
    <p:extLst>
      <p:ext uri="{BB962C8B-B14F-4D97-AF65-F5344CB8AC3E}">
        <p14:creationId xmlns:p14="http://schemas.microsoft.com/office/powerpoint/2010/main" val="282547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32F37E-875E-487A-8AE0-A2C2D2DE661B}"/>
              </a:ext>
            </a:extLst>
          </p:cNvPr>
          <p:cNvSpPr>
            <a:spLocks noGrp="1"/>
          </p:cNvSpPr>
          <p:nvPr>
            <p:ph type="title"/>
          </p:nvPr>
        </p:nvSpPr>
        <p:spPr/>
        <p:txBody>
          <a:bodyPr/>
          <a:lstStyle/>
          <a:p>
            <a:r>
              <a:rPr lang="en-US" dirty="0"/>
              <a:t>Is The Risk Worth It?</a:t>
            </a:r>
          </a:p>
        </p:txBody>
      </p:sp>
      <p:sp>
        <p:nvSpPr>
          <p:cNvPr id="8" name="Content Placeholder 7">
            <a:extLst>
              <a:ext uri="{FF2B5EF4-FFF2-40B4-BE49-F238E27FC236}">
                <a16:creationId xmlns:a16="http://schemas.microsoft.com/office/drawing/2014/main" id="{0A565DB7-9AFE-40BE-BDD6-07AD016D6579}"/>
              </a:ext>
            </a:extLst>
          </p:cNvPr>
          <p:cNvSpPr>
            <a:spLocks noGrp="1"/>
          </p:cNvSpPr>
          <p:nvPr>
            <p:ph idx="1"/>
          </p:nvPr>
        </p:nvSpPr>
        <p:spPr/>
        <p:txBody>
          <a:bodyPr>
            <a:normAutofit/>
          </a:bodyPr>
          <a:lstStyle/>
          <a:p>
            <a:r>
              <a:rPr lang="en-US" dirty="0"/>
              <a:t>Risk of life-threatening reaction to beta lactams in those with reported allergies – very low if they are screened for mild reactions and antimicrobials are chosen carefully. </a:t>
            </a:r>
          </a:p>
          <a:p>
            <a:r>
              <a:rPr lang="en-US" dirty="0"/>
              <a:t>With the use of LIFE THREATENING infection -  MUCH HIGHER when ALTERNATIVE agents are used. </a:t>
            </a:r>
          </a:p>
          <a:p>
            <a:pPr lvl="1"/>
            <a:r>
              <a:rPr lang="en-US" dirty="0"/>
              <a:t>C. difficile colitis kills about 29,000 per year</a:t>
            </a:r>
          </a:p>
          <a:p>
            <a:pPr lvl="1"/>
            <a:r>
              <a:rPr lang="en-US" dirty="0"/>
              <a:t>Fatal drug induced anaphylaxis (1999-2010) – antibiotics were identified as culprits in 585 deaths (12 year period).</a:t>
            </a:r>
          </a:p>
        </p:txBody>
      </p:sp>
      <p:sp>
        <p:nvSpPr>
          <p:cNvPr id="10" name="Rectangle 9">
            <a:extLst>
              <a:ext uri="{FF2B5EF4-FFF2-40B4-BE49-F238E27FC236}">
                <a16:creationId xmlns:a16="http://schemas.microsoft.com/office/drawing/2014/main" id="{8AB69AEE-53E1-4051-BF90-F56428402F1A}"/>
              </a:ext>
            </a:extLst>
          </p:cNvPr>
          <p:cNvSpPr/>
          <p:nvPr/>
        </p:nvSpPr>
        <p:spPr>
          <a:xfrm>
            <a:off x="7503268" y="6492875"/>
            <a:ext cx="4636851" cy="246221"/>
          </a:xfrm>
          <a:prstGeom prst="rect">
            <a:avLst/>
          </a:prstGeom>
        </p:spPr>
        <p:txBody>
          <a:bodyPr wrap="square">
            <a:spAutoFit/>
          </a:bodyPr>
          <a:lstStyle/>
          <a:p>
            <a:r>
              <a:rPr lang="en-US" sz="1000" dirty="0"/>
              <a:t>https://www.sciencedirect.com/science/article/pii/S0091674914011907?via%3Dihub</a:t>
            </a:r>
          </a:p>
        </p:txBody>
      </p:sp>
    </p:spTree>
    <p:extLst>
      <p:ext uri="{BB962C8B-B14F-4D97-AF65-F5344CB8AC3E}">
        <p14:creationId xmlns:p14="http://schemas.microsoft.com/office/powerpoint/2010/main" val="220102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CE2D-0842-489E-A1BB-0DDEE2C1B528}"/>
              </a:ext>
            </a:extLst>
          </p:cNvPr>
          <p:cNvSpPr>
            <a:spLocks noGrp="1"/>
          </p:cNvSpPr>
          <p:nvPr>
            <p:ph type="title"/>
          </p:nvPr>
        </p:nvSpPr>
        <p:spPr/>
        <p:txBody>
          <a:bodyPr/>
          <a:lstStyle/>
          <a:p>
            <a:r>
              <a:rPr lang="en-US" dirty="0"/>
              <a:t>THE BUGS ARE WINNING…</a:t>
            </a:r>
          </a:p>
        </p:txBody>
      </p:sp>
      <p:pic>
        <p:nvPicPr>
          <p:cNvPr id="4" name="Content Placeholder 3">
            <a:extLst>
              <a:ext uri="{FF2B5EF4-FFF2-40B4-BE49-F238E27FC236}">
                <a16:creationId xmlns:a16="http://schemas.microsoft.com/office/drawing/2014/main" id="{F340CC2C-21B0-4C44-9D57-BEB7230ACFD3}"/>
              </a:ext>
            </a:extLst>
          </p:cNvPr>
          <p:cNvPicPr>
            <a:picLocks noGrp="1" noChangeAspect="1"/>
          </p:cNvPicPr>
          <p:nvPr>
            <p:ph idx="1"/>
          </p:nvPr>
        </p:nvPicPr>
        <p:blipFill>
          <a:blip r:embed="rId2"/>
          <a:stretch>
            <a:fillRect/>
          </a:stretch>
        </p:blipFill>
        <p:spPr>
          <a:xfrm>
            <a:off x="4489297" y="1306228"/>
            <a:ext cx="3116745" cy="2284832"/>
          </a:xfrm>
          <a:prstGeom prst="rect">
            <a:avLst/>
          </a:prstGeom>
        </p:spPr>
      </p:pic>
      <p:pic>
        <p:nvPicPr>
          <p:cNvPr id="5" name="Picture 4">
            <a:extLst>
              <a:ext uri="{FF2B5EF4-FFF2-40B4-BE49-F238E27FC236}">
                <a16:creationId xmlns:a16="http://schemas.microsoft.com/office/drawing/2014/main" id="{EF280D24-A834-4FD0-B2C5-4B8834C4CD84}"/>
              </a:ext>
            </a:extLst>
          </p:cNvPr>
          <p:cNvPicPr>
            <a:picLocks noChangeAspect="1"/>
          </p:cNvPicPr>
          <p:nvPr/>
        </p:nvPicPr>
        <p:blipFill>
          <a:blip r:embed="rId3"/>
          <a:stretch>
            <a:fillRect/>
          </a:stretch>
        </p:blipFill>
        <p:spPr>
          <a:xfrm>
            <a:off x="7159415" y="4124437"/>
            <a:ext cx="3987788" cy="1645754"/>
          </a:xfrm>
          <a:prstGeom prst="rect">
            <a:avLst/>
          </a:prstGeom>
        </p:spPr>
      </p:pic>
      <p:pic>
        <p:nvPicPr>
          <p:cNvPr id="7" name="Picture 6">
            <a:extLst>
              <a:ext uri="{FF2B5EF4-FFF2-40B4-BE49-F238E27FC236}">
                <a16:creationId xmlns:a16="http://schemas.microsoft.com/office/drawing/2014/main" id="{02920D36-55DD-4F10-B880-4ADD18B7986F}"/>
              </a:ext>
            </a:extLst>
          </p:cNvPr>
          <p:cNvPicPr>
            <a:picLocks noChangeAspect="1"/>
          </p:cNvPicPr>
          <p:nvPr/>
        </p:nvPicPr>
        <p:blipFill>
          <a:blip r:embed="rId4"/>
          <a:stretch>
            <a:fillRect/>
          </a:stretch>
        </p:blipFill>
        <p:spPr>
          <a:xfrm>
            <a:off x="1228651" y="4284533"/>
            <a:ext cx="3853381" cy="1325563"/>
          </a:xfrm>
          <a:prstGeom prst="rect">
            <a:avLst/>
          </a:prstGeom>
        </p:spPr>
      </p:pic>
    </p:spTree>
    <p:extLst>
      <p:ext uri="{BB962C8B-B14F-4D97-AF65-F5344CB8AC3E}">
        <p14:creationId xmlns:p14="http://schemas.microsoft.com/office/powerpoint/2010/main" val="275014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C21A-CE6B-4AF2-8250-1C48A7E2F05C}"/>
              </a:ext>
            </a:extLst>
          </p:cNvPr>
          <p:cNvSpPr>
            <a:spLocks noGrp="1"/>
          </p:cNvSpPr>
          <p:nvPr>
            <p:ph type="title"/>
          </p:nvPr>
        </p:nvSpPr>
        <p:spPr/>
        <p:txBody>
          <a:bodyPr/>
          <a:lstStyle/>
          <a:p>
            <a:r>
              <a:rPr lang="en-US" dirty="0"/>
              <a:t>THANK YOU</a:t>
            </a:r>
          </a:p>
        </p:txBody>
      </p:sp>
      <p:pic>
        <p:nvPicPr>
          <p:cNvPr id="6" name="Content Placeholder 5">
            <a:extLst>
              <a:ext uri="{FF2B5EF4-FFF2-40B4-BE49-F238E27FC236}">
                <a16:creationId xmlns:a16="http://schemas.microsoft.com/office/drawing/2014/main" id="{9CAAA2BB-4F50-495B-BF71-CC9DCB3042FE}"/>
              </a:ext>
            </a:extLst>
          </p:cNvPr>
          <p:cNvPicPr>
            <a:picLocks noGrp="1" noChangeAspect="1"/>
          </p:cNvPicPr>
          <p:nvPr>
            <p:ph idx="1"/>
          </p:nvPr>
        </p:nvPicPr>
        <p:blipFill>
          <a:blip r:embed="rId2"/>
          <a:stretch>
            <a:fillRect/>
          </a:stretch>
        </p:blipFill>
        <p:spPr>
          <a:xfrm>
            <a:off x="2209800" y="2020094"/>
            <a:ext cx="7772400" cy="3962400"/>
          </a:xfrm>
          <a:prstGeom prst="rect">
            <a:avLst/>
          </a:prstGeom>
        </p:spPr>
      </p:pic>
    </p:spTree>
    <p:extLst>
      <p:ext uri="{BB962C8B-B14F-4D97-AF65-F5344CB8AC3E}">
        <p14:creationId xmlns:p14="http://schemas.microsoft.com/office/powerpoint/2010/main" val="3635212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228D-2881-4A99-85A2-CED7A87680E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DF78C7C-20F2-4F7E-8BB5-510873E1E8DE}"/>
              </a:ext>
            </a:extLst>
          </p:cNvPr>
          <p:cNvSpPr>
            <a:spLocks noGrp="1"/>
          </p:cNvSpPr>
          <p:nvPr>
            <p:ph idx="1"/>
          </p:nvPr>
        </p:nvSpPr>
        <p:spPr/>
        <p:txBody>
          <a:bodyPr>
            <a:normAutofit fontScale="77500" lnSpcReduction="20000"/>
          </a:bodyPr>
          <a:lstStyle/>
          <a:p>
            <a:r>
              <a:rPr lang="en-US" dirty="0"/>
              <a:t>Cdc.gov</a:t>
            </a:r>
          </a:p>
          <a:p>
            <a:r>
              <a:rPr lang="en-US" dirty="0">
                <a:hlinkClick r:id="rId2"/>
              </a:rPr>
              <a:t>https://www.sciencedirect.com/science/article/pii/S0091674914011907?via%3Dihub</a:t>
            </a:r>
            <a:endParaRPr lang="en-US" dirty="0"/>
          </a:p>
          <a:p>
            <a:r>
              <a:rPr lang="de-DE" dirty="0"/>
              <a:t>Solensky. Immunol Allergy Clin N Am 24 (2004) 425–443. </a:t>
            </a:r>
          </a:p>
          <a:p>
            <a:r>
              <a:rPr lang="de-DE" dirty="0"/>
              <a:t>Solensky. Ann Allergy Asthma Immunol 2010;105:259</a:t>
            </a:r>
          </a:p>
          <a:p>
            <a:r>
              <a:rPr lang="de-DE" dirty="0">
                <a:hlinkClick r:id="rId3"/>
              </a:rPr>
              <a:t>https://www.publichealthontario.ca/apps/asp-strategies/data/pdf/ASP_Strategy_Cascading_Microbiology_Reporting.pdf</a:t>
            </a:r>
            <a:endParaRPr lang="de-DE" dirty="0"/>
          </a:p>
          <a:p>
            <a:r>
              <a:rPr lang="de-DE" dirty="0">
                <a:hlinkClick r:id="rId4"/>
              </a:rPr>
              <a:t>https://www.researchgate.net/figure/The-Partners-Penicillin-and-Cephalosporin-Hypersensitivity-Pathway-These-pathway_fig2_316781890</a:t>
            </a:r>
            <a:endParaRPr lang="de-DE" dirty="0"/>
          </a:p>
          <a:p>
            <a:r>
              <a:rPr lang="de-DE" dirty="0">
                <a:hlinkClick r:id="rId5"/>
              </a:rPr>
              <a:t>https://www.ryah.ca/2014/09/29/animal-health-week-antibiotic-responsible-and-appropriate-use/</a:t>
            </a:r>
            <a:endParaRPr lang="de-DE" dirty="0"/>
          </a:p>
          <a:p>
            <a:r>
              <a:rPr lang="de-DE" dirty="0">
                <a:hlinkClick r:id="rId6"/>
              </a:rPr>
              <a:t>https://www.istockphoto.com/illustrations/antibiotic-resistance</a:t>
            </a:r>
            <a:endParaRPr lang="de-DE" dirty="0"/>
          </a:p>
          <a:p>
            <a:r>
              <a:rPr lang="de-DE" dirty="0">
                <a:hlinkClick r:id="rId7"/>
              </a:rPr>
              <a:t>http://love-life-science.blogspot.com/2014/09/bacterial-gifts.html?spref=pi</a:t>
            </a:r>
            <a:endParaRPr lang="de-DE" dirty="0"/>
          </a:p>
          <a:p>
            <a:endParaRPr lang="de-DE" dirty="0"/>
          </a:p>
          <a:p>
            <a:endParaRPr lang="de-DE" dirty="0"/>
          </a:p>
          <a:p>
            <a:endParaRPr lang="de-DE" dirty="0"/>
          </a:p>
          <a:p>
            <a:endParaRPr lang="de-DE" dirty="0"/>
          </a:p>
          <a:p>
            <a:endParaRPr lang="de-DE"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2846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BA8B-1D4E-42AA-BB4D-2A087B4605AD}"/>
              </a:ext>
            </a:extLst>
          </p:cNvPr>
          <p:cNvSpPr>
            <a:spLocks noGrp="1"/>
          </p:cNvSpPr>
          <p:nvPr>
            <p:ph type="title"/>
          </p:nvPr>
        </p:nvSpPr>
        <p:spPr>
          <a:xfrm>
            <a:off x="838199" y="365125"/>
            <a:ext cx="11068455" cy="1325563"/>
          </a:xfrm>
        </p:spPr>
        <p:txBody>
          <a:bodyPr/>
          <a:lstStyle/>
          <a:p>
            <a:r>
              <a:rPr lang="en-US" dirty="0"/>
              <a:t>Antimicrobial Resistance is a Growing Problem</a:t>
            </a:r>
          </a:p>
        </p:txBody>
      </p:sp>
      <p:sp>
        <p:nvSpPr>
          <p:cNvPr id="5" name="Content Placeholder 4">
            <a:extLst>
              <a:ext uri="{FF2B5EF4-FFF2-40B4-BE49-F238E27FC236}">
                <a16:creationId xmlns:a16="http://schemas.microsoft.com/office/drawing/2014/main" id="{2374EAFB-971D-4562-9F7A-4DDD5714B673}"/>
              </a:ext>
            </a:extLst>
          </p:cNvPr>
          <p:cNvSpPr>
            <a:spLocks noGrp="1"/>
          </p:cNvSpPr>
          <p:nvPr>
            <p:ph idx="1"/>
          </p:nvPr>
        </p:nvSpPr>
        <p:spPr/>
        <p:txBody>
          <a:bodyPr/>
          <a:lstStyle/>
          <a:p>
            <a:pPr>
              <a:spcBef>
                <a:spcPts val="2400"/>
              </a:spcBef>
            </a:pPr>
            <a:r>
              <a:rPr lang="en-US" dirty="0"/>
              <a:t>More than 2.8 million antibiotic-resistant infections occur in the U.S. each year.</a:t>
            </a:r>
          </a:p>
          <a:p>
            <a:pPr>
              <a:spcBef>
                <a:spcPts val="2400"/>
              </a:spcBef>
            </a:pPr>
            <a:r>
              <a:rPr lang="en-US" dirty="0"/>
              <a:t>More than 35,000 people die as a result, according to CDC’s 2019 Antibiotic Resistance Threats Report. </a:t>
            </a:r>
          </a:p>
          <a:p>
            <a:pPr>
              <a:spcBef>
                <a:spcPts val="2400"/>
              </a:spcBef>
            </a:pPr>
            <a:r>
              <a:rPr lang="en-US" dirty="0"/>
              <a:t>The estimated national cost to treat infections caused by </a:t>
            </a:r>
            <a:r>
              <a:rPr lang="en-US" dirty="0">
                <a:solidFill>
                  <a:srgbClr val="0070C0"/>
                </a:solidFill>
              </a:rPr>
              <a:t>six multidrug-resistant germs frequently found in health care </a:t>
            </a:r>
            <a:r>
              <a:rPr lang="en-US" dirty="0"/>
              <a:t>can be substantial—more than $4.6 billion annually</a:t>
            </a:r>
          </a:p>
        </p:txBody>
      </p:sp>
      <p:sp>
        <p:nvSpPr>
          <p:cNvPr id="3" name="Rectangle 2">
            <a:extLst>
              <a:ext uri="{FF2B5EF4-FFF2-40B4-BE49-F238E27FC236}">
                <a16:creationId xmlns:a16="http://schemas.microsoft.com/office/drawing/2014/main" id="{6C3E1DE0-17EC-4A0A-AEEB-3E3FD9E10269}"/>
              </a:ext>
            </a:extLst>
          </p:cNvPr>
          <p:cNvSpPr/>
          <p:nvPr/>
        </p:nvSpPr>
        <p:spPr>
          <a:xfrm>
            <a:off x="8411526" y="6538878"/>
            <a:ext cx="3711272" cy="261610"/>
          </a:xfrm>
          <a:prstGeom prst="rect">
            <a:avLst/>
          </a:prstGeom>
        </p:spPr>
        <p:txBody>
          <a:bodyPr wrap="none">
            <a:spAutoFit/>
          </a:bodyPr>
          <a:lstStyle/>
          <a:p>
            <a:r>
              <a:rPr lang="en-US" sz="1100" dirty="0"/>
              <a:t>https://www.cdc.gov/drugresistance/national-estimates.html</a:t>
            </a:r>
          </a:p>
        </p:txBody>
      </p:sp>
    </p:spTree>
    <p:extLst>
      <p:ext uri="{BB962C8B-B14F-4D97-AF65-F5344CB8AC3E}">
        <p14:creationId xmlns:p14="http://schemas.microsoft.com/office/powerpoint/2010/main" val="133434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AC9A-4484-4E75-A41B-C3C62EF8ECE4}"/>
              </a:ext>
            </a:extLst>
          </p:cNvPr>
          <p:cNvSpPr>
            <a:spLocks noGrp="1"/>
          </p:cNvSpPr>
          <p:nvPr>
            <p:ph type="title"/>
          </p:nvPr>
        </p:nvSpPr>
        <p:spPr/>
        <p:txBody>
          <a:bodyPr/>
          <a:lstStyle/>
          <a:p>
            <a:r>
              <a:rPr lang="en-US" dirty="0"/>
              <a:t>ANTIMICROBIAL RESISTANCE</a:t>
            </a:r>
          </a:p>
        </p:txBody>
      </p:sp>
      <p:pic>
        <p:nvPicPr>
          <p:cNvPr id="4" name="Picture 3">
            <a:extLst>
              <a:ext uri="{FF2B5EF4-FFF2-40B4-BE49-F238E27FC236}">
                <a16:creationId xmlns:a16="http://schemas.microsoft.com/office/drawing/2014/main" id="{1B5E8F5C-DC93-4D95-B7A8-CC19C47A62F0}"/>
              </a:ext>
            </a:extLst>
          </p:cNvPr>
          <p:cNvPicPr>
            <a:picLocks noChangeAspect="1"/>
          </p:cNvPicPr>
          <p:nvPr/>
        </p:nvPicPr>
        <p:blipFill>
          <a:blip r:embed="rId2"/>
          <a:stretch>
            <a:fillRect/>
          </a:stretch>
        </p:blipFill>
        <p:spPr>
          <a:xfrm>
            <a:off x="3410761" y="1526712"/>
            <a:ext cx="4018351" cy="4905667"/>
          </a:xfrm>
          <a:prstGeom prst="rect">
            <a:avLst/>
          </a:prstGeom>
        </p:spPr>
      </p:pic>
    </p:spTree>
    <p:extLst>
      <p:ext uri="{BB962C8B-B14F-4D97-AF65-F5344CB8AC3E}">
        <p14:creationId xmlns:p14="http://schemas.microsoft.com/office/powerpoint/2010/main" val="396556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 Lots of germs. A few are drug resistant. 2. antibiotics kill bacteria causing the illness, as well as good bacteria protecting the body from infection. 3. The drug-resistant bacteria are now allowed to grow and take over. 4. Some bacteria give their drug resistance to other bacteria, causing more problems." title="How Antibiotic Resistance Happens"/>
          <p:cNvPicPr>
            <a:picLocks noChangeAspect="1"/>
          </p:cNvPicPr>
          <p:nvPr/>
        </p:nvPicPr>
        <p:blipFill rotWithShape="1">
          <a:blip r:embed="rId3">
            <a:extLst>
              <a:ext uri="{28A0092B-C50C-407E-A947-70E740481C1C}">
                <a14:useLocalDpi xmlns:a14="http://schemas.microsoft.com/office/drawing/2010/main" val="0"/>
              </a:ext>
            </a:extLst>
          </a:blip>
          <a:srcRect l="194" t="10731" r="3182"/>
          <a:stretch/>
        </p:blipFill>
        <p:spPr>
          <a:xfrm>
            <a:off x="2768520" y="1284618"/>
            <a:ext cx="6654961" cy="2855938"/>
          </a:xfrm>
          <a:prstGeom prst="rect">
            <a:avLst/>
          </a:prstGeom>
        </p:spPr>
      </p:pic>
      <p:sp>
        <p:nvSpPr>
          <p:cNvPr id="2" name="Title 1"/>
          <p:cNvSpPr>
            <a:spLocks noGrp="1"/>
          </p:cNvSpPr>
          <p:nvPr>
            <p:ph type="title"/>
          </p:nvPr>
        </p:nvSpPr>
        <p:spPr/>
        <p:txBody>
          <a:bodyPr>
            <a:normAutofit/>
          </a:bodyPr>
          <a:lstStyle/>
          <a:p>
            <a:pPr algn="ctr"/>
            <a:r>
              <a:rPr lang="en-US" sz="4000" dirty="0"/>
              <a:t>Problem Statement</a:t>
            </a:r>
            <a:endParaRPr lang="en-US" sz="4000" baseline="30000" dirty="0"/>
          </a:p>
        </p:txBody>
      </p:sp>
      <p:sp>
        <p:nvSpPr>
          <p:cNvPr id="8" name="Date Placeholder 3"/>
          <p:cNvSpPr>
            <a:spLocks noGrp="1"/>
          </p:cNvSpPr>
          <p:nvPr>
            <p:ph type="dt" sz="half" idx="10"/>
          </p:nvPr>
        </p:nvSpPr>
        <p:spPr>
          <a:xfrm>
            <a:off x="1752600" y="6356351"/>
            <a:ext cx="4644808" cy="365125"/>
          </a:xfrm>
        </p:spPr>
        <p:txBody>
          <a:bodyPr/>
          <a:lstStyle/>
          <a:p>
            <a:r>
              <a:rPr lang="en-US" dirty="0">
                <a:solidFill>
                  <a:schemeClr val="bg1"/>
                </a:solidFill>
              </a:rPr>
              <a:t>AHRQ SAFETY PROGRAM FOR LONG-TERM CARE: HAIs/CAUTI</a:t>
            </a:r>
          </a:p>
        </p:txBody>
      </p:sp>
      <p:sp>
        <p:nvSpPr>
          <p:cNvPr id="9" name="TextBox 8"/>
          <p:cNvSpPr txBox="1"/>
          <p:nvPr/>
        </p:nvSpPr>
        <p:spPr>
          <a:xfrm>
            <a:off x="6305144" y="6413699"/>
            <a:ext cx="5886855" cy="261610"/>
          </a:xfrm>
          <a:prstGeom prst="rect">
            <a:avLst/>
          </a:prstGeom>
          <a:noFill/>
        </p:spPr>
        <p:txBody>
          <a:bodyPr wrap="square" rtlCol="0">
            <a:spAutoFit/>
          </a:bodyPr>
          <a:lstStyle/>
          <a:p>
            <a:r>
              <a:rPr lang="en-US" sz="1100" dirty="0">
                <a:hlinkClick r:id="rId4"/>
              </a:rPr>
              <a:t>Centers for Disease Control and Prevention. Antibiotic Resistance Threats in the United States, 2013.</a:t>
            </a:r>
            <a:r>
              <a:rPr lang="en-US" sz="1100" dirty="0"/>
              <a:t> </a:t>
            </a:r>
          </a:p>
        </p:txBody>
      </p:sp>
      <p:pic>
        <p:nvPicPr>
          <p:cNvPr id="10" name="Picture 9">
            <a:extLst>
              <a:ext uri="{FF2B5EF4-FFF2-40B4-BE49-F238E27FC236}">
                <a16:creationId xmlns:a16="http://schemas.microsoft.com/office/drawing/2014/main" id="{4AB9261A-5AAA-4A52-B84E-8035DC6C4E58}"/>
              </a:ext>
            </a:extLst>
          </p:cNvPr>
          <p:cNvPicPr>
            <a:picLocks noChangeAspect="1"/>
          </p:cNvPicPr>
          <p:nvPr/>
        </p:nvPicPr>
        <p:blipFill>
          <a:blip r:embed="rId5"/>
          <a:stretch>
            <a:fillRect/>
          </a:stretch>
        </p:blipFill>
        <p:spPr>
          <a:xfrm>
            <a:off x="653968" y="4778121"/>
            <a:ext cx="1797564" cy="1897188"/>
          </a:xfrm>
          <a:prstGeom prst="rect">
            <a:avLst/>
          </a:prstGeom>
        </p:spPr>
      </p:pic>
    </p:spTree>
    <p:extLst>
      <p:ext uri="{BB962C8B-B14F-4D97-AF65-F5344CB8AC3E}">
        <p14:creationId xmlns:p14="http://schemas.microsoft.com/office/powerpoint/2010/main" val="133791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68D4-0942-4D69-8576-BEC714B4D2EC}"/>
              </a:ext>
            </a:extLst>
          </p:cNvPr>
          <p:cNvSpPr>
            <a:spLocks noGrp="1"/>
          </p:cNvSpPr>
          <p:nvPr>
            <p:ph type="title"/>
          </p:nvPr>
        </p:nvSpPr>
        <p:spPr/>
        <p:txBody>
          <a:bodyPr/>
          <a:lstStyle/>
          <a:p>
            <a:r>
              <a:rPr lang="en-US" dirty="0"/>
              <a:t>SHARING THE RESTISTANCE</a:t>
            </a:r>
          </a:p>
        </p:txBody>
      </p:sp>
      <p:pic>
        <p:nvPicPr>
          <p:cNvPr id="5" name="Content Placeholder 4">
            <a:extLst>
              <a:ext uri="{FF2B5EF4-FFF2-40B4-BE49-F238E27FC236}">
                <a16:creationId xmlns:a16="http://schemas.microsoft.com/office/drawing/2014/main" id="{492D71B8-7F27-4F3B-A061-6DF9074E36BB}"/>
              </a:ext>
            </a:extLst>
          </p:cNvPr>
          <p:cNvPicPr>
            <a:picLocks noGrp="1" noChangeAspect="1"/>
          </p:cNvPicPr>
          <p:nvPr>
            <p:ph sz="half" idx="1"/>
          </p:nvPr>
        </p:nvPicPr>
        <p:blipFill>
          <a:blip r:embed="rId3"/>
          <a:stretch>
            <a:fillRect/>
          </a:stretch>
        </p:blipFill>
        <p:spPr>
          <a:xfrm>
            <a:off x="1535821" y="1825625"/>
            <a:ext cx="3786357" cy="4351338"/>
          </a:xfrm>
          <a:prstGeom prst="rect">
            <a:avLst/>
          </a:prstGeom>
        </p:spPr>
      </p:pic>
      <p:pic>
        <p:nvPicPr>
          <p:cNvPr id="10" name="Picture 9">
            <a:extLst>
              <a:ext uri="{FF2B5EF4-FFF2-40B4-BE49-F238E27FC236}">
                <a16:creationId xmlns:a16="http://schemas.microsoft.com/office/drawing/2014/main" id="{056B35D8-4DB2-4A3A-981F-00FA99D7998C}"/>
              </a:ext>
            </a:extLst>
          </p:cNvPr>
          <p:cNvPicPr>
            <a:picLocks noChangeAspect="1"/>
          </p:cNvPicPr>
          <p:nvPr/>
        </p:nvPicPr>
        <p:blipFill>
          <a:blip r:embed="rId4"/>
          <a:stretch>
            <a:fillRect/>
          </a:stretch>
        </p:blipFill>
        <p:spPr>
          <a:xfrm>
            <a:off x="7560251" y="2105025"/>
            <a:ext cx="3209925" cy="2647950"/>
          </a:xfrm>
          <a:prstGeom prst="rect">
            <a:avLst/>
          </a:prstGeom>
        </p:spPr>
      </p:pic>
    </p:spTree>
    <p:extLst>
      <p:ext uri="{BB962C8B-B14F-4D97-AF65-F5344CB8AC3E}">
        <p14:creationId xmlns:p14="http://schemas.microsoft.com/office/powerpoint/2010/main" val="8284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986F-863F-4DFD-81C1-4CBC00FAE70C}"/>
              </a:ext>
            </a:extLst>
          </p:cNvPr>
          <p:cNvSpPr>
            <a:spLocks noGrp="1"/>
          </p:cNvSpPr>
          <p:nvPr>
            <p:ph type="title"/>
          </p:nvPr>
        </p:nvSpPr>
        <p:spPr/>
        <p:txBody>
          <a:bodyPr/>
          <a:lstStyle/>
          <a:p>
            <a:r>
              <a:rPr lang="en-US" dirty="0"/>
              <a:t>SHARING THE RESISTANCE</a:t>
            </a:r>
          </a:p>
        </p:txBody>
      </p:sp>
      <p:pic>
        <p:nvPicPr>
          <p:cNvPr id="7" name="Content Placeholder 5">
            <a:extLst>
              <a:ext uri="{FF2B5EF4-FFF2-40B4-BE49-F238E27FC236}">
                <a16:creationId xmlns:a16="http://schemas.microsoft.com/office/drawing/2014/main" id="{B83E45B7-D630-4E5C-B305-ED720601DAB6}"/>
              </a:ext>
            </a:extLst>
          </p:cNvPr>
          <p:cNvPicPr>
            <a:picLocks noChangeAspect="1"/>
          </p:cNvPicPr>
          <p:nvPr/>
        </p:nvPicPr>
        <p:blipFill>
          <a:blip r:embed="rId2"/>
          <a:stretch>
            <a:fillRect/>
          </a:stretch>
        </p:blipFill>
        <p:spPr>
          <a:xfrm>
            <a:off x="5937834" y="1317121"/>
            <a:ext cx="3949716" cy="2707020"/>
          </a:xfrm>
          <a:prstGeom prst="rect">
            <a:avLst/>
          </a:prstGeom>
        </p:spPr>
      </p:pic>
      <p:pic>
        <p:nvPicPr>
          <p:cNvPr id="8" name="Content Placeholder 3">
            <a:extLst>
              <a:ext uri="{FF2B5EF4-FFF2-40B4-BE49-F238E27FC236}">
                <a16:creationId xmlns:a16="http://schemas.microsoft.com/office/drawing/2014/main" id="{DBB96E29-5E1E-4E13-8860-CB33FF57F05C}"/>
              </a:ext>
            </a:extLst>
          </p:cNvPr>
          <p:cNvPicPr>
            <a:picLocks noChangeAspect="1"/>
          </p:cNvPicPr>
          <p:nvPr/>
        </p:nvPicPr>
        <p:blipFill>
          <a:blip r:embed="rId3"/>
          <a:stretch>
            <a:fillRect/>
          </a:stretch>
        </p:blipFill>
        <p:spPr>
          <a:xfrm>
            <a:off x="1390261" y="1369461"/>
            <a:ext cx="3554931" cy="2606059"/>
          </a:xfrm>
          <a:prstGeom prst="rect">
            <a:avLst/>
          </a:prstGeom>
        </p:spPr>
      </p:pic>
      <p:pic>
        <p:nvPicPr>
          <p:cNvPr id="9" name="Picture 8">
            <a:extLst>
              <a:ext uri="{FF2B5EF4-FFF2-40B4-BE49-F238E27FC236}">
                <a16:creationId xmlns:a16="http://schemas.microsoft.com/office/drawing/2014/main" id="{CB531F02-B63D-4B06-8212-FEF3D4FEEA28}"/>
              </a:ext>
            </a:extLst>
          </p:cNvPr>
          <p:cNvPicPr>
            <a:picLocks noChangeAspect="1"/>
          </p:cNvPicPr>
          <p:nvPr/>
        </p:nvPicPr>
        <p:blipFill>
          <a:blip r:embed="rId4"/>
          <a:stretch>
            <a:fillRect/>
          </a:stretch>
        </p:blipFill>
        <p:spPr>
          <a:xfrm>
            <a:off x="2875629" y="4247904"/>
            <a:ext cx="6124409" cy="426733"/>
          </a:xfrm>
          <a:prstGeom prst="rect">
            <a:avLst/>
          </a:prstGeom>
        </p:spPr>
      </p:pic>
    </p:spTree>
    <p:extLst>
      <p:ext uri="{BB962C8B-B14F-4D97-AF65-F5344CB8AC3E}">
        <p14:creationId xmlns:p14="http://schemas.microsoft.com/office/powerpoint/2010/main" val="1507346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2286</Words>
  <Application>Microsoft Office PowerPoint</Application>
  <PresentationFormat>Widescreen</PresentationFormat>
  <Paragraphs>286</Paragraphs>
  <Slides>41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ANTIMICROBIAL STEWARDSHIP</vt:lpstr>
      <vt:lpstr>PowerPoint Presentation</vt:lpstr>
      <vt:lpstr>Objectives</vt:lpstr>
      <vt:lpstr>THE BUGS ARE WINNING…</vt:lpstr>
      <vt:lpstr>Antimicrobial Resistance is a Growing Problem</vt:lpstr>
      <vt:lpstr>ANTIMICROBIAL RESISTANCE</vt:lpstr>
      <vt:lpstr>Problem Statement</vt:lpstr>
      <vt:lpstr>SHARING THE RESTISTANCE</vt:lpstr>
      <vt:lpstr>SHARING THE RESISTANCE</vt:lpstr>
      <vt:lpstr>HOW ANTIMICROBIAL RESISTANCE SPREADS</vt:lpstr>
      <vt:lpstr>ANTIMICROBIAL RESISTANCE THREATS</vt:lpstr>
      <vt:lpstr>BUGS FIGHTING BACK</vt:lpstr>
      <vt:lpstr>ANTIMICROBIAL STEWARDSHIP</vt:lpstr>
      <vt:lpstr>GOALS OF ANTIMICROBIAL STEWARDSHIP</vt:lpstr>
      <vt:lpstr>GOALS OF ANTIMICROBIAL STEWARDSHIP</vt:lpstr>
      <vt:lpstr>PREVENT ANTIMICROBIAL RESISTANCE</vt:lpstr>
      <vt:lpstr>WE MUST WORK TOGETHER…</vt:lpstr>
      <vt:lpstr>DRUGS CAN’T KEEP UP</vt:lpstr>
      <vt:lpstr>NGHS ASP Structure</vt:lpstr>
      <vt:lpstr>TODAY’S FOCUS</vt:lpstr>
      <vt:lpstr>TODAY’S FOCUS</vt:lpstr>
      <vt:lpstr>PENICILLIN ALLERGY</vt:lpstr>
      <vt:lpstr>PENICILLIN ALLERGY</vt:lpstr>
      <vt:lpstr>PENICILLIN ALLERGY</vt:lpstr>
      <vt:lpstr>PENICILLIN ALLERGY</vt:lpstr>
      <vt:lpstr>PENCILLIN ALLERGY</vt:lpstr>
      <vt:lpstr>PENICILLIN ALLERGY: ACCURATE DIAGNOSIS?</vt:lpstr>
      <vt:lpstr>BETA LACTAMS</vt:lpstr>
      <vt:lpstr>CEPHALOPSORIN VS PENICILLIN</vt:lpstr>
      <vt:lpstr>PENICILLIN ALLERGY</vt:lpstr>
      <vt:lpstr>OUR EFFORTS</vt:lpstr>
      <vt:lpstr>Cascading Susceptibilities</vt:lpstr>
      <vt:lpstr>     Old                      New</vt:lpstr>
      <vt:lpstr>Graded Challenge/Test Doses</vt:lpstr>
      <vt:lpstr>Graded Challenge (GC)</vt:lpstr>
      <vt:lpstr>Desensitization</vt:lpstr>
      <vt:lpstr>Desensitization  </vt:lpstr>
      <vt:lpstr>Graded Challenge vs Desensitization</vt:lpstr>
      <vt:lpstr>Is The Risk Worth It?</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Merin Varghese</dc:creator>
  <cp:lastModifiedBy>Kim Allen</cp:lastModifiedBy>
  <cp:revision>47</cp:revision>
  <dcterms:created xsi:type="dcterms:W3CDTF">2022-03-11T23:48:38Z</dcterms:created>
  <dcterms:modified xsi:type="dcterms:W3CDTF">2022-03-15T10:50:17Z</dcterms:modified>
</cp:coreProperties>
</file>