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67" r:id="rId12"/>
    <p:sldId id="266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5DE07A-ECE3-4A42-A905-80E47C5DD52C}" v="1" dt="2022-03-15T16:44:54.9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84647" autoAdjust="0"/>
  </p:normalViewPr>
  <p:slideViewPr>
    <p:cSldViewPr snapToGrid="0">
      <p:cViewPr varScale="1">
        <p:scale>
          <a:sx n="64" d="100"/>
          <a:sy n="64" d="100"/>
        </p:scale>
        <p:origin x="10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E366B6-1F31-4AF5-B893-968250EA8698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AFFE64-DE8C-4336-AEC1-D8C08F52D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749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Ways to describe contact time to surveyors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AFFE64-DE8C-4336-AEC1-D8C08F52DBB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897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AFFE64-DE8C-4336-AEC1-D8C08F52DBB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344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758A902-B1DE-4535-A540-11CE3688C749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99D6293-8C3A-41F0-B1A3-31DD6CDB630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4503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8A902-B1DE-4535-A540-11CE3688C749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D6293-8C3A-41F0-B1A3-31DD6CDB6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645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8A902-B1DE-4535-A540-11CE3688C749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D6293-8C3A-41F0-B1A3-31DD6CDB6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177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8A902-B1DE-4535-A540-11CE3688C749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D6293-8C3A-41F0-B1A3-31DD6CDB6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839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8A902-B1DE-4535-A540-11CE3688C749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D6293-8C3A-41F0-B1A3-31DD6CDB630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9708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8A902-B1DE-4535-A540-11CE3688C749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D6293-8C3A-41F0-B1A3-31DD6CDB6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396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8A902-B1DE-4535-A540-11CE3688C749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D6293-8C3A-41F0-B1A3-31DD6CDB6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942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8A902-B1DE-4535-A540-11CE3688C749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D6293-8C3A-41F0-B1A3-31DD6CDB6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309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8A902-B1DE-4535-A540-11CE3688C749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D6293-8C3A-41F0-B1A3-31DD6CDB6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29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8A902-B1DE-4535-A540-11CE3688C749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D6293-8C3A-41F0-B1A3-31DD6CDB6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795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8A902-B1DE-4535-A540-11CE3688C749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D6293-8C3A-41F0-B1A3-31DD6CDB6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599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1758A902-B1DE-4535-A540-11CE3688C749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E99D6293-8C3A-41F0-B1A3-31DD6CDB6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912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E2007-9900-4588-B269-8BABEB679E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6400"/>
            <a:ext cx="9144000" cy="2387600"/>
          </a:xfrm>
        </p:spPr>
        <p:txBody>
          <a:bodyPr>
            <a:normAutofit/>
          </a:bodyPr>
          <a:lstStyle/>
          <a:p>
            <a:r>
              <a:rPr lang="en-US" sz="4800" dirty="0"/>
              <a:t>The Importance of Infection Prevention in All Healthcare Settings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0364DD-CAD7-4548-B461-AF6FDEB04D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08620"/>
            <a:ext cx="9144000" cy="1655762"/>
          </a:xfrm>
        </p:spPr>
        <p:txBody>
          <a:bodyPr/>
          <a:lstStyle/>
          <a:p>
            <a:r>
              <a:rPr lang="en-US" dirty="0"/>
              <a:t>Mike Bailey</a:t>
            </a:r>
          </a:p>
          <a:p>
            <a:r>
              <a:rPr lang="en-US" dirty="0"/>
              <a:t>Principal, Bailey Consulting Services, LLC</a:t>
            </a:r>
          </a:p>
          <a:p>
            <a:r>
              <a:rPr lang="en-US" dirty="0"/>
              <a:t>Master Trainer- AHE Signature Programs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97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F775A-35F4-4947-96C6-8532FA05F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248093"/>
            <a:ext cx="9875520" cy="1356360"/>
          </a:xfrm>
        </p:spPr>
        <p:txBody>
          <a:bodyPr/>
          <a:lstStyle/>
          <a:p>
            <a:pPr algn="ctr"/>
            <a:r>
              <a:rPr lang="en-US" dirty="0"/>
              <a:t>Hierarchy of Pathogens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168F0-89FB-49D2-A7DB-12D81835E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 descr="A picture containing treemap chart&#10;&#10;Description automatically generated">
            <a:extLst>
              <a:ext uri="{FF2B5EF4-FFF2-40B4-BE49-F238E27FC236}">
                <a16:creationId xmlns:a16="http://schemas.microsoft.com/office/drawing/2014/main" id="{84978371-EF74-4340-8819-9545125893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8009" y="1338639"/>
            <a:ext cx="7182852" cy="4944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695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5352E-7E97-4913-8AC8-D46DF07C1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Quality Monitoring Techniques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8891F-D51F-4758-BE51-15D970625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Observational (Visual)</a:t>
            </a:r>
          </a:p>
          <a:p>
            <a:r>
              <a:rPr lang="en-US" dirty="0"/>
              <a:t>Invisible Fluorescent Marking Systems</a:t>
            </a:r>
          </a:p>
          <a:p>
            <a:r>
              <a:rPr lang="en-US" dirty="0"/>
              <a:t>Adenosine Tri-Phosphate Monitoring (ATP)</a:t>
            </a:r>
          </a:p>
          <a:p>
            <a:r>
              <a:rPr lang="en-US" dirty="0"/>
              <a:t>Cultures</a:t>
            </a:r>
          </a:p>
          <a:p>
            <a:r>
              <a:rPr lang="en-US" dirty="0"/>
              <a:t>Swabs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576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135BA-D113-4330-B080-89EC51BFC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Questions to Ponder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0BEC5-174A-4D47-A8E2-CF8D94A9F6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701478"/>
            <a:ext cx="9872871" cy="439452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Does EVS staff receive a thorough orientation and training prior to deployment to their unit/area?</a:t>
            </a:r>
          </a:p>
          <a:p>
            <a:r>
              <a:rPr lang="en-US" dirty="0"/>
              <a:t>Is your EVS leader/ Infection Preventionist relationship strong?</a:t>
            </a:r>
          </a:p>
          <a:p>
            <a:r>
              <a:rPr lang="en-US" dirty="0"/>
              <a:t>Is your EVS leader considered an infection prevention expert on the units?</a:t>
            </a:r>
          </a:p>
          <a:p>
            <a:r>
              <a:rPr lang="en-US" dirty="0"/>
              <a:t>Does EVS staff understand </a:t>
            </a:r>
            <a:r>
              <a:rPr lang="en-US" b="1" dirty="0"/>
              <a:t>why</a:t>
            </a:r>
            <a:r>
              <a:rPr lang="en-US" dirty="0"/>
              <a:t> we do what we do?</a:t>
            </a:r>
          </a:p>
          <a:p>
            <a:r>
              <a:rPr lang="en-US" dirty="0"/>
              <a:t>Are staff confident in their ability to do their jobs?</a:t>
            </a:r>
          </a:p>
          <a:p>
            <a:r>
              <a:rPr lang="en-US" dirty="0"/>
              <a:t>Are EVS staff on the units considered infection prevention experts?</a:t>
            </a:r>
          </a:p>
          <a:p>
            <a:r>
              <a:rPr lang="en-US" dirty="0"/>
              <a:t>How are you verifying competence?</a:t>
            </a:r>
          </a:p>
          <a:p>
            <a:r>
              <a:rPr lang="en-US" dirty="0"/>
              <a:t>What is your current quality monitoring program and is it effective?</a:t>
            </a:r>
          </a:p>
          <a:p>
            <a:r>
              <a:rPr lang="en-US" dirty="0"/>
              <a:t>What does your EVS leadership succession plan look like?</a:t>
            </a:r>
          </a:p>
        </p:txBody>
      </p:sp>
    </p:spTree>
    <p:extLst>
      <p:ext uri="{BB962C8B-B14F-4D97-AF65-F5344CB8AC3E}">
        <p14:creationId xmlns:p14="http://schemas.microsoft.com/office/powerpoint/2010/main" val="804315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B6D61-9F89-43E3-B83D-C86F0DDF9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Opportunities for Improvement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0AA34E-E37B-4647-888D-253C5F77E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863524"/>
            <a:ext cx="9872871" cy="4232476"/>
          </a:xfrm>
        </p:spPr>
        <p:txBody>
          <a:bodyPr/>
          <a:lstStyle/>
          <a:p>
            <a:r>
              <a:rPr lang="en-US" dirty="0"/>
              <a:t>Educational Systems</a:t>
            </a:r>
          </a:p>
          <a:p>
            <a:r>
              <a:rPr lang="en-US" dirty="0"/>
              <a:t>Instructional Materials</a:t>
            </a:r>
          </a:p>
          <a:p>
            <a:r>
              <a:rPr lang="en-US" dirty="0"/>
              <a:t>Daily EVS Rounding</a:t>
            </a:r>
          </a:p>
          <a:p>
            <a:r>
              <a:rPr lang="en-US" dirty="0"/>
              <a:t>Daily Patient Interviews</a:t>
            </a:r>
          </a:p>
          <a:p>
            <a:r>
              <a:rPr lang="en-US" dirty="0"/>
              <a:t>Communication and Committee Assignments</a:t>
            </a:r>
          </a:p>
          <a:p>
            <a:r>
              <a:rPr lang="en-US" dirty="0"/>
              <a:t>Infection Prevention/EVS Leader Rounding</a:t>
            </a:r>
          </a:p>
        </p:txBody>
      </p:sp>
    </p:spTree>
    <p:extLst>
      <p:ext uri="{BB962C8B-B14F-4D97-AF65-F5344CB8AC3E}">
        <p14:creationId xmlns:p14="http://schemas.microsoft.com/office/powerpoint/2010/main" val="831771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15629-09AB-41D6-825D-0C459CEDF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2750820"/>
            <a:ext cx="9875520" cy="1356360"/>
          </a:xfrm>
        </p:spPr>
        <p:txBody>
          <a:bodyPr/>
          <a:lstStyle/>
          <a:p>
            <a:pPr algn="ctr"/>
            <a:r>
              <a:rPr lang="en-US" dirty="0"/>
              <a:t>Questions or Comments?</a:t>
            </a:r>
          </a:p>
        </p:txBody>
      </p:sp>
    </p:spTree>
    <p:extLst>
      <p:ext uri="{BB962C8B-B14F-4D97-AF65-F5344CB8AC3E}">
        <p14:creationId xmlns:p14="http://schemas.microsoft.com/office/powerpoint/2010/main" val="256958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2457A-73FB-4EF7-9D67-90BD27C63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Disclosures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85383-458F-45A7-9446-980953C40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Independent contractor/consultant working with the American Hospital Association (AHA) and the Association for the Healthcare Environment (AHE)</a:t>
            </a:r>
          </a:p>
          <a:p>
            <a:r>
              <a:rPr lang="en-US" dirty="0"/>
              <a:t>No ties or interest to any healthcare provider or healthcare supplier</a:t>
            </a:r>
          </a:p>
        </p:txBody>
      </p:sp>
    </p:spTree>
    <p:extLst>
      <p:ext uri="{BB962C8B-B14F-4D97-AF65-F5344CB8AC3E}">
        <p14:creationId xmlns:p14="http://schemas.microsoft.com/office/powerpoint/2010/main" val="2755390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030F8-9ED9-45FE-8B80-BF8B4E581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CE0EF-2B24-46B2-BBFA-3391E34D6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the importance of infection prevention in different healthcare settings</a:t>
            </a:r>
          </a:p>
          <a:p>
            <a:r>
              <a:rPr lang="en-US" dirty="0"/>
              <a:t>Importance of EVS leader and staff education and evidence of competence</a:t>
            </a:r>
          </a:p>
          <a:p>
            <a:r>
              <a:rPr lang="en-US" dirty="0"/>
              <a:t>Discuss and communicate proper cleaning and disinfecting techniques</a:t>
            </a:r>
          </a:p>
          <a:p>
            <a:r>
              <a:rPr lang="en-US" dirty="0"/>
              <a:t>Understand different quality monitoring tools and techniques</a:t>
            </a:r>
          </a:p>
          <a:p>
            <a:r>
              <a:rPr lang="en-US" dirty="0"/>
              <a:t>Recognize future challenges for EVS leaders and professionals</a:t>
            </a:r>
          </a:p>
          <a:p>
            <a:r>
              <a:rPr lang="en-US" dirty="0"/>
              <a:t>Recognize opportunities for improvement in your areas)s) of responsibility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850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12ACD-8A65-4740-96F6-1911567B6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Healthcare Settings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4EB6C-4E8F-4DFE-A57C-F1864E5CE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Acute Care- (hospitals)</a:t>
            </a:r>
          </a:p>
          <a:p>
            <a:r>
              <a:rPr lang="en-US" dirty="0"/>
              <a:t>Long-Term Acute Care Hospitals (L-TACH’s)</a:t>
            </a:r>
          </a:p>
          <a:p>
            <a:r>
              <a:rPr lang="en-US" dirty="0"/>
              <a:t>Skilled Care- (Nursing homes, memory care, long-tern care)</a:t>
            </a:r>
          </a:p>
          <a:p>
            <a:r>
              <a:rPr lang="en-US" dirty="0"/>
              <a:t>Continuing Care Retirement Communities (CCRC’s)</a:t>
            </a:r>
          </a:p>
          <a:p>
            <a:r>
              <a:rPr lang="en-US" dirty="0"/>
              <a:t>Day Care Facilities</a:t>
            </a:r>
          </a:p>
          <a:p>
            <a:r>
              <a:rPr lang="en-US" dirty="0"/>
              <a:t>Non-Acute Care (clinics, ambulatory care, gyms, childcare)</a:t>
            </a:r>
          </a:p>
          <a:p>
            <a:r>
              <a:rPr lang="en-US" dirty="0"/>
              <a:t>Home Health Care (in-home services)</a:t>
            </a:r>
          </a:p>
          <a:p>
            <a:r>
              <a:rPr lang="en-US" dirty="0"/>
              <a:t>Public Settings (malls, parking lots)</a:t>
            </a:r>
          </a:p>
        </p:txBody>
      </p:sp>
    </p:spTree>
    <p:extLst>
      <p:ext uri="{BB962C8B-B14F-4D97-AF65-F5344CB8AC3E}">
        <p14:creationId xmlns:p14="http://schemas.microsoft.com/office/powerpoint/2010/main" val="3495430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808E7-AA12-4739-B40E-F7699E406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25F65-C2FE-4220-845F-9C94985E1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736203"/>
            <a:ext cx="9872871" cy="4359797"/>
          </a:xfrm>
        </p:spPr>
        <p:txBody>
          <a:bodyPr>
            <a:normAutofit/>
          </a:bodyPr>
          <a:lstStyle/>
          <a:p>
            <a:r>
              <a:rPr lang="en-US" dirty="0"/>
              <a:t>EVS Leader Education- not easily obtained on the local level</a:t>
            </a:r>
          </a:p>
          <a:p>
            <a:pPr lvl="1"/>
            <a:r>
              <a:rPr lang="en-US" dirty="0"/>
              <a:t>Online programs through AHE, vendors and/or others</a:t>
            </a:r>
          </a:p>
          <a:p>
            <a:pPr lvl="1"/>
            <a:r>
              <a:rPr lang="en-US" dirty="0"/>
              <a:t>CHESP</a:t>
            </a:r>
          </a:p>
          <a:p>
            <a:pPr lvl="1"/>
            <a:r>
              <a:rPr lang="en-US" dirty="0"/>
              <a:t>CMIP</a:t>
            </a:r>
          </a:p>
          <a:p>
            <a:r>
              <a:rPr lang="en-US" dirty="0"/>
              <a:t>Frontline EVS staff education- easily obtained locally</a:t>
            </a:r>
          </a:p>
          <a:p>
            <a:pPr lvl="1"/>
            <a:r>
              <a:rPr lang="en-US" dirty="0"/>
              <a:t>Solid Orientation Program?</a:t>
            </a:r>
          </a:p>
          <a:p>
            <a:pPr lvl="1"/>
            <a:r>
              <a:rPr lang="en-US" dirty="0"/>
              <a:t>Solid Re-training Program?</a:t>
            </a:r>
          </a:p>
          <a:p>
            <a:pPr lvl="1"/>
            <a:r>
              <a:rPr lang="en-US" dirty="0"/>
              <a:t>On-going education Program?</a:t>
            </a:r>
          </a:p>
          <a:p>
            <a:pPr lvl="1"/>
            <a:r>
              <a:rPr lang="en-US" dirty="0"/>
              <a:t>Annual Competency Program</a:t>
            </a:r>
          </a:p>
          <a:p>
            <a:pPr lvl="1"/>
            <a:r>
              <a:rPr lang="en-US" dirty="0"/>
              <a:t>CHEST</a:t>
            </a:r>
          </a:p>
          <a:p>
            <a:pPr lvl="1"/>
            <a:r>
              <a:rPr lang="en-US" dirty="0"/>
              <a:t>CSCT</a:t>
            </a:r>
          </a:p>
          <a:p>
            <a:pPr lvl="1"/>
            <a:r>
              <a:rPr lang="en-US" dirty="0"/>
              <a:t>CNACC</a:t>
            </a:r>
          </a:p>
        </p:txBody>
      </p:sp>
    </p:spTree>
    <p:extLst>
      <p:ext uri="{BB962C8B-B14F-4D97-AF65-F5344CB8AC3E}">
        <p14:creationId xmlns:p14="http://schemas.microsoft.com/office/powerpoint/2010/main" val="3710140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EABD0-2D03-4BA3-A3DF-1455AE44D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Cleaning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589214-0ACB-4763-A4E5-FC830DD6E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9564" y="1894776"/>
            <a:ext cx="9872871" cy="4038600"/>
          </a:xfrm>
        </p:spPr>
        <p:txBody>
          <a:bodyPr>
            <a:normAutofit fontScale="92500"/>
          </a:bodyPr>
          <a:lstStyle/>
          <a:p>
            <a:pPr marL="45720" indent="0" algn="ctr">
              <a:buNone/>
            </a:pPr>
            <a:r>
              <a:rPr lang="en-US" b="1" dirty="0"/>
              <a:t>“Cleaning is the movement of material from an undesirable location to a more desirable location”.</a:t>
            </a:r>
          </a:p>
          <a:p>
            <a:r>
              <a:rPr lang="en-US" dirty="0"/>
              <a:t>Cleaning is the physical removal of dust, dirt, debris, bio-burden etc. (visible soiling)</a:t>
            </a:r>
          </a:p>
          <a:p>
            <a:r>
              <a:rPr lang="en-US" dirty="0"/>
              <a:t>Cleaning can be accomplished in multiple ways</a:t>
            </a:r>
          </a:p>
          <a:p>
            <a:pPr lvl="1"/>
            <a:r>
              <a:rPr lang="en-US" dirty="0"/>
              <a:t>Hands- mechanical action</a:t>
            </a:r>
          </a:p>
          <a:p>
            <a:pPr lvl="1"/>
            <a:r>
              <a:rPr lang="en-US" dirty="0"/>
              <a:t>Dry or wet textiles</a:t>
            </a:r>
          </a:p>
          <a:p>
            <a:pPr lvl="1"/>
            <a:r>
              <a:rPr lang="en-US" dirty="0"/>
              <a:t>Dry or wet paper products</a:t>
            </a:r>
          </a:p>
          <a:p>
            <a:pPr lvl="1"/>
            <a:r>
              <a:rPr lang="en-US" dirty="0"/>
              <a:t>Detergents</a:t>
            </a:r>
          </a:p>
          <a:p>
            <a:pPr lvl="1"/>
            <a:r>
              <a:rPr lang="en-US" dirty="0"/>
              <a:t>Water</a:t>
            </a:r>
          </a:p>
          <a:p>
            <a:pPr lvl="1"/>
            <a:r>
              <a:rPr lang="en-US" dirty="0"/>
              <a:t>Multiple tools</a:t>
            </a:r>
          </a:p>
          <a:p>
            <a:pPr marL="45720" indent="0" algn="ctr">
              <a:buNone/>
            </a:pPr>
            <a:r>
              <a:rPr lang="en-US" b="1" dirty="0"/>
              <a:t>Cleaning is always required prior to disinfection or sterilization</a:t>
            </a:r>
          </a:p>
          <a:p>
            <a:pPr marL="4572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762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30A18-B2C8-4577-BA06-A2A3F119D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Disinfecting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ADEAC-F2C7-4843-BEA9-2FE5CF6B7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9564" y="1709581"/>
            <a:ext cx="9872871" cy="4038600"/>
          </a:xfrm>
        </p:spPr>
        <p:txBody>
          <a:bodyPr>
            <a:normAutofit fontScale="92500" lnSpcReduction="20000"/>
          </a:bodyPr>
          <a:lstStyle/>
          <a:p>
            <a:pPr marL="45720" indent="0" algn="ctr">
              <a:buNone/>
            </a:pPr>
            <a:r>
              <a:rPr lang="en-US" b="1" dirty="0"/>
              <a:t>The destruction or  inactivation of pathogens</a:t>
            </a:r>
          </a:p>
          <a:p>
            <a:r>
              <a:rPr lang="en-US" dirty="0"/>
              <a:t>Can be accomplished with heat, chemicals or ultraviolet light</a:t>
            </a:r>
          </a:p>
          <a:p>
            <a:r>
              <a:rPr lang="en-US" dirty="0"/>
              <a:t>Most common disinfectants are:</a:t>
            </a:r>
          </a:p>
          <a:p>
            <a:pPr lvl="1"/>
            <a:r>
              <a:rPr lang="en-US" dirty="0"/>
              <a:t>Quaternary ammonium compounds</a:t>
            </a:r>
          </a:p>
          <a:p>
            <a:pPr lvl="1"/>
            <a:r>
              <a:rPr lang="en-US" dirty="0"/>
              <a:t>Accelerated hydrogen peroxide</a:t>
            </a:r>
          </a:p>
          <a:p>
            <a:pPr lvl="1"/>
            <a:r>
              <a:rPr lang="en-US" dirty="0"/>
              <a:t>Sodium hypochlorite</a:t>
            </a:r>
          </a:p>
          <a:p>
            <a:pPr lvl="1"/>
            <a:r>
              <a:rPr lang="en-US" dirty="0"/>
              <a:t>Peracetic/</a:t>
            </a:r>
            <a:r>
              <a:rPr lang="en-US" dirty="0" err="1"/>
              <a:t>peroxyacedic</a:t>
            </a:r>
            <a:r>
              <a:rPr lang="en-US" dirty="0"/>
              <a:t> acid and hydrogen peroxide blends (smell like vinegar)</a:t>
            </a:r>
          </a:p>
          <a:p>
            <a:r>
              <a:rPr lang="en-US" dirty="0"/>
              <a:t>Contact Times</a:t>
            </a:r>
          </a:p>
          <a:p>
            <a:r>
              <a:rPr lang="en-US" dirty="0"/>
              <a:t>Application Methods</a:t>
            </a:r>
          </a:p>
          <a:p>
            <a:pPr lvl="1"/>
            <a:r>
              <a:rPr lang="en-US" dirty="0"/>
              <a:t>Microfiber vs. cotton vs. disposable wipes, etc.</a:t>
            </a:r>
          </a:p>
          <a:p>
            <a:pPr marL="45720" indent="0" algn="ctr">
              <a:buNone/>
            </a:pPr>
            <a:r>
              <a:rPr lang="en-US" b="1" dirty="0"/>
              <a:t>An item/object/area/surface that has not been properly cleaned cannot be properly disinfected or sterilized</a:t>
            </a:r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725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2D743-8A9B-46D6-A70D-E452503B2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Cleaning and Disinfecting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52E49-6255-4617-9D61-E7F111447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High to Low (Top to Bottom)</a:t>
            </a:r>
          </a:p>
          <a:p>
            <a:r>
              <a:rPr lang="en-US" dirty="0"/>
              <a:t>Left to Right (Clockwise or counterclockwise)</a:t>
            </a:r>
          </a:p>
          <a:p>
            <a:r>
              <a:rPr lang="en-US" dirty="0"/>
              <a:t>Clean toward Dirty</a:t>
            </a:r>
          </a:p>
          <a:p>
            <a:r>
              <a:rPr lang="en-US" dirty="0"/>
              <a:t>Unidirectional Wiping</a:t>
            </a:r>
          </a:p>
          <a:p>
            <a:r>
              <a:rPr lang="en-US" dirty="0"/>
              <a:t>Responsibility Matrix</a:t>
            </a:r>
          </a:p>
        </p:txBody>
      </p:sp>
    </p:spTree>
    <p:extLst>
      <p:ext uri="{BB962C8B-B14F-4D97-AF65-F5344CB8AC3E}">
        <p14:creationId xmlns:p14="http://schemas.microsoft.com/office/powerpoint/2010/main" val="2545113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88620-FB96-4A29-935C-ED48D7349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Education Should Include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C2A96-AD54-4185-A22A-F0B080500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851949"/>
            <a:ext cx="9872871" cy="4244051"/>
          </a:xfrm>
        </p:spPr>
        <p:txBody>
          <a:bodyPr/>
          <a:lstStyle/>
          <a:p>
            <a:r>
              <a:rPr lang="en-US" dirty="0"/>
              <a:t>Cleaning vs. Sanitizing vs. Disinfecting vs. Sterilizing</a:t>
            </a:r>
          </a:p>
          <a:p>
            <a:r>
              <a:rPr lang="en-US" dirty="0"/>
              <a:t>Everyday behaviors to prevent the spread of infection</a:t>
            </a:r>
          </a:p>
          <a:p>
            <a:pPr lvl="1"/>
            <a:r>
              <a:rPr lang="en-US" dirty="0"/>
              <a:t>Hand Hygiene</a:t>
            </a:r>
          </a:p>
          <a:p>
            <a:pPr lvl="1"/>
            <a:r>
              <a:rPr lang="en-US" dirty="0"/>
              <a:t>Proper use of Personal Protective Equipment (Donning and Doffing)</a:t>
            </a:r>
          </a:p>
          <a:p>
            <a:pPr lvl="1"/>
            <a:r>
              <a:rPr lang="en-US" dirty="0"/>
              <a:t>Understanding of the Chain of Infection</a:t>
            </a:r>
          </a:p>
          <a:p>
            <a:pPr lvl="1"/>
            <a:r>
              <a:rPr lang="en-US" dirty="0"/>
              <a:t>Common Pathogens (microbiology)</a:t>
            </a:r>
          </a:p>
          <a:p>
            <a:pPr lvl="1"/>
            <a:r>
              <a:rPr lang="en-US" dirty="0"/>
              <a:t> Proper tools and processes</a:t>
            </a:r>
          </a:p>
          <a:p>
            <a:r>
              <a:rPr lang="en-US" dirty="0"/>
              <a:t>Standard and Transmission-Based Precautions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522196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151</TotalTime>
  <Words>617</Words>
  <Application>Microsoft Office PowerPoint</Application>
  <PresentationFormat>Widescreen</PresentationFormat>
  <Paragraphs>102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Calibri</vt:lpstr>
      <vt:lpstr>Corbel</vt:lpstr>
      <vt:lpstr>Basis</vt:lpstr>
      <vt:lpstr>The Importance of Infection Prevention in All Healthcare Settings</vt:lpstr>
      <vt:lpstr>Disclosures</vt:lpstr>
      <vt:lpstr>Objectives</vt:lpstr>
      <vt:lpstr>Healthcare Settings</vt:lpstr>
      <vt:lpstr>Education</vt:lpstr>
      <vt:lpstr>Cleaning</vt:lpstr>
      <vt:lpstr>Disinfecting</vt:lpstr>
      <vt:lpstr>Cleaning and Disinfecting Process</vt:lpstr>
      <vt:lpstr>Education Should Include</vt:lpstr>
      <vt:lpstr>Hierarchy of Pathogens</vt:lpstr>
      <vt:lpstr>Quality Monitoring Techniques</vt:lpstr>
      <vt:lpstr>Questions to Ponder</vt:lpstr>
      <vt:lpstr>Opportunities for Improvement</vt:lpstr>
      <vt:lpstr>Questions or Comments?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Importance of Infection Prevention in All Healthcare Settings</dc:title>
  <dc:creator>Mike Bailey</dc:creator>
  <cp:lastModifiedBy>Kim Allen</cp:lastModifiedBy>
  <cp:revision>2</cp:revision>
  <dcterms:created xsi:type="dcterms:W3CDTF">2022-03-15T15:15:19Z</dcterms:created>
  <dcterms:modified xsi:type="dcterms:W3CDTF">2022-03-15T18:12:58Z</dcterms:modified>
</cp:coreProperties>
</file>