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56"/>
  </p:notesMasterIdLst>
  <p:sldIdLst>
    <p:sldId id="256" r:id="rId3"/>
    <p:sldId id="279" r:id="rId4"/>
    <p:sldId id="280" r:id="rId5"/>
    <p:sldId id="281" r:id="rId6"/>
    <p:sldId id="290" r:id="rId7"/>
    <p:sldId id="297" r:id="rId8"/>
    <p:sldId id="291" r:id="rId9"/>
    <p:sldId id="282" r:id="rId10"/>
    <p:sldId id="266" r:id="rId11"/>
    <p:sldId id="268" r:id="rId12"/>
    <p:sldId id="273" r:id="rId13"/>
    <p:sldId id="274" r:id="rId14"/>
    <p:sldId id="275" r:id="rId15"/>
    <p:sldId id="276" r:id="rId16"/>
    <p:sldId id="283" r:id="rId17"/>
    <p:sldId id="277" r:id="rId18"/>
    <p:sldId id="278" r:id="rId19"/>
    <p:sldId id="293" r:id="rId20"/>
    <p:sldId id="284" r:id="rId21"/>
    <p:sldId id="287" r:id="rId22"/>
    <p:sldId id="289" r:id="rId23"/>
    <p:sldId id="286" r:id="rId24"/>
    <p:sldId id="292" r:id="rId25"/>
    <p:sldId id="285" r:id="rId26"/>
    <p:sldId id="317" r:id="rId27"/>
    <p:sldId id="288" r:id="rId28"/>
    <p:sldId id="294" r:id="rId29"/>
    <p:sldId id="295" r:id="rId30"/>
    <p:sldId id="296" r:id="rId31"/>
    <p:sldId id="298" r:id="rId32"/>
    <p:sldId id="299" r:id="rId33"/>
    <p:sldId id="300" r:id="rId34"/>
    <p:sldId id="315" r:id="rId35"/>
    <p:sldId id="301" r:id="rId36"/>
    <p:sldId id="318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4" r:id="rId49"/>
    <p:sldId id="316" r:id="rId50"/>
    <p:sldId id="257" r:id="rId51"/>
    <p:sldId id="258" r:id="rId52"/>
    <p:sldId id="260" r:id="rId53"/>
    <p:sldId id="259" r:id="rId54"/>
    <p:sldId id="313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36" autoAdjust="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B7F73-33E5-45E8-B853-91DE3E4029BD}" type="datetimeFigureOut">
              <a:rPr lang="en-CA" smtClean="0"/>
              <a:t>2022-03-08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9D3D1-9B86-4C0E-A587-6A91B437C7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3755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Sensitivity to </a:t>
            </a:r>
            <a:r>
              <a:rPr lang="en-US" dirty="0" err="1"/>
              <a:t>Apergillus</a:t>
            </a:r>
            <a:r>
              <a:rPr lang="en-US" baseline="0" dirty="0"/>
              <a:t> can mimic asthma!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9D3D1-9B86-4C0E-A587-6A91B437C7C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0000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3063" y="703263"/>
            <a:ext cx="6111875" cy="34385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76615"/>
            <a:ext cx="5029200" cy="4064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748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Estimating distance to house from air intake system.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9D3D1-9B86-4C0E-A587-6A91B437C7C0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043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0" y="1524000"/>
            <a:ext cx="96520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5814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EB38310-8FF0-418C-8622-D06BC17DEFC6}" type="slidenum">
              <a:rPr lang="en-US" altLang="en-US">
                <a:solidFill>
                  <a:srgbClr val="463634"/>
                </a:solidFill>
              </a:rPr>
              <a:pPr/>
              <a:t>‹#›</a:t>
            </a:fld>
            <a:endParaRPr lang="en-US" altLang="en-US">
              <a:solidFill>
                <a:srgbClr val="4636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4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9EF4E-E16D-4C65-A648-6664E8A4E223}" type="slidenum">
              <a:rPr lang="en-US" altLang="en-US">
                <a:solidFill>
                  <a:srgbClr val="463634"/>
                </a:solidFill>
              </a:rPr>
              <a:pPr/>
              <a:t>‹#›</a:t>
            </a:fld>
            <a:endParaRPr lang="en-US" altLang="en-US">
              <a:solidFill>
                <a:srgbClr val="4636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7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499A5-0D00-4EA8-9BAA-2EE95BD3BB50}" type="slidenum">
              <a:rPr lang="en-US" altLang="en-US">
                <a:solidFill>
                  <a:srgbClr val="463634"/>
                </a:solidFill>
              </a:rPr>
              <a:pPr/>
              <a:t>‹#›</a:t>
            </a:fld>
            <a:endParaRPr lang="en-US" altLang="en-US">
              <a:solidFill>
                <a:srgbClr val="4636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60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54BE72D-B10E-45EE-B694-33DD82217FB0}" type="slidenum">
              <a:rPr lang="en-US" altLang="en-US">
                <a:solidFill>
                  <a:srgbClr val="463634"/>
                </a:solidFill>
              </a:rPr>
              <a:pPr/>
              <a:t>‹#›</a:t>
            </a:fld>
            <a:endParaRPr lang="en-US" altLang="en-US">
              <a:solidFill>
                <a:srgbClr val="4636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73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0" y="1524000"/>
            <a:ext cx="96520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5814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EB38310-8FF0-418C-8622-D06BC17DEFC6}" type="slidenum">
              <a:rPr lang="en-US" altLang="en-US">
                <a:solidFill>
                  <a:srgbClr val="463634"/>
                </a:solidFill>
              </a:rPr>
              <a:pPr/>
              <a:t>‹#›</a:t>
            </a:fld>
            <a:endParaRPr lang="en-US" altLang="en-US">
              <a:solidFill>
                <a:srgbClr val="4636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07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12D1D-A445-4631-8F68-D5E3FD055E27}" type="slidenum">
              <a:rPr lang="en-US" altLang="en-US">
                <a:solidFill>
                  <a:srgbClr val="463634"/>
                </a:solidFill>
              </a:rPr>
              <a:pPr/>
              <a:t>‹#›</a:t>
            </a:fld>
            <a:endParaRPr lang="en-US" altLang="en-US">
              <a:solidFill>
                <a:srgbClr val="4636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13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5AB4A-3E9F-4D73-9A67-F0E948C4278C}" type="slidenum">
              <a:rPr lang="en-US" altLang="en-US">
                <a:solidFill>
                  <a:srgbClr val="463634"/>
                </a:solidFill>
              </a:rPr>
              <a:pPr/>
              <a:t>‹#›</a:t>
            </a:fld>
            <a:endParaRPr lang="en-US" altLang="en-US">
              <a:solidFill>
                <a:srgbClr val="4636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18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D32BF-59D2-4612-BDF9-FD4725BD75A9}" type="slidenum">
              <a:rPr lang="en-US" altLang="en-US">
                <a:solidFill>
                  <a:srgbClr val="463634"/>
                </a:solidFill>
              </a:rPr>
              <a:pPr/>
              <a:t>‹#›</a:t>
            </a:fld>
            <a:endParaRPr lang="en-US" altLang="en-US">
              <a:solidFill>
                <a:srgbClr val="4636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236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A9223-E3EC-4FD9-AF95-DB7EC2BBDDD6}" type="slidenum">
              <a:rPr lang="en-US" altLang="en-US">
                <a:solidFill>
                  <a:srgbClr val="463634"/>
                </a:solidFill>
              </a:rPr>
              <a:pPr/>
              <a:t>‹#›</a:t>
            </a:fld>
            <a:endParaRPr lang="en-US" altLang="en-US">
              <a:solidFill>
                <a:srgbClr val="4636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65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AC827-DF5E-43DB-8B05-905EF2A8B688}" type="slidenum">
              <a:rPr lang="en-US" altLang="en-US">
                <a:solidFill>
                  <a:srgbClr val="463634"/>
                </a:solidFill>
              </a:rPr>
              <a:pPr/>
              <a:t>‹#›</a:t>
            </a:fld>
            <a:endParaRPr lang="en-US" altLang="en-US">
              <a:solidFill>
                <a:srgbClr val="4636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79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A084B-22E6-4F8B-B52E-D7E90F0F0BD0}" type="slidenum">
              <a:rPr lang="en-US" altLang="en-US">
                <a:solidFill>
                  <a:srgbClr val="463634"/>
                </a:solidFill>
              </a:rPr>
              <a:pPr/>
              <a:t>‹#›</a:t>
            </a:fld>
            <a:endParaRPr lang="en-US" altLang="en-US">
              <a:solidFill>
                <a:srgbClr val="4636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84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8929396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12D1D-A445-4631-8F68-D5E3FD055E27}" type="slidenum">
              <a:rPr lang="en-US" altLang="en-US">
                <a:solidFill>
                  <a:srgbClr val="463634"/>
                </a:solidFill>
              </a:rPr>
              <a:pPr/>
              <a:t>‹#›</a:t>
            </a:fld>
            <a:endParaRPr lang="en-US" altLang="en-US">
              <a:solidFill>
                <a:srgbClr val="4636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63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40CBE-8226-48BA-9E74-0958025D5DE9}" type="slidenum">
              <a:rPr lang="en-US" altLang="en-US">
                <a:solidFill>
                  <a:srgbClr val="463634"/>
                </a:solidFill>
              </a:rPr>
              <a:pPr/>
              <a:t>‹#›</a:t>
            </a:fld>
            <a:endParaRPr lang="en-US" altLang="en-US">
              <a:solidFill>
                <a:srgbClr val="4636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11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EE4F6-C6BD-4ACE-AB3E-55926B866AD0}" type="slidenum">
              <a:rPr lang="en-US" altLang="en-US">
                <a:solidFill>
                  <a:srgbClr val="463634"/>
                </a:solidFill>
              </a:rPr>
              <a:pPr/>
              <a:t>‹#›</a:t>
            </a:fld>
            <a:endParaRPr lang="en-US" altLang="en-US">
              <a:solidFill>
                <a:srgbClr val="4636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11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9EF4E-E16D-4C65-A648-6664E8A4E223}" type="slidenum">
              <a:rPr lang="en-US" altLang="en-US">
                <a:solidFill>
                  <a:srgbClr val="463634"/>
                </a:solidFill>
              </a:rPr>
              <a:pPr/>
              <a:t>‹#›</a:t>
            </a:fld>
            <a:endParaRPr lang="en-US" altLang="en-US">
              <a:solidFill>
                <a:srgbClr val="4636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00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499A5-0D00-4EA8-9BAA-2EE95BD3BB50}" type="slidenum">
              <a:rPr lang="en-US" altLang="en-US">
                <a:solidFill>
                  <a:srgbClr val="463634"/>
                </a:solidFill>
              </a:rPr>
              <a:pPr/>
              <a:t>‹#›</a:t>
            </a:fld>
            <a:endParaRPr lang="en-US" altLang="en-US">
              <a:solidFill>
                <a:srgbClr val="4636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09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54BE72D-B10E-45EE-B694-33DD82217FB0}" type="slidenum">
              <a:rPr lang="en-US" altLang="en-US">
                <a:solidFill>
                  <a:srgbClr val="463634"/>
                </a:solidFill>
              </a:rPr>
              <a:pPr/>
              <a:t>‹#›</a:t>
            </a:fld>
            <a:endParaRPr lang="en-US" altLang="en-US">
              <a:solidFill>
                <a:srgbClr val="4636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0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5AB4A-3E9F-4D73-9A67-F0E948C4278C}" type="slidenum">
              <a:rPr lang="en-US" altLang="en-US">
                <a:solidFill>
                  <a:srgbClr val="463634"/>
                </a:solidFill>
              </a:rPr>
              <a:pPr/>
              <a:t>‹#›</a:t>
            </a:fld>
            <a:endParaRPr lang="en-US" altLang="en-US">
              <a:solidFill>
                <a:srgbClr val="4636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2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D32BF-59D2-4612-BDF9-FD4725BD75A9}" type="slidenum">
              <a:rPr lang="en-US" altLang="en-US">
                <a:solidFill>
                  <a:srgbClr val="463634"/>
                </a:solidFill>
              </a:rPr>
              <a:pPr/>
              <a:t>‹#›</a:t>
            </a:fld>
            <a:endParaRPr lang="en-US" altLang="en-US">
              <a:solidFill>
                <a:srgbClr val="4636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8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A9223-E3EC-4FD9-AF95-DB7EC2BBDDD6}" type="slidenum">
              <a:rPr lang="en-US" altLang="en-US">
                <a:solidFill>
                  <a:srgbClr val="463634"/>
                </a:solidFill>
              </a:rPr>
              <a:pPr/>
              <a:t>‹#›</a:t>
            </a:fld>
            <a:endParaRPr lang="en-US" altLang="en-US">
              <a:solidFill>
                <a:srgbClr val="4636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4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AC827-DF5E-43DB-8B05-905EF2A8B688}" type="slidenum">
              <a:rPr lang="en-US" altLang="en-US">
                <a:solidFill>
                  <a:srgbClr val="463634"/>
                </a:solidFill>
              </a:rPr>
              <a:pPr/>
              <a:t>‹#›</a:t>
            </a:fld>
            <a:endParaRPr lang="en-US" altLang="en-US">
              <a:solidFill>
                <a:srgbClr val="4636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5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A084B-22E6-4F8B-B52E-D7E90F0F0BD0}" type="slidenum">
              <a:rPr lang="en-US" altLang="en-US">
                <a:solidFill>
                  <a:srgbClr val="463634"/>
                </a:solidFill>
              </a:rPr>
              <a:pPr/>
              <a:t>‹#›</a:t>
            </a:fld>
            <a:endParaRPr lang="en-US" altLang="en-US">
              <a:solidFill>
                <a:srgbClr val="4636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0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40CBE-8226-48BA-9E74-0958025D5DE9}" type="slidenum">
              <a:rPr lang="en-US" altLang="en-US">
                <a:solidFill>
                  <a:srgbClr val="463634"/>
                </a:solidFill>
              </a:rPr>
              <a:pPr/>
              <a:t>‹#›</a:t>
            </a:fld>
            <a:endParaRPr lang="en-US" altLang="en-US">
              <a:solidFill>
                <a:srgbClr val="4636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1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EE4F6-C6BD-4ACE-AB3E-55926B866AD0}" type="slidenum">
              <a:rPr lang="en-US" altLang="en-US">
                <a:solidFill>
                  <a:srgbClr val="463634"/>
                </a:solidFill>
              </a:rPr>
              <a:pPr/>
              <a:t>‹#›</a:t>
            </a:fld>
            <a:endParaRPr lang="en-US" altLang="en-US">
              <a:solidFill>
                <a:srgbClr val="4636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4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168984-35D0-4559-84E4-5143D92CC775}" type="slidenum">
              <a:rPr lang="en-US" altLang="en-US">
                <a:solidFill>
                  <a:srgbClr val="46363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4636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2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 i="1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867" i="1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867" i="1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867" i="1">
          <a:solidFill>
            <a:schemeClr val="tx2"/>
          </a:solidFill>
          <a:latin typeface="Times New Roman" pitchFamily="18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 i="1">
          <a:solidFill>
            <a:schemeClr val="tx2"/>
          </a:solidFill>
          <a:latin typeface="Times New Roman" pitchFamily="18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 i="1">
          <a:solidFill>
            <a:schemeClr val="tx2"/>
          </a:solidFill>
          <a:latin typeface="Times New Roman" pitchFamily="18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 i="1">
          <a:solidFill>
            <a:schemeClr val="tx2"/>
          </a:solidFill>
          <a:latin typeface="Times New Roman" pitchFamily="18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 i="1">
          <a:solidFill>
            <a:schemeClr val="tx2"/>
          </a:solidFill>
          <a:latin typeface="Times New Roman" pitchFamily="18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v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SzPct val="65000"/>
        <a:buChar char="•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SzPct val="65000"/>
        <a:buChar char="•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SzPct val="65000"/>
        <a:buChar char="•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SzPct val="65000"/>
        <a:buChar char="•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SzPct val="65000"/>
        <a:buChar char="•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463634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168984-35D0-4559-84E4-5143D92CC775}" type="slidenum">
              <a:rPr lang="en-US" altLang="en-US">
                <a:solidFill>
                  <a:srgbClr val="46363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4636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3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 i="1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867" i="1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867" i="1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867" i="1">
          <a:solidFill>
            <a:schemeClr val="tx2"/>
          </a:solidFill>
          <a:latin typeface="Times New Roman" pitchFamily="18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 i="1">
          <a:solidFill>
            <a:schemeClr val="tx2"/>
          </a:solidFill>
          <a:latin typeface="Times New Roman" pitchFamily="18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 i="1">
          <a:solidFill>
            <a:schemeClr val="tx2"/>
          </a:solidFill>
          <a:latin typeface="Times New Roman" pitchFamily="18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 i="1">
          <a:solidFill>
            <a:schemeClr val="tx2"/>
          </a:solidFill>
          <a:latin typeface="Times New Roman" pitchFamily="18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 i="1">
          <a:solidFill>
            <a:schemeClr val="tx2"/>
          </a:solidFill>
          <a:latin typeface="Times New Roman" pitchFamily="18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v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SzPct val="65000"/>
        <a:buChar char="•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SzPct val="65000"/>
        <a:buChar char="•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SzPct val="65000"/>
        <a:buChar char="•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SzPct val="65000"/>
        <a:buChar char="•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SzPct val="65000"/>
        <a:buChar char="•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hyperlink" Target="../Local%20Settings/Temporary%20Internet%20Files/Content.IE5/Program%20Files/TurningPoint/2003/Questions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ames.Gauthier@diversey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hrae.org/file%20library/technical%20resources/standards%20and%20guidelines/risk-management-for-legionellosis.pdf" TargetMode="External"/><Relationship Id="rId2" Type="http://schemas.openxmlformats.org/officeDocument/2006/relationships/hyperlink" Target="https://www.techstreet.com/ashrae/standards/ashrae-188-2021?product_id=2229689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7883772/" TargetMode="External"/><Relationship Id="rId2" Type="http://schemas.openxmlformats.org/officeDocument/2006/relationships/hyperlink" Target="https://www.cdc.gov/hai/prevent/environment/water.html" TargetMode="Externa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VJNWefmHjE" TargetMode="Externa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text.apic.org/toc/microbiology-and-risk-factors-for-transmission/microbiology-basics" TargetMode="External"/><Relationship Id="rId2" Type="http://schemas.openxmlformats.org/officeDocument/2006/relationships/hyperlink" Target="https://doi.org/10.1016/j.tim.2018.04.00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fungal/diseases/aspergillosis/index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a-acc.com/documents/cca-documents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mold/mold-remediation-schools-and-commercial-buildings-guide" TargetMode="External"/><Relationship Id="rId2" Type="http://schemas.openxmlformats.org/officeDocument/2006/relationships/hyperlink" Target="http://www.epa.gov/mold/moldguide.html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linda.sowell@diversey.com" TargetMode="External"/><Relationship Id="rId2" Type="http://schemas.openxmlformats.org/officeDocument/2006/relationships/hyperlink" Target="mailto:james.gauthier@diversey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Environmental Pathogens of Concern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Northeast GA Regional Infection Prevention Symposium</a:t>
            </a:r>
          </a:p>
          <a:p>
            <a:r>
              <a:rPr lang="en-US" dirty="0"/>
              <a:t>March 18, 2022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1436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122767" tIns="61384" rIns="122767" bIns="61384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Histologically: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wrap="square" lIns="122767" tIns="61384" rIns="122767" bIns="6138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altLang="en-US" sz="3200" dirty="0"/>
              <a:t>Aspergillus in kidney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6766560" y="1535113"/>
            <a:ext cx="4815842" cy="639763"/>
          </a:xfrm>
        </p:spPr>
        <p:txBody>
          <a:bodyPr/>
          <a:lstStyle/>
          <a:p>
            <a:r>
              <a:rPr lang="en-US" dirty="0"/>
              <a:t>Aspergillus in lung section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93468" y="2174875"/>
            <a:ext cx="3988302" cy="3951288"/>
          </a:xfrm>
          <a:prstGeom prst="rect">
            <a:avLst/>
          </a:prstGeom>
        </p:spPr>
      </p:pic>
      <p:sp>
        <p:nvSpPr>
          <p:cNvPr id="6149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11006667" y="254001"/>
            <a:ext cx="508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67" b="1">
                <a:solidFill>
                  <a:srgbClr val="463634"/>
                </a:solidFill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79399" y="6348818"/>
            <a:ext cx="2802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Lung Tissue Riedel</a:t>
            </a:r>
            <a:endParaRPr lang="en-CA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174875"/>
            <a:ext cx="5747328" cy="39512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82078" y="6348818"/>
            <a:ext cx="2802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Science Photo Library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55654736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Construction: False Ceiling Repair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400" y="1981200"/>
            <a:ext cx="5588000" cy="3368013"/>
          </a:xfrm>
        </p:spPr>
        <p:txBody>
          <a:bodyPr/>
          <a:lstStyle/>
          <a:p>
            <a:r>
              <a:rPr lang="en-US" altLang="en-US" sz="3200" dirty="0"/>
              <a:t>Done after a leak</a:t>
            </a:r>
          </a:p>
          <a:p>
            <a:r>
              <a:rPr lang="en-US" altLang="en-US" sz="3200" dirty="0"/>
              <a:t>Above IV supplies</a:t>
            </a:r>
          </a:p>
          <a:p>
            <a:r>
              <a:rPr lang="en-US" altLang="en-US" sz="3200" dirty="0"/>
              <a:t>Contaminated adhesive tape and arm boards</a:t>
            </a:r>
          </a:p>
          <a:p>
            <a:r>
              <a:rPr lang="en-US" altLang="en-US" sz="3200" dirty="0"/>
              <a:t>6 infected, 2 died</a:t>
            </a:r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2800" y="2509837"/>
            <a:ext cx="6299200" cy="3281363"/>
          </a:xfrm>
          <a:noFill/>
          <a:ln/>
        </p:spPr>
      </p:pic>
      <p:sp>
        <p:nvSpPr>
          <p:cNvPr id="2" name="TextBox 1"/>
          <p:cNvSpPr txBox="1"/>
          <p:nvPr/>
        </p:nvSpPr>
        <p:spPr>
          <a:xfrm>
            <a:off x="119674" y="6478597"/>
            <a:ext cx="11952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1600" dirty="0">
                <a:solidFill>
                  <a:srgbClr val="463634"/>
                </a:solidFill>
              </a:rPr>
              <a:t>Grossman ME, et al. Primary cutaneous </a:t>
            </a:r>
            <a:r>
              <a:rPr lang="en-CA" sz="1600" dirty="0" err="1">
                <a:solidFill>
                  <a:srgbClr val="463634"/>
                </a:solidFill>
              </a:rPr>
              <a:t>Aspergillosis</a:t>
            </a:r>
            <a:r>
              <a:rPr lang="en-CA" sz="1600" dirty="0">
                <a:solidFill>
                  <a:srgbClr val="463634"/>
                </a:solidFill>
              </a:rPr>
              <a:t> in six leukemic children. J Am </a:t>
            </a:r>
            <a:r>
              <a:rPr lang="en-CA" sz="1600" dirty="0" err="1">
                <a:solidFill>
                  <a:srgbClr val="463634"/>
                </a:solidFill>
              </a:rPr>
              <a:t>Acad</a:t>
            </a:r>
            <a:r>
              <a:rPr lang="en-CA" sz="1600" dirty="0">
                <a:solidFill>
                  <a:srgbClr val="463634"/>
                </a:solidFill>
              </a:rPr>
              <a:t> </a:t>
            </a:r>
            <a:r>
              <a:rPr lang="en-CA" sz="1600" dirty="0" err="1">
                <a:solidFill>
                  <a:srgbClr val="463634"/>
                </a:solidFill>
              </a:rPr>
              <a:t>Dermatol</a:t>
            </a:r>
            <a:r>
              <a:rPr lang="en-CA" sz="1600" dirty="0">
                <a:solidFill>
                  <a:srgbClr val="463634"/>
                </a:solidFill>
              </a:rPr>
              <a:t> 1985;12(2, part 1):313-18.</a:t>
            </a:r>
            <a:endParaRPr lang="en-CA" sz="2000" dirty="0">
              <a:solidFill>
                <a:srgbClr val="463634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8274315" y="6309320"/>
            <a:ext cx="768085" cy="54868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200">
              <a:solidFill>
                <a:srgbClr val="4636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15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Demolition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1216" y="1981200"/>
            <a:ext cx="5694784" cy="4114800"/>
          </a:xfrm>
        </p:spPr>
        <p:txBody>
          <a:bodyPr/>
          <a:lstStyle/>
          <a:p>
            <a:r>
              <a:rPr lang="en-US" altLang="en-US" sz="3200" dirty="0"/>
              <a:t>Ducts, false ceiling, glass </a:t>
            </a:r>
            <a:r>
              <a:rPr lang="en-US" altLang="en-US" sz="3200" dirty="0" err="1"/>
              <a:t>fibre</a:t>
            </a:r>
            <a:r>
              <a:rPr lang="en-US" altLang="en-US" sz="3200" dirty="0"/>
              <a:t> insulation</a:t>
            </a:r>
          </a:p>
          <a:p>
            <a:r>
              <a:rPr lang="en-US" altLang="en-US" sz="3200" dirty="0"/>
              <a:t>Work on roller-blind casings</a:t>
            </a:r>
          </a:p>
          <a:p>
            <a:r>
              <a:rPr lang="en-US" altLang="en-US" sz="3200" dirty="0"/>
              <a:t>22 cancer patients infected, 18 died</a:t>
            </a:r>
          </a:p>
        </p:txBody>
      </p:sp>
      <p:pic>
        <p:nvPicPr>
          <p:cNvPr id="12293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4086" y="1604797"/>
            <a:ext cx="5327916" cy="4370603"/>
          </a:xfrm>
          <a:noFill/>
          <a:ln/>
        </p:spPr>
      </p:pic>
      <p:sp>
        <p:nvSpPr>
          <p:cNvPr id="2" name="TextBox 1"/>
          <p:cNvSpPr txBox="1"/>
          <p:nvPr/>
        </p:nvSpPr>
        <p:spPr>
          <a:xfrm>
            <a:off x="0" y="6519446"/>
            <a:ext cx="11568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1600" dirty="0" err="1">
                <a:solidFill>
                  <a:srgbClr val="463634"/>
                </a:solidFill>
              </a:rPr>
              <a:t>Perraud</a:t>
            </a:r>
            <a:r>
              <a:rPr lang="en-CA" sz="1600" dirty="0">
                <a:solidFill>
                  <a:srgbClr val="463634"/>
                </a:solidFill>
              </a:rPr>
              <a:t> M, et al. Invasive nosocomial pulmonary </a:t>
            </a:r>
            <a:r>
              <a:rPr lang="en-CA" sz="1600" dirty="0" err="1">
                <a:solidFill>
                  <a:srgbClr val="463634"/>
                </a:solidFill>
              </a:rPr>
              <a:t>Aspergillosis</a:t>
            </a:r>
            <a:r>
              <a:rPr lang="en-CA" sz="1600" dirty="0">
                <a:solidFill>
                  <a:srgbClr val="463634"/>
                </a:solidFill>
              </a:rPr>
              <a:t>: risk factors and hospital building works. </a:t>
            </a:r>
            <a:r>
              <a:rPr lang="en-CA" sz="1600" dirty="0" err="1">
                <a:solidFill>
                  <a:srgbClr val="463634"/>
                </a:solidFill>
              </a:rPr>
              <a:t>Epidemiol</a:t>
            </a:r>
            <a:r>
              <a:rPr lang="en-CA" sz="1600" dirty="0">
                <a:solidFill>
                  <a:srgbClr val="463634"/>
                </a:solidFill>
              </a:rPr>
              <a:t> Infect 1987;99:407-12.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9940889" y="6309320"/>
            <a:ext cx="768085" cy="54868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200">
              <a:solidFill>
                <a:srgbClr val="4636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55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Outside Construction</a:t>
            </a:r>
          </a:p>
        </p:txBody>
      </p:sp>
      <p:pic>
        <p:nvPicPr>
          <p:cNvPr id="13317" name="Picture 5" descr="\\pcccsvr33\gauthij2$\Lectures\Pictures\Mould\aspergillus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9600" y="1892830"/>
            <a:ext cx="6502400" cy="3660775"/>
          </a:xfrm>
        </p:spPr>
      </p:pic>
      <p:sp>
        <p:nvSpPr>
          <p:cNvPr id="2" name="TextBox 1"/>
          <p:cNvSpPr txBox="1"/>
          <p:nvPr/>
        </p:nvSpPr>
        <p:spPr>
          <a:xfrm>
            <a:off x="148747" y="6273225"/>
            <a:ext cx="11329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1600" dirty="0" err="1">
                <a:solidFill>
                  <a:srgbClr val="463634"/>
                </a:solidFill>
              </a:rPr>
              <a:t>Lentino</a:t>
            </a:r>
            <a:r>
              <a:rPr lang="en-CA" sz="1600" dirty="0">
                <a:solidFill>
                  <a:srgbClr val="463634"/>
                </a:solidFill>
              </a:rPr>
              <a:t> JR, et al. Nosocomial </a:t>
            </a:r>
            <a:r>
              <a:rPr lang="en-CA" sz="1600" dirty="0" err="1">
                <a:solidFill>
                  <a:srgbClr val="463634"/>
                </a:solidFill>
              </a:rPr>
              <a:t>Aspergillosis</a:t>
            </a:r>
            <a:r>
              <a:rPr lang="en-CA" sz="1600" dirty="0">
                <a:solidFill>
                  <a:srgbClr val="463634"/>
                </a:solidFill>
              </a:rPr>
              <a:t>: a retrospective review of airborne disease secondary to road construction and contaminated air conditioners. Am J </a:t>
            </a:r>
            <a:r>
              <a:rPr lang="en-CA" sz="1600" dirty="0" err="1">
                <a:solidFill>
                  <a:srgbClr val="463634"/>
                </a:solidFill>
              </a:rPr>
              <a:t>Epidemiol</a:t>
            </a:r>
            <a:r>
              <a:rPr lang="en-CA" sz="1600" dirty="0">
                <a:solidFill>
                  <a:srgbClr val="463634"/>
                </a:solidFill>
              </a:rPr>
              <a:t> 1982;116(3):430-37.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2789311" y="6459848"/>
            <a:ext cx="768085" cy="54868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200">
              <a:solidFill>
                <a:srgbClr val="463634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1886" y="1981200"/>
            <a:ext cx="5602514" cy="3752056"/>
          </a:xfrm>
        </p:spPr>
        <p:txBody>
          <a:bodyPr/>
          <a:lstStyle/>
          <a:p>
            <a:r>
              <a:rPr lang="en-US" altLang="en-US" sz="3200" dirty="0"/>
              <a:t>Road construction</a:t>
            </a:r>
          </a:p>
          <a:p>
            <a:r>
              <a:rPr lang="en-US" altLang="en-US" sz="3200" dirty="0"/>
              <a:t>Air conditioner heavily contaminated with Aspergillus spores</a:t>
            </a:r>
          </a:p>
          <a:p>
            <a:r>
              <a:rPr lang="en-US" altLang="en-US" sz="3200" dirty="0"/>
              <a:t>10 cancer patients infected, all 10 died</a:t>
            </a:r>
          </a:p>
        </p:txBody>
      </p:sp>
    </p:spTree>
    <p:extLst>
      <p:ext uri="{BB962C8B-B14F-4D97-AF65-F5344CB8AC3E}">
        <p14:creationId xmlns:p14="http://schemas.microsoft.com/office/powerpoint/2010/main" val="25481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During Construction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878" y="1981200"/>
            <a:ext cx="6074228" cy="4114800"/>
          </a:xfrm>
        </p:spPr>
        <p:txBody>
          <a:bodyPr/>
          <a:lstStyle/>
          <a:p>
            <a:r>
              <a:rPr lang="en-US" altLang="en-US" sz="3200" dirty="0"/>
              <a:t>Wet fireproofing material installed</a:t>
            </a:r>
          </a:p>
          <a:p>
            <a:r>
              <a:rPr lang="en-US" altLang="en-US" sz="3200" dirty="0"/>
              <a:t>Spores dispersed when the dry fireproofing was disturbed during maintenance or renovation</a:t>
            </a:r>
          </a:p>
          <a:p>
            <a:r>
              <a:rPr lang="en-US" altLang="en-US" sz="3200" dirty="0"/>
              <a:t>8 cancer patients infected, 3 died</a:t>
            </a:r>
          </a:p>
        </p:txBody>
      </p:sp>
      <p:pic>
        <p:nvPicPr>
          <p:cNvPr id="14341" name="Picture 5" descr="\\pcccsvr33\gauthij2$\Lectures\Pictures\Mould\wall and ladder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6053" y="2098675"/>
            <a:ext cx="5615947" cy="3479800"/>
          </a:xfrm>
        </p:spPr>
      </p:pic>
      <p:sp>
        <p:nvSpPr>
          <p:cNvPr id="2" name="TextBox 1"/>
          <p:cNvSpPr txBox="1"/>
          <p:nvPr/>
        </p:nvSpPr>
        <p:spPr>
          <a:xfrm>
            <a:off x="0" y="6519446"/>
            <a:ext cx="11868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1600" dirty="0" err="1">
                <a:solidFill>
                  <a:srgbClr val="463634"/>
                </a:solidFill>
              </a:rPr>
              <a:t>Aisner</a:t>
            </a:r>
            <a:r>
              <a:rPr lang="en-CA" sz="1600" dirty="0">
                <a:solidFill>
                  <a:srgbClr val="463634"/>
                </a:solidFill>
              </a:rPr>
              <a:t> J, et al. Aspergillus infections in cancer patients: association  with fireproofing materials in a new hospital. JAMA 1976;235(4):411-12.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9806338" y="6309320"/>
            <a:ext cx="768085" cy="54868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200">
              <a:solidFill>
                <a:srgbClr val="4636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02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981200"/>
            <a:ext cx="7697755" cy="4114800"/>
          </a:xfrm>
        </p:spPr>
        <p:txBody>
          <a:bodyPr/>
          <a:lstStyle/>
          <a:p>
            <a:r>
              <a:rPr lang="en-US" sz="3200" dirty="0"/>
              <a:t>Any isolate from the lab</a:t>
            </a:r>
          </a:p>
          <a:p>
            <a:pPr lvl="1"/>
            <a:r>
              <a:rPr lang="en-US" sz="2800" dirty="0"/>
              <a:t>Who is doing construction?</a:t>
            </a:r>
          </a:p>
          <a:p>
            <a:pPr lvl="1"/>
            <a:r>
              <a:rPr lang="en-US" sz="2800" dirty="0"/>
              <a:t>Who is in the HVAC system?</a:t>
            </a:r>
          </a:p>
          <a:p>
            <a:pPr lvl="2"/>
            <a:r>
              <a:rPr lang="en-US" sz="2800" dirty="0"/>
              <a:t>Fire dampers</a:t>
            </a:r>
          </a:p>
          <a:p>
            <a:pPr lvl="2"/>
            <a:r>
              <a:rPr lang="en-US" sz="2800" dirty="0"/>
              <a:t>Filter changes</a:t>
            </a:r>
          </a:p>
          <a:p>
            <a:pPr lvl="1"/>
            <a:r>
              <a:rPr lang="en-US" sz="3333" dirty="0"/>
              <a:t>Have we disturbed soil and the windows are open?</a:t>
            </a:r>
          </a:p>
          <a:p>
            <a:pPr lvl="1"/>
            <a:r>
              <a:rPr lang="en-US" sz="3333" dirty="0"/>
              <a:t>Other sources of dust – nearby demolition</a:t>
            </a:r>
            <a:endParaRPr lang="en-CA" sz="3333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049" y="3951514"/>
            <a:ext cx="4276517" cy="28527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2155" y="1371600"/>
            <a:ext cx="3495411" cy="2583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59" y="600269"/>
            <a:ext cx="10363200" cy="1143000"/>
          </a:xfrm>
        </p:spPr>
        <p:txBody>
          <a:bodyPr/>
          <a:lstStyle/>
          <a:p>
            <a:r>
              <a:rPr lang="en-US" dirty="0"/>
              <a:t>When to Investigate?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565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Assessment for Mould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 dirty="0"/>
              <a:t>Air Sampling</a:t>
            </a:r>
          </a:p>
          <a:p>
            <a:pPr lvl="1"/>
            <a:r>
              <a:rPr lang="en-US" altLang="en-US" sz="2800" dirty="0"/>
              <a:t>Not typically required in investigations</a:t>
            </a:r>
          </a:p>
          <a:p>
            <a:pPr lvl="2"/>
            <a:r>
              <a:rPr lang="en-US" altLang="en-US" sz="2800" dirty="0"/>
              <a:t>Might be needed for ‘evidence’</a:t>
            </a:r>
          </a:p>
          <a:p>
            <a:pPr lvl="1"/>
            <a:r>
              <a:rPr lang="en-US" altLang="en-US" sz="2800" dirty="0"/>
              <a:t>Sometimes performed after abatement procedures</a:t>
            </a:r>
          </a:p>
          <a:p>
            <a:pPr lvl="1"/>
            <a:r>
              <a:rPr lang="en-US" altLang="en-US" sz="2800" dirty="0"/>
              <a:t>Need outside background, pre and post tests</a:t>
            </a:r>
          </a:p>
        </p:txBody>
      </p:sp>
    </p:spTree>
    <p:extLst>
      <p:ext uri="{BB962C8B-B14F-4D97-AF65-F5344CB8AC3E}">
        <p14:creationId xmlns:p14="http://schemas.microsoft.com/office/powerpoint/2010/main" val="3762384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" y="0"/>
            <a:ext cx="12158933" cy="680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4655840" y="2638832"/>
            <a:ext cx="1728192" cy="790168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200">
              <a:solidFill>
                <a:srgbClr val="463634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895627" y="2645296"/>
            <a:ext cx="1664203" cy="783704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200">
              <a:solidFill>
                <a:srgbClr val="463634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5307" y="2577872"/>
            <a:ext cx="2880320" cy="851128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200">
              <a:solidFill>
                <a:srgbClr val="463634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679509" y="4941168"/>
            <a:ext cx="0" cy="122413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Rectangle 3"/>
          <p:cNvSpPr/>
          <p:nvPr/>
        </p:nvSpPr>
        <p:spPr bwMode="auto">
          <a:xfrm>
            <a:off x="239349" y="6021288"/>
            <a:ext cx="11041227" cy="48005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200">
              <a:solidFill>
                <a:srgbClr val="463634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384032" y="2638832"/>
            <a:ext cx="1728192" cy="790168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200">
              <a:solidFill>
                <a:srgbClr val="463634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304245" y="2660915"/>
            <a:ext cx="1728192" cy="790168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200">
              <a:solidFill>
                <a:srgbClr val="463634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0128448" y="2660915"/>
            <a:ext cx="1728192" cy="790168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200">
              <a:solidFill>
                <a:srgbClr val="463634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778758" y="4941168"/>
            <a:ext cx="0" cy="122413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2066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Stenotrophomonas maltophilia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4130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9789459" cy="1143000"/>
          </a:xfrm>
        </p:spPr>
        <p:txBody>
          <a:bodyPr/>
          <a:lstStyle/>
          <a:p>
            <a:r>
              <a:rPr lang="en-US" dirty="0"/>
              <a:t>Stenotrophomonas maltophilia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Gram negative rod</a:t>
            </a:r>
          </a:p>
          <a:p>
            <a:r>
              <a:rPr lang="en-US" sz="3200" dirty="0"/>
              <a:t>First classified as </a:t>
            </a:r>
          </a:p>
          <a:p>
            <a:pPr lvl="1"/>
            <a:r>
              <a:rPr lang="en-US" sz="2800" i="1" dirty="0"/>
              <a:t>Pseudomonas maltophilia</a:t>
            </a:r>
          </a:p>
          <a:p>
            <a:pPr lvl="1"/>
            <a:r>
              <a:rPr lang="en-US" sz="2800" i="1" dirty="0" err="1"/>
              <a:t>Xanthomonas</a:t>
            </a:r>
            <a:r>
              <a:rPr lang="en-US" sz="2800" i="1" dirty="0"/>
              <a:t> maltophilia</a:t>
            </a:r>
          </a:p>
          <a:p>
            <a:r>
              <a:rPr lang="en-US" sz="2800" dirty="0"/>
              <a:t>Associated with</a:t>
            </a:r>
          </a:p>
          <a:p>
            <a:pPr lvl="1"/>
            <a:r>
              <a:rPr lang="en-US" sz="2800" dirty="0"/>
              <a:t>Plants</a:t>
            </a:r>
          </a:p>
          <a:p>
            <a:pPr lvl="1"/>
            <a:r>
              <a:rPr lang="en-US" sz="2800" dirty="0"/>
              <a:t>Water</a:t>
            </a:r>
          </a:p>
          <a:p>
            <a:pPr lvl="2"/>
            <a:r>
              <a:rPr lang="en-US" sz="2800" dirty="0"/>
              <a:t>Drains</a:t>
            </a:r>
          </a:p>
        </p:txBody>
      </p:sp>
    </p:spTree>
    <p:extLst>
      <p:ext uri="{BB962C8B-B14F-4D97-AF65-F5344CB8AC3E}">
        <p14:creationId xmlns:p14="http://schemas.microsoft.com/office/powerpoint/2010/main" val="1283551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870" dirty="0"/>
              <a:t>Presented by </a:t>
            </a:r>
          </a:p>
        </p:txBody>
      </p:sp>
      <p:sp>
        <p:nvSpPr>
          <p:cNvPr id="6" name="Subtitle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/>
              <a:t>Jim Gauthier, MLT, CIC</a:t>
            </a:r>
          </a:p>
          <a:p>
            <a:pPr marL="0" indent="0" algn="ctr">
              <a:buNone/>
            </a:pPr>
            <a:r>
              <a:rPr lang="en-US" sz="3200" dirty="0"/>
              <a:t>Senior Clinical Advisor Infection Prevention</a:t>
            </a:r>
          </a:p>
          <a:p>
            <a:pPr marL="0" indent="0" algn="ctr">
              <a:buNone/>
            </a:pPr>
            <a:r>
              <a:rPr lang="en-US" sz="3200" dirty="0">
                <a:hlinkClick r:id="rId2"/>
              </a:rPr>
              <a:t>james.gauthier@diversey.com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7243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Recovered from: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4794" y="1441231"/>
            <a:ext cx="5386917" cy="3951288"/>
          </a:xfrm>
        </p:spPr>
        <p:txBody>
          <a:bodyPr/>
          <a:lstStyle/>
          <a:p>
            <a:pPr lvl="1"/>
            <a:r>
              <a:rPr lang="en-CA" sz="2800" dirty="0"/>
              <a:t>Soils and plant roots</a:t>
            </a:r>
          </a:p>
          <a:p>
            <a:pPr lvl="1"/>
            <a:r>
              <a:rPr lang="en-CA" sz="2800" dirty="0"/>
              <a:t>Animals</a:t>
            </a:r>
          </a:p>
          <a:p>
            <a:pPr lvl="1"/>
            <a:r>
              <a:rPr lang="en-CA" sz="2800" dirty="0"/>
              <a:t>Invertebrates</a:t>
            </a:r>
          </a:p>
          <a:p>
            <a:pPr lvl="1"/>
            <a:r>
              <a:rPr lang="en-CA" sz="2800" dirty="0"/>
              <a:t>water treatment and distribution systems</a:t>
            </a:r>
          </a:p>
          <a:p>
            <a:pPr lvl="1"/>
            <a:r>
              <a:rPr lang="en-CA" sz="2800" dirty="0"/>
              <a:t>wastewater plants</a:t>
            </a:r>
          </a:p>
          <a:p>
            <a:pPr lvl="1"/>
            <a:r>
              <a:rPr lang="en-CA" sz="2800" dirty="0"/>
              <a:t>Sinkholes</a:t>
            </a:r>
          </a:p>
          <a:p>
            <a:pPr lvl="1"/>
            <a:r>
              <a:rPr lang="en-CA" sz="2800" dirty="0"/>
              <a:t>Lakes and rivers</a:t>
            </a:r>
          </a:p>
          <a:p>
            <a:pPr lvl="1"/>
            <a:r>
              <a:rPr lang="en-CA" sz="2800" dirty="0"/>
              <a:t>biofilms on fracture surfaces in aquifers </a:t>
            </a:r>
            <a:endParaRPr lang="en-CA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08563" y="1441231"/>
            <a:ext cx="5389033" cy="3951288"/>
          </a:xfrm>
        </p:spPr>
        <p:txBody>
          <a:bodyPr/>
          <a:lstStyle/>
          <a:p>
            <a:pPr lvl="1"/>
            <a:r>
              <a:rPr lang="en-CA" sz="2800" dirty="0"/>
              <a:t>washed salads</a:t>
            </a:r>
          </a:p>
          <a:p>
            <a:pPr lvl="1"/>
            <a:r>
              <a:rPr lang="en-CA" sz="2800" dirty="0"/>
              <a:t>hemodialysis water and dialysate samples</a:t>
            </a:r>
          </a:p>
          <a:p>
            <a:pPr lvl="1"/>
            <a:r>
              <a:rPr lang="en-CA" sz="2800" dirty="0"/>
              <a:t>Faucets, tap water, bottled water</a:t>
            </a:r>
          </a:p>
          <a:p>
            <a:pPr lvl="1"/>
            <a:r>
              <a:rPr lang="en-CA" sz="2800" dirty="0"/>
              <a:t>contaminated chlorhexidine-</a:t>
            </a:r>
            <a:r>
              <a:rPr lang="en-CA" sz="2800" dirty="0" err="1"/>
              <a:t>cetrimide</a:t>
            </a:r>
            <a:r>
              <a:rPr lang="en-CA" sz="2800" dirty="0"/>
              <a:t> topical antiseptic</a:t>
            </a:r>
          </a:p>
          <a:p>
            <a:pPr lvl="1"/>
            <a:r>
              <a:rPr lang="en-CA" sz="2800" dirty="0"/>
              <a:t>hand-washing soap</a:t>
            </a:r>
          </a:p>
          <a:p>
            <a:pPr lvl="1"/>
            <a:r>
              <a:rPr lang="en-CA" sz="2800" dirty="0"/>
              <a:t>contact lens solutions</a:t>
            </a:r>
          </a:p>
          <a:p>
            <a:pPr lvl="1"/>
            <a:r>
              <a:rPr lang="en-CA" sz="2800" dirty="0"/>
              <a:t>ice machines</a:t>
            </a:r>
          </a:p>
          <a:p>
            <a:pPr lvl="1"/>
            <a:r>
              <a:rPr lang="en-CA" sz="2800" dirty="0"/>
              <a:t>sink drains</a:t>
            </a:r>
            <a:endParaRPr lang="en-CA" sz="3600" dirty="0"/>
          </a:p>
          <a:p>
            <a:endParaRPr lang="en-CA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79919" y="6457890"/>
            <a:ext cx="3060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Brooke 2012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830997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382495"/>
            <a:ext cx="5386917" cy="50827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Magill 2018</a:t>
            </a:r>
            <a:endParaRPr lang="en-CA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601" y="-20264"/>
            <a:ext cx="9792585" cy="691103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2509294" y="4157330"/>
            <a:ext cx="929285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4207315" y="3862873"/>
            <a:ext cx="136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place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0097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9789459" cy="1143000"/>
          </a:xfrm>
        </p:spPr>
        <p:txBody>
          <a:bodyPr/>
          <a:lstStyle/>
          <a:p>
            <a:r>
              <a:rPr lang="en-US" dirty="0"/>
              <a:t>Stenotrophomonas maltophilia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Good at forming biofilms</a:t>
            </a:r>
          </a:p>
          <a:p>
            <a:r>
              <a:rPr lang="en-US" sz="3200" dirty="0"/>
              <a:t>Isolated from</a:t>
            </a:r>
          </a:p>
          <a:p>
            <a:pPr lvl="1"/>
            <a:r>
              <a:rPr lang="en-US" sz="2800" dirty="0"/>
              <a:t>Respiratory tract</a:t>
            </a:r>
            <a:r>
              <a:rPr lang="en-CA" sz="2800" dirty="0"/>
              <a:t> secretions</a:t>
            </a:r>
          </a:p>
          <a:p>
            <a:pPr lvl="2"/>
            <a:r>
              <a:rPr lang="en-US" sz="2800" dirty="0"/>
              <a:t>Colonization of CF patients</a:t>
            </a:r>
            <a:endParaRPr lang="en-CA" sz="2800" dirty="0"/>
          </a:p>
          <a:p>
            <a:pPr lvl="1"/>
            <a:r>
              <a:rPr lang="en-US" sz="2800" dirty="0"/>
              <a:t>Urine</a:t>
            </a:r>
          </a:p>
          <a:p>
            <a:pPr lvl="1"/>
            <a:r>
              <a:rPr lang="en-US" sz="2800" dirty="0"/>
              <a:t>Wounds</a:t>
            </a:r>
          </a:p>
          <a:p>
            <a:pPr lvl="1"/>
            <a:r>
              <a:rPr lang="en-US" sz="2800" dirty="0"/>
              <a:t>Blood</a:t>
            </a:r>
          </a:p>
          <a:p>
            <a:pPr lvl="2"/>
            <a:r>
              <a:rPr lang="en-US" sz="2800" dirty="0"/>
              <a:t>Usually associated with indwelling IV catheters</a:t>
            </a:r>
          </a:p>
          <a:p>
            <a:r>
              <a:rPr lang="en-US" sz="3200" dirty="0"/>
              <a:t>Mortality Rate 14-69% (Riedel 2019)</a:t>
            </a:r>
          </a:p>
        </p:txBody>
      </p:sp>
    </p:spTree>
    <p:extLst>
      <p:ext uri="{BB962C8B-B14F-4D97-AF65-F5344CB8AC3E}">
        <p14:creationId xmlns:p14="http://schemas.microsoft.com/office/powerpoint/2010/main" val="4196472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905756"/>
            <a:ext cx="12192000" cy="953405"/>
            <a:chOff x="0" y="3098448"/>
            <a:chExt cx="12192000" cy="9534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098448"/>
              <a:ext cx="12192000" cy="66110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759552"/>
              <a:ext cx="12192000" cy="292301"/>
            </a:xfrm>
            <a:prstGeom prst="rect">
              <a:avLst/>
            </a:prstGeom>
          </p:spPr>
        </p:pic>
      </p:grpSp>
      <p:sp>
        <p:nvSpPr>
          <p:cNvPr id="7" name="Content Placeholder 3"/>
          <p:cNvSpPr>
            <a:spLocks noGrp="1"/>
          </p:cNvSpPr>
          <p:nvPr>
            <p:ph sz="half" idx="4294967295"/>
          </p:nvPr>
        </p:nvSpPr>
        <p:spPr>
          <a:xfrm>
            <a:off x="76345" y="6349725"/>
            <a:ext cx="5386917" cy="5082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Magill 2018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136616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9789459" cy="1143000"/>
          </a:xfrm>
        </p:spPr>
        <p:txBody>
          <a:bodyPr/>
          <a:lstStyle/>
          <a:p>
            <a:r>
              <a:rPr lang="en-US" dirty="0"/>
              <a:t>Stenotrophomonas maltophilia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Sensitive to </a:t>
            </a:r>
            <a:r>
              <a:rPr lang="en-US" sz="3200" dirty="0" err="1"/>
              <a:t>Septra</a:t>
            </a:r>
            <a:r>
              <a:rPr lang="en-US" sz="3200" dirty="0"/>
              <a:t>, </a:t>
            </a:r>
            <a:r>
              <a:rPr lang="en-US" sz="3200" dirty="0" err="1"/>
              <a:t>ticarcillin</a:t>
            </a:r>
            <a:r>
              <a:rPr lang="en-US" sz="3200" dirty="0"/>
              <a:t>-clavulanic acid</a:t>
            </a:r>
          </a:p>
          <a:p>
            <a:r>
              <a:rPr lang="en-US" sz="3200" dirty="0"/>
              <a:t>Resistant to other broad spectrum antibiotics e.g.:</a:t>
            </a:r>
          </a:p>
          <a:p>
            <a:pPr lvl="1"/>
            <a:r>
              <a:rPr lang="en-US" sz="2800" dirty="0"/>
              <a:t>Aminoglycosides, imipenem, quinolones</a:t>
            </a:r>
          </a:p>
          <a:p>
            <a:r>
              <a:rPr lang="en-US" sz="3200" dirty="0"/>
              <a:t>Resistant to heavy metals</a:t>
            </a:r>
          </a:p>
          <a:p>
            <a:pPr lvl="1"/>
            <a:r>
              <a:rPr lang="en-US" sz="2800" dirty="0"/>
              <a:t>Tolerant of silver coated catheters</a:t>
            </a:r>
          </a:p>
          <a:p>
            <a:r>
              <a:rPr lang="en-US" sz="3200" dirty="0"/>
              <a:t>Develops resistance</a:t>
            </a:r>
          </a:p>
          <a:p>
            <a:pPr lvl="1"/>
            <a:r>
              <a:rPr lang="en-US" sz="2800" dirty="0"/>
              <a:t>On exposure to antibiotics</a:t>
            </a:r>
          </a:p>
          <a:p>
            <a:pPr lvl="1"/>
            <a:r>
              <a:rPr lang="en-US" sz="2800" dirty="0"/>
              <a:t>Gene transfer</a:t>
            </a:r>
          </a:p>
        </p:txBody>
      </p:sp>
    </p:spTree>
    <p:extLst>
      <p:ext uri="{BB962C8B-B14F-4D97-AF65-F5344CB8AC3E}">
        <p14:creationId xmlns:p14="http://schemas.microsoft.com/office/powerpoint/2010/main" val="1429574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Pseudomonas aeruginosa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Tap water</a:t>
            </a:r>
          </a:p>
          <a:p>
            <a:pPr lvl="1"/>
            <a:r>
              <a:rPr lang="en-US" sz="2800" dirty="0"/>
              <a:t>Vented patients</a:t>
            </a:r>
          </a:p>
          <a:p>
            <a:pPr lvl="2"/>
            <a:r>
              <a:rPr lang="en-US" sz="2267" dirty="0"/>
              <a:t>Flushing feeding tubes</a:t>
            </a:r>
          </a:p>
          <a:p>
            <a:pPr lvl="2"/>
            <a:r>
              <a:rPr lang="en-US" sz="2267"/>
              <a:t>Ice chips</a:t>
            </a:r>
            <a:endParaRPr lang="en-CA" sz="2267" dirty="0"/>
          </a:p>
        </p:txBody>
      </p:sp>
    </p:spTree>
    <p:extLst>
      <p:ext uri="{BB962C8B-B14F-4D97-AF65-F5344CB8AC3E}">
        <p14:creationId xmlns:p14="http://schemas.microsoft.com/office/powerpoint/2010/main" val="830397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Serratia marcescens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1482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Serratia marcescens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Opportunistic pathogen, colonizer</a:t>
            </a:r>
          </a:p>
          <a:p>
            <a:r>
              <a:rPr lang="en-US" sz="3600" dirty="0"/>
              <a:t>Transmission seen</a:t>
            </a:r>
          </a:p>
          <a:p>
            <a:pPr lvl="1"/>
            <a:r>
              <a:rPr lang="en-US" sz="2800" dirty="0"/>
              <a:t>medical devices</a:t>
            </a:r>
          </a:p>
          <a:p>
            <a:pPr lvl="1"/>
            <a:r>
              <a:rPr lang="en-US" sz="2800" dirty="0"/>
              <a:t>intravenous fluids</a:t>
            </a:r>
          </a:p>
          <a:p>
            <a:pPr lvl="1"/>
            <a:r>
              <a:rPr lang="en-US" sz="2800" dirty="0"/>
              <a:t>indwelling catheters</a:t>
            </a:r>
          </a:p>
          <a:p>
            <a:r>
              <a:rPr lang="en-US" sz="3204" dirty="0"/>
              <a:t>Harder to treat</a:t>
            </a:r>
          </a:p>
          <a:p>
            <a:pPr lvl="1"/>
            <a:r>
              <a:rPr lang="en-CA" sz="3200" dirty="0"/>
              <a:t>inducible, chromosomal Amp C </a:t>
            </a:r>
            <a:r>
              <a:rPr lang="el-GR" sz="3200" dirty="0"/>
              <a:t>β</a:t>
            </a:r>
            <a:r>
              <a:rPr lang="en-US" sz="3200" dirty="0"/>
              <a:t>-</a:t>
            </a:r>
            <a:r>
              <a:rPr lang="en-CA" sz="3200" dirty="0"/>
              <a:t>lactamase</a:t>
            </a:r>
          </a:p>
          <a:p>
            <a:pPr lvl="1"/>
            <a:r>
              <a:rPr lang="en-US" sz="3200" dirty="0"/>
              <a:t>Resistance to fluoroquinolones and </a:t>
            </a:r>
            <a:r>
              <a:rPr lang="en-US" sz="3200" dirty="0" err="1"/>
              <a:t>Septra</a:t>
            </a:r>
            <a:endParaRPr lang="en-CA" sz="28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9626082" y="6324600"/>
            <a:ext cx="2565918" cy="586840"/>
          </a:xfrm>
          <a:prstGeom prst="rect">
            <a:avLst/>
          </a:prstGeom>
        </p:spPr>
        <p:txBody>
          <a:bodyPr>
            <a:noAutofit/>
          </a:bodyPr>
          <a:lstStyle>
            <a:lvl1pPr marL="457189" indent="-457189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v"/>
              <a:defRPr sz="4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3733">
                <a:solidFill>
                  <a:schemeClr val="tx1"/>
                </a:solidFill>
                <a:latin typeface="+mn-lt"/>
              </a:defRPr>
            </a:lvl2pPr>
            <a:lvl3pPr marL="1523962" indent="-304792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fontAlgn="base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fontAlgn="base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fontAlgn="base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fontAlgn="base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fontAlgn="base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CA" sz="1600" kern="0" dirty="0"/>
              <a:t>https://www.wikiwand.com/en/Serratia_marcescens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062" y="1870284"/>
            <a:ext cx="3026013" cy="3046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620" y="6372808"/>
            <a:ext cx="2621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Riedel 2019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299109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Serratia marcescens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Found in</a:t>
            </a:r>
          </a:p>
          <a:p>
            <a:pPr lvl="1"/>
            <a:r>
              <a:rPr lang="en-US" sz="2800" dirty="0"/>
              <a:t>Water</a:t>
            </a:r>
          </a:p>
          <a:p>
            <a:pPr lvl="1"/>
            <a:r>
              <a:rPr lang="en-US" sz="2800" dirty="0"/>
              <a:t>Soil </a:t>
            </a:r>
          </a:p>
          <a:p>
            <a:pPr lvl="1"/>
            <a:r>
              <a:rPr lang="en-US" sz="2800" dirty="0"/>
              <a:t>Plants </a:t>
            </a:r>
          </a:p>
          <a:p>
            <a:r>
              <a:rPr lang="en-CA" sz="3200" dirty="0"/>
              <a:t>Contaminated disinfectants</a:t>
            </a:r>
          </a:p>
          <a:p>
            <a:pPr lvl="1"/>
            <a:r>
              <a:rPr lang="en-CA" sz="2666" dirty="0"/>
              <a:t>chlorhexidine, benzalkonium chloride, and hexetidine</a:t>
            </a:r>
            <a:endParaRPr lang="en-US" sz="2666" dirty="0"/>
          </a:p>
          <a:p>
            <a:r>
              <a:rPr lang="en-US" sz="3200" dirty="0"/>
              <a:t>Good at forming biofilms</a:t>
            </a:r>
          </a:p>
          <a:p>
            <a:pPr lvl="1"/>
            <a:r>
              <a:rPr lang="en-US" sz="2666" dirty="0"/>
              <a:t>Topped up disinfectant bottles</a:t>
            </a:r>
          </a:p>
          <a:p>
            <a:pPr lvl="1"/>
            <a:r>
              <a:rPr lang="en-US" sz="2666" dirty="0"/>
              <a:t>‘Bathtub ring’ in mop buckets</a:t>
            </a:r>
            <a:endParaRPr lang="en-CA" sz="2666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562" y="0"/>
            <a:ext cx="26674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2080" y="2514904"/>
            <a:ext cx="1922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Times New Roman" panose="02020603050405020304" pitchFamily="18" charset="0"/>
              <a:buChar char="-"/>
            </a:pPr>
            <a:r>
              <a:rPr lang="en-US" sz="2800" dirty="0"/>
              <a:t>Insects</a:t>
            </a:r>
          </a:p>
          <a:p>
            <a:pPr marL="285750" indent="-285750">
              <a:buFont typeface="Times New Roman" panose="02020603050405020304" pitchFamily="18" charset="0"/>
              <a:buChar char="-"/>
            </a:pPr>
            <a:r>
              <a:rPr lang="en-US" sz="2800" dirty="0"/>
              <a:t>Animals</a:t>
            </a:r>
            <a:endParaRPr lang="en-C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2995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Mahlen</a:t>
            </a:r>
            <a:r>
              <a:rPr lang="en-US" sz="1600" dirty="0"/>
              <a:t> 2011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47968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Outbreaks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175380" cy="3951288"/>
          </a:xfrm>
        </p:spPr>
        <p:txBody>
          <a:bodyPr/>
          <a:lstStyle/>
          <a:p>
            <a:r>
              <a:rPr lang="en-CA" sz="2800" dirty="0"/>
              <a:t>contaminated </a:t>
            </a:r>
            <a:r>
              <a:rPr lang="en-US" sz="2800" dirty="0"/>
              <a:t>breast milk, formula, and breast pumps</a:t>
            </a:r>
          </a:p>
          <a:p>
            <a:r>
              <a:rPr lang="en-US" sz="2800" dirty="0"/>
              <a:t>contaminated parenteral nutrition</a:t>
            </a:r>
          </a:p>
          <a:p>
            <a:r>
              <a:rPr lang="fr-FR" sz="2800" dirty="0"/>
              <a:t>infants </a:t>
            </a:r>
            <a:r>
              <a:rPr lang="en-US" sz="2800" dirty="0"/>
              <a:t>equipment such as incubators, laryngoscopes, suction tubes, soap dispensers and waste jars </a:t>
            </a:r>
          </a:p>
          <a:p>
            <a:r>
              <a:rPr lang="en-US" sz="2800" dirty="0"/>
              <a:t>air conditioning ducts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624201" y="2174875"/>
            <a:ext cx="5389033" cy="3951288"/>
          </a:xfrm>
        </p:spPr>
        <p:txBody>
          <a:bodyPr/>
          <a:lstStyle/>
          <a:p>
            <a:r>
              <a:rPr lang="en-US" sz="2800" dirty="0"/>
              <a:t>contaminated hand brushes contaminated disinfectants and soap</a:t>
            </a:r>
          </a:p>
          <a:p>
            <a:r>
              <a:rPr lang="en-US" sz="2800" dirty="0"/>
              <a:t>cotton wool pads </a:t>
            </a:r>
          </a:p>
          <a:p>
            <a:r>
              <a:rPr lang="en-US" sz="2800" dirty="0" err="1"/>
              <a:t>multidose</a:t>
            </a:r>
            <a:r>
              <a:rPr lang="en-US" sz="2800" dirty="0"/>
              <a:t> nebulizer dropper bottles</a:t>
            </a:r>
          </a:p>
          <a:p>
            <a:r>
              <a:rPr lang="en-CA" sz="2800" dirty="0"/>
              <a:t>multidose medications</a:t>
            </a:r>
          </a:p>
          <a:p>
            <a:endParaRPr lang="en-CA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02165" y="6488668"/>
            <a:ext cx="2995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Mahlen</a:t>
            </a:r>
            <a:r>
              <a:rPr lang="en-US" sz="1600" dirty="0"/>
              <a:t> 2011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474037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870" dirty="0"/>
              <a:t>Disclosure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981200"/>
            <a:ext cx="9013371" cy="4114800"/>
          </a:xfrm>
        </p:spPr>
        <p:txBody>
          <a:bodyPr/>
          <a:lstStyle/>
          <a:p>
            <a:r>
              <a:rPr lang="en-US" sz="3200" dirty="0"/>
              <a:t>Jim is employed by Diversey. His expenses to present at this meeting (salary) are paid by this company. Diversey has had no input into this presentation from a commercial interest.</a:t>
            </a:r>
          </a:p>
          <a:p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99C054D-7ECA-4EC1-97A0-9EE7A9EFC360}" type="slidenum">
              <a:rPr lang="en-CA" altLang="en-US" smtClean="0"/>
              <a:pPr/>
              <a:t>3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314556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Legionella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340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Legionella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Water borne in majority of cases</a:t>
            </a:r>
          </a:p>
          <a:p>
            <a:pPr lvl="1"/>
            <a:r>
              <a:rPr lang="en-US" sz="2800" dirty="0"/>
              <a:t>Dust, soil can play a role</a:t>
            </a:r>
          </a:p>
          <a:p>
            <a:pPr lvl="2"/>
            <a:r>
              <a:rPr lang="en-US" sz="2800" dirty="0"/>
              <a:t>Construction!</a:t>
            </a:r>
          </a:p>
          <a:p>
            <a:pPr lvl="1"/>
            <a:r>
              <a:rPr lang="en-US" sz="2800" dirty="0"/>
              <a:t>Cooling tower maintenance</a:t>
            </a:r>
          </a:p>
          <a:p>
            <a:pPr lvl="1"/>
            <a:r>
              <a:rPr lang="en-US" sz="2800" dirty="0"/>
              <a:t>Dead legs</a:t>
            </a:r>
          </a:p>
          <a:p>
            <a:pPr lvl="2"/>
            <a:r>
              <a:rPr lang="en-US" sz="2800" dirty="0"/>
              <a:t>Removal of plumbing fixtures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700853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Legionella Trivia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Mount St. Helen’s Explosion</a:t>
            </a:r>
          </a:p>
          <a:p>
            <a:pPr lvl="1"/>
            <a:r>
              <a:rPr lang="en-US" sz="2800" dirty="0"/>
              <a:t>May 18, 1980</a:t>
            </a:r>
          </a:p>
          <a:p>
            <a:pPr lvl="1"/>
            <a:r>
              <a:rPr lang="en-US" sz="2800" dirty="0"/>
              <a:t>“sterilized’ lakes and streams</a:t>
            </a:r>
          </a:p>
          <a:p>
            <a:pPr lvl="1"/>
            <a:r>
              <a:rPr lang="en-US" sz="2800" dirty="0"/>
              <a:t>First microorganism to return</a:t>
            </a:r>
          </a:p>
          <a:p>
            <a:pPr lvl="2"/>
            <a:r>
              <a:rPr lang="en-US" sz="2800" dirty="0"/>
              <a:t>Amoeba</a:t>
            </a:r>
          </a:p>
          <a:p>
            <a:pPr lvl="1"/>
            <a:r>
              <a:rPr lang="en-US" sz="2800" dirty="0"/>
              <a:t>Second microorganism to return</a:t>
            </a:r>
          </a:p>
          <a:p>
            <a:pPr lvl="2"/>
            <a:r>
              <a:rPr lang="en-US" sz="2800" dirty="0"/>
              <a:t>Legionella</a:t>
            </a:r>
            <a:endParaRPr lang="en-C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285" y="1553929"/>
            <a:ext cx="3843716" cy="2597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284" y="4264508"/>
            <a:ext cx="3843716" cy="25794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4033" y="6320782"/>
            <a:ext cx="6174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Harry </a:t>
            </a:r>
            <a:r>
              <a:rPr lang="en-US" sz="1600" dirty="0" err="1"/>
              <a:t>Glicken</a:t>
            </a:r>
            <a:r>
              <a:rPr lang="en-US" sz="1600" dirty="0"/>
              <a:t> - USGS Cascades Volcano Observatory, Public Domain, https://commons.wikimedia.org/w/index.php?curid=672199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59038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Legionella Risk Factors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420" y="1708343"/>
            <a:ext cx="5386917" cy="3951288"/>
          </a:xfrm>
        </p:spPr>
        <p:txBody>
          <a:bodyPr/>
          <a:lstStyle/>
          <a:p>
            <a:r>
              <a:rPr lang="en-US" sz="2800" dirty="0"/>
              <a:t>Age ≥50 years (?male?)</a:t>
            </a:r>
          </a:p>
          <a:p>
            <a:r>
              <a:rPr lang="en-US" sz="2800" dirty="0"/>
              <a:t>Smoking (current or historical)</a:t>
            </a:r>
          </a:p>
          <a:p>
            <a:r>
              <a:rPr lang="en-US" sz="2800" dirty="0"/>
              <a:t>Chronic lung disease (such as emphysema or COPD)</a:t>
            </a:r>
          </a:p>
          <a:p>
            <a:r>
              <a:rPr lang="en-US" sz="2800" dirty="0"/>
              <a:t>Immune system disorders due to disease or medication</a:t>
            </a:r>
          </a:p>
          <a:p>
            <a:r>
              <a:rPr lang="en-US" sz="2800" dirty="0"/>
              <a:t>Systemic malignancy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2190" y="1708343"/>
            <a:ext cx="5031362" cy="3951288"/>
          </a:xfrm>
        </p:spPr>
        <p:txBody>
          <a:bodyPr/>
          <a:lstStyle/>
          <a:p>
            <a:r>
              <a:rPr lang="en-US" sz="2800" dirty="0"/>
              <a:t>Underlying illness such as diabetes, renal failure, or hepatic failure</a:t>
            </a:r>
          </a:p>
          <a:p>
            <a:r>
              <a:rPr lang="en-US" sz="2800" dirty="0"/>
              <a:t>Recent travel with an overnight stay outside of the home</a:t>
            </a:r>
          </a:p>
          <a:p>
            <a:r>
              <a:rPr lang="en-US" sz="2800" dirty="0"/>
              <a:t>Recent care at a healthcare facility</a:t>
            </a:r>
          </a:p>
          <a:p>
            <a:r>
              <a:rPr lang="en-US" sz="2800" dirty="0"/>
              <a:t>Exposure to hot tubs</a:t>
            </a:r>
            <a:endParaRPr lang="en-US" dirty="0"/>
          </a:p>
          <a:p>
            <a:endParaRPr lang="en-C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39959" y="6354148"/>
            <a:ext cx="6503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https://www.cdc.gov/legionella/clinicians/disease-specifics.html</a:t>
            </a:r>
          </a:p>
        </p:txBody>
      </p:sp>
    </p:spTree>
    <p:extLst>
      <p:ext uri="{BB962C8B-B14F-4D97-AF65-F5344CB8AC3E}">
        <p14:creationId xmlns:p14="http://schemas.microsoft.com/office/powerpoint/2010/main" val="2179697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Legionella Water Plans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96" y="1971869"/>
            <a:ext cx="7665105" cy="4114800"/>
          </a:xfrm>
        </p:spPr>
        <p:txBody>
          <a:bodyPr/>
          <a:lstStyle/>
          <a:p>
            <a:r>
              <a:rPr lang="en-US" sz="3200" dirty="0"/>
              <a:t>Need good understanding of risks</a:t>
            </a:r>
          </a:p>
          <a:p>
            <a:pPr lvl="1"/>
            <a:r>
              <a:rPr lang="en-US" sz="2400" dirty="0"/>
              <a:t>CDC (Free)</a:t>
            </a:r>
          </a:p>
          <a:p>
            <a:pPr lvl="2"/>
            <a:r>
              <a:rPr lang="en-CA" sz="2400" dirty="0"/>
              <a:t>https://www.cdc.gov/legionella/wmp/index.html</a:t>
            </a:r>
          </a:p>
          <a:p>
            <a:pPr lvl="1"/>
            <a:r>
              <a:rPr lang="en-US" sz="2400" dirty="0"/>
              <a:t>ASHRAE 188-2021 ($100)</a:t>
            </a:r>
          </a:p>
          <a:p>
            <a:pPr lvl="2"/>
            <a:r>
              <a:rPr lang="en-CA" sz="2400" dirty="0">
                <a:hlinkClick r:id="rId2"/>
              </a:rPr>
              <a:t>https://www.techstreet.com/ashrae/standards/ashrae-188-2021?product_id=2229689</a:t>
            </a:r>
            <a:r>
              <a:rPr lang="en-CA" sz="2400" dirty="0"/>
              <a:t> </a:t>
            </a:r>
          </a:p>
          <a:p>
            <a:pPr lvl="1"/>
            <a:r>
              <a:rPr lang="en-US" sz="2400" dirty="0"/>
              <a:t>ASHRAE overview</a:t>
            </a:r>
          </a:p>
          <a:p>
            <a:pPr lvl="2"/>
            <a:r>
              <a:rPr lang="en-CA" sz="2400" dirty="0">
                <a:hlinkClick r:id="rId3"/>
              </a:rPr>
              <a:t>https://www.ashrae.org/file%20library/technical%20resources/standards%20and%20guidelines/risk-management-for-legionellosis.pdf</a:t>
            </a:r>
            <a:r>
              <a:rPr lang="en-CA" sz="24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9505" y="1623527"/>
            <a:ext cx="3558186" cy="517848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3713584" y="2808514"/>
            <a:ext cx="138093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02583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Legionella </a:t>
            </a:r>
            <a:r>
              <a:rPr lang="en-US"/>
              <a:t>Water Plans (new)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96" y="1971869"/>
            <a:ext cx="7665105" cy="4114800"/>
          </a:xfrm>
        </p:spPr>
        <p:txBody>
          <a:bodyPr/>
          <a:lstStyle/>
          <a:p>
            <a:r>
              <a:rPr lang="en-US" sz="3200" dirty="0"/>
              <a:t>Need good understanding of risks</a:t>
            </a:r>
          </a:p>
          <a:p>
            <a:pPr lvl="1"/>
            <a:r>
              <a:rPr lang="en-US" sz="2400" dirty="0"/>
              <a:t>CDC Reduce Risk from Water</a:t>
            </a:r>
          </a:p>
          <a:p>
            <a:pPr lvl="2"/>
            <a:r>
              <a:rPr lang="en-US" sz="1867" dirty="0">
                <a:hlinkClick r:id="rId2"/>
              </a:rPr>
              <a:t>https://www.cdc.gov/hai/prevent/environment/water.html</a:t>
            </a:r>
            <a:r>
              <a:rPr lang="en-US" sz="1867" dirty="0"/>
              <a:t> </a:t>
            </a:r>
          </a:p>
          <a:p>
            <a:pPr lvl="1"/>
            <a:r>
              <a:rPr lang="en-US" sz="2400" dirty="0"/>
              <a:t>ICHE - Investigation of healthcare infection risks from water-related organisms: Summary of CDC consultations, 2014-2017</a:t>
            </a:r>
          </a:p>
          <a:p>
            <a:pPr lvl="2"/>
            <a:r>
              <a:rPr lang="en-CA" sz="1867" dirty="0">
                <a:hlinkClick r:id="rId3"/>
              </a:rPr>
              <a:t>https://www.ncbi.nlm.nih.gov/pmc/articles/PMC7883772/</a:t>
            </a:r>
            <a:r>
              <a:rPr lang="en-CA" sz="1867" dirty="0"/>
              <a:t> </a:t>
            </a:r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139141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Specimen collection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9663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Rules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Provide as much information to the lab as possible:</a:t>
            </a:r>
          </a:p>
          <a:p>
            <a:pPr lvl="1"/>
            <a:r>
              <a:rPr lang="en-US" altLang="en-US" sz="2800" dirty="0"/>
              <a:t>site, appearance, time of collection, antibiotics in use</a:t>
            </a:r>
          </a:p>
          <a:p>
            <a:pPr lvl="2"/>
            <a:r>
              <a:rPr lang="en-US" altLang="en-US" sz="2800" dirty="0"/>
              <a:t>Bad: leg swab</a:t>
            </a:r>
          </a:p>
          <a:p>
            <a:pPr lvl="2"/>
            <a:r>
              <a:rPr lang="en-US" altLang="en-US" sz="2800" dirty="0"/>
              <a:t>Better: Left leg lesion swab</a:t>
            </a:r>
          </a:p>
          <a:p>
            <a:pPr lvl="2"/>
            <a:r>
              <a:rPr lang="en-US" altLang="en-US" sz="2800" dirty="0"/>
              <a:t>Best: Aspiration Left leg post op draining abscess</a:t>
            </a:r>
          </a:p>
          <a:p>
            <a:r>
              <a:rPr lang="en-US" altLang="en-US" sz="3200" dirty="0"/>
              <a:t>Anything unusual if suspicious</a:t>
            </a:r>
          </a:p>
          <a:p>
            <a:pPr lvl="1"/>
            <a:r>
              <a:rPr lang="en-US" altLang="en-US" sz="2666" dirty="0"/>
              <a:t>E.g., Travel </a:t>
            </a:r>
            <a:r>
              <a:rPr lang="en-US" altLang="en-US" sz="2666" dirty="0" err="1"/>
              <a:t>hx</a:t>
            </a:r>
            <a:r>
              <a:rPr lang="en-US" altLang="en-US" sz="2666" dirty="0"/>
              <a:t>, Yeast, gonorrhea, </a:t>
            </a:r>
          </a:p>
          <a:p>
            <a:r>
              <a:rPr lang="en-US" altLang="en-US" sz="3200" dirty="0"/>
              <a:t>At least two identifiers</a:t>
            </a:r>
          </a:p>
          <a:p>
            <a:pPr lvl="1"/>
            <a:r>
              <a:rPr lang="en-US" altLang="en-US" sz="2800" dirty="0"/>
              <a:t>Name, birthdate, number</a:t>
            </a:r>
          </a:p>
          <a:p>
            <a:pPr lvl="1"/>
            <a:endParaRPr lang="en-US" altLang="en-US" sz="28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23000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Rules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Get to lab as soon as possible</a:t>
            </a:r>
          </a:p>
          <a:p>
            <a:pPr lvl="1"/>
            <a:r>
              <a:rPr lang="en-US" altLang="en-US" sz="2800" dirty="0"/>
              <a:t>delays will allow susceptible bugs to die</a:t>
            </a:r>
          </a:p>
          <a:p>
            <a:pPr lvl="1"/>
            <a:r>
              <a:rPr lang="en-US" altLang="en-US" sz="2800" dirty="0"/>
              <a:t>delays will allow hardier bugs to grow</a:t>
            </a:r>
          </a:p>
          <a:p>
            <a:r>
              <a:rPr lang="en-US" altLang="en-US" sz="3200" dirty="0"/>
              <a:t>Check with lab on refrigeration if there is a delay</a:t>
            </a:r>
          </a:p>
          <a:p>
            <a:pPr lvl="1"/>
            <a:r>
              <a:rPr lang="en-US" altLang="en-US" sz="2800" dirty="0"/>
              <a:t>Urines for sure!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7786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Swabs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Moisten swab if swabbing dry body parts</a:t>
            </a:r>
          </a:p>
          <a:p>
            <a:pPr lvl="1"/>
            <a:r>
              <a:rPr lang="en-US" altLang="en-US" sz="2800" dirty="0"/>
              <a:t>Use transport media or sterile saline</a:t>
            </a:r>
          </a:p>
          <a:p>
            <a:r>
              <a:rPr lang="en-US" altLang="en-US" sz="3200" dirty="0"/>
              <a:t>Different swabs for different specimens</a:t>
            </a:r>
          </a:p>
          <a:p>
            <a:pPr lvl="1"/>
            <a:r>
              <a:rPr lang="en-US" altLang="en-US" sz="2800" dirty="0"/>
              <a:t>Will vary by hospital/clinic</a:t>
            </a:r>
          </a:p>
          <a:p>
            <a:pPr lvl="1"/>
            <a:r>
              <a:rPr lang="en-CA" altLang="en-US" sz="2800" dirty="0"/>
              <a:t>C&amp;S, PCR, chlamydia, anaerobic, charcoal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2544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8864082" cy="4114800"/>
          </a:xfrm>
        </p:spPr>
        <p:txBody>
          <a:bodyPr/>
          <a:lstStyle/>
          <a:p>
            <a:r>
              <a:rPr lang="en-US" dirty="0"/>
              <a:t>Define an 'environmental' organism </a:t>
            </a:r>
          </a:p>
          <a:p>
            <a:r>
              <a:rPr lang="en-US" dirty="0"/>
              <a:t>List at least two organisms, whose isolation should make practitioners think: "Environment issues" </a:t>
            </a:r>
          </a:p>
          <a:p>
            <a:r>
              <a:rPr lang="en-US" dirty="0"/>
              <a:t>Collect specimens with minimal contamination allowing clinically relevant results to be generated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7454437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Midstream or in/out catheter</a:t>
            </a:r>
          </a:p>
          <a:p>
            <a:pPr lvl="1"/>
            <a:r>
              <a:rPr lang="en-US" sz="2800" dirty="0"/>
              <a:t>For Culture and Sensitivity (C&amp;S) or Urinalysis (UA)</a:t>
            </a:r>
          </a:p>
          <a:p>
            <a:r>
              <a:rPr lang="en-US" sz="3200" dirty="0"/>
              <a:t>A negative dipstick tells you there is not an infection</a:t>
            </a:r>
          </a:p>
          <a:p>
            <a:r>
              <a:rPr lang="en-US" sz="3200" dirty="0"/>
              <a:t>A positive dipstick tells you nothing!</a:t>
            </a:r>
          </a:p>
          <a:p>
            <a:pPr lvl="1"/>
            <a:r>
              <a:rPr lang="en-US" sz="2800" dirty="0"/>
              <a:t>Specimen quality</a:t>
            </a:r>
          </a:p>
          <a:p>
            <a:pPr lvl="1"/>
            <a:r>
              <a:rPr lang="en-US" sz="2800" dirty="0"/>
              <a:t>Bacteriuria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738587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Stool (Feces)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09192"/>
            <a:ext cx="7296539" cy="4114800"/>
          </a:xfrm>
        </p:spPr>
        <p:txBody>
          <a:bodyPr/>
          <a:lstStyle/>
          <a:p>
            <a:r>
              <a:rPr lang="en-US" sz="3200" dirty="0"/>
              <a:t>Not contaminated by urine or water (if possible)</a:t>
            </a:r>
          </a:p>
          <a:p>
            <a:r>
              <a:rPr lang="en-US" sz="3200" dirty="0"/>
              <a:t>Just enough specimen to bring transport fluid up to line on container!</a:t>
            </a:r>
          </a:p>
          <a:p>
            <a:r>
              <a:rPr lang="en-US" sz="3200" i="1" dirty="0"/>
              <a:t>C. difficile</a:t>
            </a:r>
            <a:r>
              <a:rPr lang="en-US" sz="3200" dirty="0"/>
              <a:t>: must assume shape of dry container</a:t>
            </a:r>
          </a:p>
          <a:p>
            <a:pPr lvl="1"/>
            <a:r>
              <a:rPr lang="en-US" sz="2800" dirty="0"/>
              <a:t>Bristol stool scale 5-7</a:t>
            </a:r>
          </a:p>
          <a:p>
            <a:pPr lvl="1"/>
            <a:r>
              <a:rPr lang="en-US" sz="2800" dirty="0"/>
              <a:t>Diarrhea not by other causes</a:t>
            </a:r>
            <a:endParaRPr lang="en-CA" sz="2800" dirty="0"/>
          </a:p>
        </p:txBody>
      </p:sp>
      <p:pic>
        <p:nvPicPr>
          <p:cNvPr id="1026" name="Picture 2" descr="Using the Bristol Stool Scale and Parental Report of Stool Consistency as  Part of the Rome III Criteria for Functional Constipation in Infants and  Toddlers - The Journal of Pediatr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828" y="1494841"/>
            <a:ext cx="358140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61242" y="6354148"/>
            <a:ext cx="1698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 Pediatrics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6540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Swab by Anatomy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Throat</a:t>
            </a:r>
          </a:p>
          <a:p>
            <a:pPr lvl="1"/>
            <a:r>
              <a:rPr lang="en-US" sz="2800" dirty="0"/>
              <a:t>Tonsillar crypt</a:t>
            </a:r>
          </a:p>
          <a:p>
            <a:r>
              <a:rPr lang="en-US" sz="3200" dirty="0"/>
              <a:t>Nose</a:t>
            </a:r>
          </a:p>
          <a:p>
            <a:pPr lvl="1"/>
            <a:r>
              <a:rPr lang="en-US" sz="2800" dirty="0"/>
              <a:t>Never for sinusitis</a:t>
            </a:r>
          </a:p>
          <a:p>
            <a:pPr lvl="1"/>
            <a:r>
              <a:rPr lang="en-US" sz="2800" dirty="0"/>
              <a:t>Usually bilateral</a:t>
            </a:r>
          </a:p>
          <a:p>
            <a:pPr lvl="1"/>
            <a:r>
              <a:rPr lang="en-US" sz="2800" dirty="0"/>
              <a:t>Indicate if wound/lesion/trauma</a:t>
            </a:r>
          </a:p>
          <a:p>
            <a:r>
              <a:rPr lang="en-US" sz="3200" dirty="0"/>
              <a:t>Mouth</a:t>
            </a:r>
          </a:p>
          <a:p>
            <a:pPr lvl="1"/>
            <a:r>
              <a:rPr lang="en-US" sz="2800" dirty="0"/>
              <a:t>Indicate why sending: thrush?, Lesion?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9336292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Swab by Anatomy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Eye</a:t>
            </a:r>
          </a:p>
          <a:p>
            <a:pPr lvl="1"/>
            <a:r>
              <a:rPr lang="en-US" sz="2800" dirty="0"/>
              <a:t>Remove debris, rub along conjunctiva and lid junction</a:t>
            </a:r>
          </a:p>
          <a:p>
            <a:pPr lvl="1"/>
            <a:r>
              <a:rPr lang="en-US" sz="2800" dirty="0"/>
              <a:t>If glued together: bacterial</a:t>
            </a:r>
          </a:p>
          <a:p>
            <a:pPr lvl="1"/>
            <a:r>
              <a:rPr lang="en-US" sz="2800" dirty="0"/>
              <a:t>If able to open: viral</a:t>
            </a:r>
          </a:p>
          <a:p>
            <a:r>
              <a:rPr lang="en-US" sz="3200" dirty="0"/>
              <a:t>Sputum</a:t>
            </a:r>
          </a:p>
          <a:p>
            <a:pPr lvl="1"/>
            <a:r>
              <a:rPr lang="en-US" sz="2800" dirty="0"/>
              <a:t>First morning</a:t>
            </a:r>
          </a:p>
          <a:p>
            <a:pPr lvl="1"/>
            <a:r>
              <a:rPr lang="en-US" sz="2800" dirty="0"/>
              <a:t>No ‘swirling’: direct to container!</a:t>
            </a:r>
          </a:p>
          <a:p>
            <a:r>
              <a:rPr lang="en-US" sz="3200" dirty="0"/>
              <a:t>Ear</a:t>
            </a:r>
          </a:p>
          <a:p>
            <a:pPr lvl="1"/>
            <a:r>
              <a:rPr lang="en-US" sz="2800" dirty="0"/>
              <a:t>Not to be sent for otitis media, note if ear drum has ruptured!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9824426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Swab by Anatomy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Genital</a:t>
            </a:r>
          </a:p>
          <a:p>
            <a:pPr lvl="1"/>
            <a:r>
              <a:rPr lang="en-US" sz="2800" dirty="0"/>
              <a:t>Vaginal</a:t>
            </a:r>
          </a:p>
          <a:p>
            <a:pPr lvl="2"/>
            <a:r>
              <a:rPr lang="en-US" sz="2800" dirty="0"/>
              <a:t>Remove mucous</a:t>
            </a:r>
          </a:p>
          <a:p>
            <a:pPr lvl="1"/>
            <a:r>
              <a:rPr lang="en-US" sz="2800" dirty="0"/>
              <a:t>Cervix</a:t>
            </a:r>
          </a:p>
          <a:p>
            <a:pPr lvl="2"/>
            <a:r>
              <a:rPr lang="en-US" sz="2800" dirty="0"/>
              <a:t>Remove mucous</a:t>
            </a:r>
          </a:p>
          <a:p>
            <a:pPr lvl="2"/>
            <a:r>
              <a:rPr lang="en-US" sz="2800" dirty="0"/>
              <a:t>Insert swab until ‘cotton’ not visible</a:t>
            </a:r>
          </a:p>
          <a:p>
            <a:pPr lvl="1"/>
            <a:r>
              <a:rPr lang="en-US" sz="2800" dirty="0"/>
              <a:t>Urethral</a:t>
            </a:r>
          </a:p>
          <a:p>
            <a:pPr lvl="2"/>
            <a:r>
              <a:rPr lang="en-US" sz="2800" dirty="0"/>
              <a:t>Express pus on slide (gonorrhea)</a:t>
            </a:r>
          </a:p>
          <a:p>
            <a:pPr lvl="2"/>
            <a:r>
              <a:rPr lang="en-US" sz="2800" dirty="0"/>
              <a:t>For Chlamydia, 2-3 cm, rotate 10 times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6686937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Swab by Anatomy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Wounds</a:t>
            </a:r>
          </a:p>
          <a:p>
            <a:pPr lvl="1"/>
            <a:r>
              <a:rPr lang="en-US" sz="2800" dirty="0"/>
              <a:t>Aspirate leading edge of erythema</a:t>
            </a:r>
          </a:p>
          <a:p>
            <a:pPr lvl="1"/>
            <a:r>
              <a:rPr lang="en-US" sz="2800" dirty="0"/>
              <a:t>Clean wound with saline then swab</a:t>
            </a:r>
          </a:p>
          <a:p>
            <a:pPr lvl="1"/>
            <a:r>
              <a:rPr lang="en-US" sz="2800" dirty="0"/>
              <a:t>Do NOT want pus</a:t>
            </a:r>
          </a:p>
          <a:p>
            <a:pPr lvl="1"/>
            <a:r>
              <a:rPr lang="en-US" sz="2800" dirty="0"/>
              <a:t>Debride?</a:t>
            </a:r>
          </a:p>
          <a:p>
            <a:r>
              <a:rPr lang="en-US" sz="3200" dirty="0"/>
              <a:t>Fluids</a:t>
            </a:r>
          </a:p>
          <a:p>
            <a:pPr lvl="1"/>
            <a:r>
              <a:rPr lang="en-US" sz="2800" dirty="0"/>
              <a:t>Proper skin prep first</a:t>
            </a:r>
          </a:p>
        </p:txBody>
      </p:sp>
    </p:spTree>
    <p:extLst>
      <p:ext uri="{BB962C8B-B14F-4D97-AF65-F5344CB8AC3E}">
        <p14:creationId xmlns:p14="http://schemas.microsoft.com/office/powerpoint/2010/main" val="29897992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Nasopharyngeal Video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>
                <a:hlinkClick r:id="rId2"/>
              </a:rPr>
              <a:t>https://www.youtube.com/watch?v=DVJNWefmHjE</a:t>
            </a:r>
            <a:r>
              <a:rPr lang="en-CA" sz="3200" dirty="0"/>
              <a:t> </a:t>
            </a:r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5854064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Environmental organisms can cause issues in our healthcare settings</a:t>
            </a:r>
          </a:p>
          <a:p>
            <a:r>
              <a:rPr lang="en-US" sz="3200" dirty="0"/>
              <a:t>Getting good specimens gets good results</a:t>
            </a:r>
          </a:p>
          <a:p>
            <a:pPr lvl="1"/>
            <a:r>
              <a:rPr lang="en-US" sz="2800" dirty="0"/>
              <a:t>Garbage on…garbage out! (GOGO)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4656442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9498563" cy="4114800"/>
          </a:xfrm>
        </p:spPr>
        <p:txBody>
          <a:bodyPr/>
          <a:lstStyle/>
          <a:p>
            <a:r>
              <a:rPr lang="en-US" sz="3200" dirty="0"/>
              <a:t>Aspergillus</a:t>
            </a:r>
          </a:p>
          <a:p>
            <a:pPr lvl="1"/>
            <a:r>
              <a:rPr lang="en-US" sz="2666" dirty="0"/>
              <a:t>Construction/HVAC that you don’t know about</a:t>
            </a:r>
          </a:p>
          <a:p>
            <a:r>
              <a:rPr lang="en-US" sz="3200" dirty="0"/>
              <a:t>Stenotrophomonas</a:t>
            </a:r>
          </a:p>
          <a:p>
            <a:pPr lvl="1"/>
            <a:r>
              <a:rPr lang="en-US" sz="2666" dirty="0"/>
              <a:t>Taps, spigots</a:t>
            </a:r>
          </a:p>
          <a:p>
            <a:r>
              <a:rPr lang="en-US" sz="3200" dirty="0"/>
              <a:t>Serratia</a:t>
            </a:r>
          </a:p>
          <a:p>
            <a:pPr lvl="1"/>
            <a:r>
              <a:rPr lang="en-US" sz="2666" dirty="0"/>
              <a:t>cleaning tools with biofilm</a:t>
            </a:r>
          </a:p>
          <a:p>
            <a:r>
              <a:rPr lang="en-US" sz="3200" dirty="0"/>
              <a:t>Pseudomonas</a:t>
            </a:r>
          </a:p>
          <a:p>
            <a:pPr lvl="1"/>
            <a:r>
              <a:rPr lang="en-US" sz="2666" dirty="0"/>
              <a:t>water</a:t>
            </a:r>
            <a:endParaRPr lang="en-CA" sz="2666" dirty="0"/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9206386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References/</a:t>
            </a:r>
            <a:r>
              <a:rPr lang="en-US" altLang="en-US" dirty="0"/>
              <a:t>Resources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424" y="1988840"/>
            <a:ext cx="9505056" cy="4328120"/>
          </a:xfrm>
        </p:spPr>
        <p:txBody>
          <a:bodyPr/>
          <a:lstStyle/>
          <a:p>
            <a:r>
              <a:rPr lang="en-US" sz="2400" dirty="0"/>
              <a:t>An S, et al. Stenotrophomonas maltophilia. Trends in Microbiology </a:t>
            </a:r>
            <a:r>
              <a:rPr lang="en-US" sz="2400" dirty="0">
                <a:hlinkClick r:id="rId2"/>
              </a:rPr>
              <a:t>https://doi.org/10.1016/j.tim.2018.04.006</a:t>
            </a:r>
            <a:r>
              <a:rPr lang="en-US" sz="2400" dirty="0"/>
              <a:t> </a:t>
            </a:r>
            <a:endParaRPr lang="en-CA" sz="2400" dirty="0"/>
          </a:p>
          <a:p>
            <a:r>
              <a:rPr lang="en-US" sz="2400" dirty="0"/>
              <a:t>APIC Text: Chapter 24 – Microbiology Basics. </a:t>
            </a:r>
            <a:r>
              <a:rPr lang="en-US" sz="2400" dirty="0">
                <a:hlinkClick r:id="rId3"/>
              </a:rPr>
              <a:t>https://text.apic.org/toc/microbiology-and-risk-factors-for-transmission/microbiology-basics</a:t>
            </a:r>
            <a:r>
              <a:rPr lang="en-US" sz="2400" dirty="0"/>
              <a:t> </a:t>
            </a:r>
            <a:endParaRPr lang="en-CA" sz="2400" dirty="0"/>
          </a:p>
          <a:p>
            <a:r>
              <a:rPr lang="en-CA" sz="2400" dirty="0"/>
              <a:t>CDC Aspergillus </a:t>
            </a:r>
            <a:r>
              <a:rPr lang="en-CA" sz="2400" dirty="0">
                <a:hlinkClick r:id="rId4"/>
              </a:rPr>
              <a:t>https://www.cdc.gov/fungal/diseases/aspergillosis/index.html</a:t>
            </a:r>
            <a:r>
              <a:rPr lang="en-CA" sz="2400" dirty="0"/>
              <a:t> </a:t>
            </a:r>
          </a:p>
          <a:p>
            <a:r>
              <a:rPr lang="en-CA" sz="2400" dirty="0"/>
              <a:t>Benedict K, et al</a:t>
            </a:r>
            <a:r>
              <a:rPr lang="en-CA" sz="2400" b="1" dirty="0"/>
              <a:t>.  </a:t>
            </a:r>
            <a:r>
              <a:rPr lang="en-CA" sz="2400" dirty="0"/>
              <a:t>Invasive fungal infections after natural disasters. </a:t>
            </a:r>
            <a:r>
              <a:rPr lang="en-CA" sz="2400" dirty="0" err="1"/>
              <a:t>Emerg</a:t>
            </a:r>
            <a:r>
              <a:rPr lang="en-CA" sz="2400" dirty="0"/>
              <a:t> Infect Dis 2014;20(3):349-355</a:t>
            </a:r>
          </a:p>
          <a:p>
            <a:r>
              <a:rPr lang="en-US" sz="2400" dirty="0"/>
              <a:t>Brooke JS. Stenotrophomonas maltophilia: an emerging global opportunistic pathogen. </a:t>
            </a:r>
            <a:r>
              <a:rPr lang="en-US" sz="2400" dirty="0" err="1"/>
              <a:t>Clin</a:t>
            </a:r>
            <a:r>
              <a:rPr lang="en-US" sz="2400" dirty="0"/>
              <a:t> Micro Rev 2012;25(1):1-42 http://dx.doi.org/10.1128/CMR.00019-11</a:t>
            </a:r>
            <a:endParaRPr lang="en-CA" sz="2400" dirty="0"/>
          </a:p>
          <a:p>
            <a:endParaRPr lang="en-US" altLang="en-US" sz="3200" dirty="0">
              <a:solidFill>
                <a:schemeClr val="bg2"/>
              </a:solidFill>
            </a:endParaRPr>
          </a:p>
          <a:p>
            <a:endParaRPr lang="en-US" altLang="en-US" sz="3200" dirty="0">
              <a:solidFill>
                <a:schemeClr val="bg2"/>
              </a:solidFill>
              <a:latin typeface="Arial" charset="0"/>
            </a:endParaRPr>
          </a:p>
          <a:p>
            <a:endParaRPr lang="en-US" altLang="en-US" sz="3200" dirty="0">
              <a:solidFill>
                <a:schemeClr val="bg2"/>
              </a:solidFill>
            </a:endParaRPr>
          </a:p>
          <a:p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6888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Organisms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Organisms whose presence indicates that it is not from another patient/healthcare worker</a:t>
            </a:r>
          </a:p>
          <a:p>
            <a:pPr lvl="1"/>
            <a:r>
              <a:rPr lang="en-US" dirty="0"/>
              <a:t>Construction/dust</a:t>
            </a:r>
          </a:p>
          <a:p>
            <a:pPr lvl="1"/>
            <a:r>
              <a:rPr lang="en-US" dirty="0"/>
              <a:t>Water</a:t>
            </a:r>
          </a:p>
          <a:p>
            <a:pPr lvl="1"/>
            <a:r>
              <a:rPr lang="en-US" dirty="0"/>
              <a:t>Contaminated cleaning items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67196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References/Resources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9310059" cy="4114800"/>
          </a:xfrm>
        </p:spPr>
        <p:txBody>
          <a:bodyPr/>
          <a:lstStyle/>
          <a:p>
            <a:r>
              <a:rPr lang="en-US" altLang="en-US" sz="2400" dirty="0"/>
              <a:t>Canadian Standards Association. Z317.13-17. Infection control during construction, renovation and maintenance of health care facilities. 2017</a:t>
            </a:r>
          </a:p>
          <a:p>
            <a:r>
              <a:rPr lang="en-US" altLang="en-US" sz="2400" dirty="0"/>
              <a:t>Canadian Construction Association. CCA 82-2004. </a:t>
            </a:r>
            <a:r>
              <a:rPr lang="en-US" altLang="en-US" sz="2400" dirty="0" err="1"/>
              <a:t>Mould</a:t>
            </a:r>
            <a:r>
              <a:rPr lang="en-US" altLang="en-US" sz="2400" dirty="0"/>
              <a:t> guidelines for the Canadian construction industry. 2004 </a:t>
            </a:r>
          </a:p>
          <a:p>
            <a:pPr marL="533387" lvl="1" indent="0">
              <a:buNone/>
            </a:pPr>
            <a:r>
              <a:rPr lang="en-US" altLang="en-US" sz="2400" dirty="0">
                <a:hlinkClick r:id="rId2"/>
              </a:rPr>
              <a:t>http://www.cca-acc.com/documents/cca-documents/</a:t>
            </a:r>
            <a:r>
              <a:rPr lang="en-US" altLang="en-US" sz="2400" dirty="0"/>
              <a:t> Accessed August 14, 2018</a:t>
            </a:r>
          </a:p>
          <a:p>
            <a:r>
              <a:rPr lang="en-US" sz="2400" dirty="0" err="1"/>
              <a:t>Cavallo</a:t>
            </a:r>
            <a:r>
              <a:rPr lang="en-US" sz="2400" dirty="0"/>
              <a:t> M, et al. </a:t>
            </a:r>
            <a:r>
              <a:rPr lang="fr-FR" sz="2400" dirty="0"/>
              <a:t>Monitoring </a:t>
            </a:r>
            <a:r>
              <a:rPr lang="fr-FR" sz="2400" dirty="0" err="1"/>
              <a:t>environmental</a:t>
            </a:r>
            <a:r>
              <a:rPr lang="fr-FR" sz="2400" dirty="0"/>
              <a:t> Aspergillus </a:t>
            </a:r>
            <a:r>
              <a:rPr lang="fr-FR" sz="2400" dirty="0" err="1"/>
              <a:t>spp</a:t>
            </a:r>
            <a:r>
              <a:rPr lang="fr-FR" sz="2400" dirty="0"/>
              <a:t>. contamination </a:t>
            </a:r>
            <a:r>
              <a:rPr lang="en-CA" sz="2400" dirty="0"/>
              <a:t>and meteorological factors in a haematological unit. </a:t>
            </a:r>
            <a:r>
              <a:rPr lang="en-CA" sz="2400" dirty="0" err="1"/>
              <a:t>Mycopathologia</a:t>
            </a:r>
            <a:r>
              <a:rPr lang="en-CA" sz="2400" dirty="0"/>
              <a:t> 2013;176:387-94</a:t>
            </a:r>
          </a:p>
          <a:p>
            <a:endParaRPr lang="en-CA" sz="2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17956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References/Resources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0990"/>
            <a:r>
              <a:rPr lang="en-CA" altLang="en-US" sz="2400" dirty="0"/>
              <a:t>Environmental Protection Agency (402-K-01-001) Sept 2008</a:t>
            </a:r>
          </a:p>
          <a:p>
            <a:pPr lvl="1"/>
            <a:r>
              <a:rPr lang="en-CA" altLang="en-US" sz="2400" dirty="0">
                <a:hlinkClick r:id="rId2"/>
              </a:rPr>
              <a:t>www.epa.gov/mold/moldguide.html</a:t>
            </a:r>
            <a:endParaRPr lang="en-CA" altLang="en-US" sz="2400" dirty="0"/>
          </a:p>
          <a:p>
            <a:pPr lvl="1"/>
            <a:r>
              <a:rPr lang="en-CA" sz="2400" dirty="0">
                <a:hlinkClick r:id="rId3"/>
              </a:rPr>
              <a:t>https://www.epa.gov/mold/mold-remediation-schools-and-commercial-buildings-guide</a:t>
            </a:r>
            <a:r>
              <a:rPr lang="en-CA" sz="2400" dirty="0"/>
              <a:t> </a:t>
            </a:r>
          </a:p>
          <a:p>
            <a:r>
              <a:rPr lang="en-CA" sz="2400" dirty="0"/>
              <a:t>Jarvis WD. </a:t>
            </a:r>
            <a:r>
              <a:rPr lang="en-CA" sz="2400" i="1" dirty="0"/>
              <a:t>Bennett and Brachman's Hospital Infections, </a:t>
            </a:r>
            <a:r>
              <a:rPr lang="en-CA" sz="2400" dirty="0"/>
              <a:t>6th ed. Philadelphia: Lippincott Williams &amp; </a:t>
            </a:r>
            <a:r>
              <a:rPr lang="en-CA" sz="2400" dirty="0" err="1"/>
              <a:t>Wilkins</a:t>
            </a:r>
            <a:r>
              <a:rPr lang="en-CA" sz="2400" dirty="0"/>
              <a:t>, 2013. Chapter 11</a:t>
            </a:r>
          </a:p>
          <a:p>
            <a:r>
              <a:rPr lang="en-US" sz="2400" dirty="0"/>
              <a:t>Magill SS, et al. Changes in prevalence of health care– associated infections in U.S. hospitals. </a:t>
            </a:r>
            <a:r>
              <a:rPr lang="pt-BR" sz="2400" dirty="0"/>
              <a:t>N Engl J Med 2018;379:1732-44. DOI: 10.1056/NEJMoa1801550  </a:t>
            </a:r>
          </a:p>
          <a:p>
            <a:r>
              <a:rPr lang="pt-BR" sz="2400" dirty="0"/>
              <a:t>Mahlen SD. </a:t>
            </a:r>
            <a:r>
              <a:rPr lang="en-US" sz="2400" i="1" dirty="0"/>
              <a:t>Serratia </a:t>
            </a:r>
            <a:r>
              <a:rPr lang="en-US" sz="2400" dirty="0"/>
              <a:t>Infections: from Military Experiments to Current Practice. </a:t>
            </a:r>
            <a:r>
              <a:rPr lang="en-US" sz="2400" dirty="0" err="1"/>
              <a:t>Clin</a:t>
            </a:r>
            <a:r>
              <a:rPr lang="en-US" sz="2400" dirty="0"/>
              <a:t> </a:t>
            </a:r>
            <a:r>
              <a:rPr lang="en-US" sz="2400" dirty="0" err="1"/>
              <a:t>Microbiol</a:t>
            </a:r>
            <a:r>
              <a:rPr lang="en-US" sz="2400" dirty="0"/>
              <a:t> Rev 2011;24(4):755-91</a:t>
            </a:r>
            <a:endParaRPr lang="pt-BR" sz="2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06970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References/Resources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9982133" cy="4114800"/>
          </a:xfrm>
        </p:spPr>
        <p:txBody>
          <a:bodyPr/>
          <a:lstStyle/>
          <a:p>
            <a:endParaRPr lang="en-US" sz="2667" dirty="0"/>
          </a:p>
          <a:p>
            <a:endParaRPr lang="en-CA" sz="2667" dirty="0"/>
          </a:p>
        </p:txBody>
      </p:sp>
      <p:sp>
        <p:nvSpPr>
          <p:cNvPr id="4" name="Rectangle 3"/>
          <p:cNvSpPr/>
          <p:nvPr/>
        </p:nvSpPr>
        <p:spPr>
          <a:xfrm>
            <a:off x="914399" y="1981200"/>
            <a:ext cx="93492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ct val="65000"/>
              <a:buFont typeface="Wingdings" panose="05000000000000000000" pitchFamily="2" charset="2"/>
              <a:buChar char="v"/>
            </a:pPr>
            <a:r>
              <a:rPr lang="en-CA" sz="2400" dirty="0"/>
              <a:t>Riedel S, </a:t>
            </a:r>
            <a:r>
              <a:rPr lang="en-CA" sz="2400" dirty="0" err="1"/>
              <a:t>Hobden</a:t>
            </a:r>
            <a:r>
              <a:rPr lang="en-CA" sz="2400" dirty="0"/>
              <a:t> JA, Miller S, Morse SA, </a:t>
            </a:r>
            <a:r>
              <a:rPr lang="en-CA" sz="2400" dirty="0" err="1"/>
              <a:t>Mietzner</a:t>
            </a:r>
            <a:r>
              <a:rPr lang="en-CA" sz="2400" dirty="0"/>
              <a:t> TA, Detrick B, et al. </a:t>
            </a:r>
            <a:r>
              <a:rPr lang="en-CA" sz="2400" dirty="0" err="1"/>
              <a:t>Jawetz</a:t>
            </a:r>
            <a:r>
              <a:rPr lang="en-CA" sz="2400" dirty="0"/>
              <a:t>, </a:t>
            </a:r>
            <a:r>
              <a:rPr lang="en-CA" sz="2400" dirty="0" err="1"/>
              <a:t>Melnick</a:t>
            </a:r>
            <a:r>
              <a:rPr lang="en-CA" sz="2400" dirty="0"/>
              <a:t> &amp; </a:t>
            </a:r>
            <a:r>
              <a:rPr lang="en-CA" sz="2400" dirty="0" err="1"/>
              <a:t>Adelberg’s</a:t>
            </a:r>
            <a:r>
              <a:rPr lang="en-CA" sz="2400" dirty="0"/>
              <a:t> medical microbiology. 28th edition. New York: McGraw-Hill Education; 2019.</a:t>
            </a:r>
          </a:p>
        </p:txBody>
      </p:sp>
    </p:spTree>
    <p:extLst>
      <p:ext uri="{BB962C8B-B14F-4D97-AF65-F5344CB8AC3E}">
        <p14:creationId xmlns:p14="http://schemas.microsoft.com/office/powerpoint/2010/main" val="37313242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Jim Gauthier, MLT, CIC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Senior Clinical Advisor, Infection Prevention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(613) 328-2288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hlinkClick r:id="rId2"/>
              </a:rPr>
              <a:t>james.gauthier@diversey.com</a:t>
            </a:r>
            <a:r>
              <a:rPr lang="en-US" dirty="0"/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Linda Sowell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Healthcare Sales Executive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(404) 295-5077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hlinkClick r:id="rId3"/>
              </a:rPr>
              <a:t>linda.sowell@diversey.com</a:t>
            </a:r>
            <a:r>
              <a:rPr lang="en-US" sz="2800" dirty="0"/>
              <a:t> 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81813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Jim’s Short List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Aspergillus – Construction/HVAC that you don’t know about</a:t>
            </a:r>
          </a:p>
          <a:p>
            <a:r>
              <a:rPr lang="en-US" dirty="0"/>
              <a:t>Stenotrophomonas – Taps, spigots</a:t>
            </a:r>
          </a:p>
          <a:p>
            <a:r>
              <a:rPr lang="en-US" dirty="0"/>
              <a:t>Serratia – cleaning tools with biofilm</a:t>
            </a:r>
          </a:p>
          <a:p>
            <a:pPr lvl="1"/>
            <a:r>
              <a:rPr lang="en-US" dirty="0"/>
              <a:t>Topping up</a:t>
            </a:r>
          </a:p>
          <a:p>
            <a:r>
              <a:rPr lang="en-US" dirty="0"/>
              <a:t>Legionella – water, dust</a:t>
            </a:r>
          </a:p>
          <a:p>
            <a:r>
              <a:rPr lang="en-US" dirty="0"/>
              <a:t>Pseudomonas - water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903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Aspergillus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0270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Aspergillus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fungi</a:t>
            </a:r>
          </a:p>
          <a:p>
            <a:pPr lvl="1"/>
            <a:r>
              <a:rPr lang="en-CA" dirty="0"/>
              <a:t>1.5 million species on earth</a:t>
            </a:r>
          </a:p>
          <a:p>
            <a:pPr lvl="2"/>
            <a:r>
              <a:rPr lang="en-CA" dirty="0"/>
              <a:t>~300 human pathogens</a:t>
            </a:r>
          </a:p>
          <a:p>
            <a:r>
              <a:rPr lang="en-US" dirty="0"/>
              <a:t>Reproduce by spores</a:t>
            </a:r>
          </a:p>
          <a:p>
            <a:pPr lvl="1"/>
            <a:r>
              <a:rPr lang="en-CA" dirty="0"/>
              <a:t>Tiny! </a:t>
            </a:r>
          </a:p>
          <a:p>
            <a:pPr lvl="2"/>
            <a:r>
              <a:rPr lang="en-CA" dirty="0"/>
              <a:t>Can be from 5 to 100 um</a:t>
            </a:r>
          </a:p>
          <a:p>
            <a:pPr lvl="1"/>
            <a:r>
              <a:rPr lang="en-CA" dirty="0"/>
              <a:t>Location and shape of sporangium helps with identification</a:t>
            </a:r>
          </a:p>
          <a:p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0311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Aspergillus Human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8864082" cy="4114800"/>
          </a:xfrm>
        </p:spPr>
        <p:txBody>
          <a:bodyPr/>
          <a:lstStyle/>
          <a:p>
            <a:r>
              <a:rPr lang="en-CA" sz="3200" dirty="0"/>
              <a:t>Invasive Diseases</a:t>
            </a:r>
          </a:p>
          <a:p>
            <a:pPr lvl="1"/>
            <a:r>
              <a:rPr lang="en-CA" sz="2800" dirty="0"/>
              <a:t>Lungs</a:t>
            </a:r>
          </a:p>
          <a:p>
            <a:r>
              <a:rPr lang="en-US" sz="3200" dirty="0"/>
              <a:t>Immunocompromised are susceptible</a:t>
            </a:r>
          </a:p>
          <a:p>
            <a:pPr lvl="1"/>
            <a:r>
              <a:rPr lang="en-US" sz="2800" dirty="0"/>
              <a:t>Lymphocytic or myelogenous leukemia and lymphoma</a:t>
            </a:r>
          </a:p>
          <a:p>
            <a:pPr lvl="1"/>
            <a:r>
              <a:rPr lang="en-US" sz="2800" dirty="0"/>
              <a:t>Stem cell transplant (higher risk in allogeneic vs autologous</a:t>
            </a:r>
          </a:p>
          <a:p>
            <a:pPr lvl="1"/>
            <a:r>
              <a:rPr lang="en-US" sz="2800" dirty="0"/>
              <a:t>Steroids</a:t>
            </a:r>
          </a:p>
          <a:p>
            <a:pPr lvl="1"/>
            <a:r>
              <a:rPr lang="en-US" sz="2800" dirty="0"/>
              <a:t>HIV with CD4 counts &lt;50/</a:t>
            </a:r>
            <a:r>
              <a:rPr lang="en-US" sz="2800" dirty="0" err="1"/>
              <a:t>ul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170244190"/>
      </p:ext>
    </p:extLst>
  </p:cSld>
  <p:clrMapOvr>
    <a:masterClrMapping/>
  </p:clrMapOvr>
</p:sld>
</file>

<file path=ppt/theme/theme1.xml><?xml version="1.0" encoding="utf-8"?>
<a:theme xmlns:a="http://schemas.openxmlformats.org/drawingml/2006/main" name="Sakura">
  <a:themeElements>
    <a:clrScheme name="Sakura 1">
      <a:dk1>
        <a:srgbClr val="463634"/>
      </a:dk1>
      <a:lt1>
        <a:srgbClr val="AA947E"/>
      </a:lt1>
      <a:dk2>
        <a:srgbClr val="795241"/>
      </a:dk2>
      <a:lt2>
        <a:srgbClr val="000000"/>
      </a:lt2>
      <a:accent1>
        <a:srgbClr val="F9DBD3"/>
      </a:accent1>
      <a:accent2>
        <a:srgbClr val="DACA9C"/>
      </a:accent2>
      <a:accent3>
        <a:srgbClr val="D2C8C0"/>
      </a:accent3>
      <a:accent4>
        <a:srgbClr val="3A2D2B"/>
      </a:accent4>
      <a:accent5>
        <a:srgbClr val="FBEAE6"/>
      </a:accent5>
      <a:accent6>
        <a:srgbClr val="C5B78D"/>
      </a:accent6>
      <a:hlink>
        <a:srgbClr val="393A18"/>
      </a:hlink>
      <a:folHlink>
        <a:srgbClr val="560000"/>
      </a:folHlink>
    </a:clrScheme>
    <a:fontScheme name="Sakur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kura 1">
        <a:dk1>
          <a:srgbClr val="463634"/>
        </a:dk1>
        <a:lt1>
          <a:srgbClr val="AA947E"/>
        </a:lt1>
        <a:dk2>
          <a:srgbClr val="795241"/>
        </a:dk2>
        <a:lt2>
          <a:srgbClr val="000000"/>
        </a:lt2>
        <a:accent1>
          <a:srgbClr val="F9DBD3"/>
        </a:accent1>
        <a:accent2>
          <a:srgbClr val="DACA9C"/>
        </a:accent2>
        <a:accent3>
          <a:srgbClr val="D2C8C0"/>
        </a:accent3>
        <a:accent4>
          <a:srgbClr val="3A2D2B"/>
        </a:accent4>
        <a:accent5>
          <a:srgbClr val="FBEAE6"/>
        </a:accent5>
        <a:accent6>
          <a:srgbClr val="C5B78D"/>
        </a:accent6>
        <a:hlink>
          <a:srgbClr val="393A18"/>
        </a:hlink>
        <a:folHlink>
          <a:srgbClr val="5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kura 2">
        <a:dk1>
          <a:srgbClr val="463634"/>
        </a:dk1>
        <a:lt1>
          <a:srgbClr val="FFFFCC"/>
        </a:lt1>
        <a:dk2>
          <a:srgbClr val="795241"/>
        </a:dk2>
        <a:lt2>
          <a:srgbClr val="000000"/>
        </a:lt2>
        <a:accent1>
          <a:srgbClr val="F9DBD3"/>
        </a:accent1>
        <a:accent2>
          <a:srgbClr val="DACA9C"/>
        </a:accent2>
        <a:accent3>
          <a:srgbClr val="FFFFE2"/>
        </a:accent3>
        <a:accent4>
          <a:srgbClr val="3A2D2B"/>
        </a:accent4>
        <a:accent5>
          <a:srgbClr val="FBEAE6"/>
        </a:accent5>
        <a:accent6>
          <a:srgbClr val="C5B78D"/>
        </a:accent6>
        <a:hlink>
          <a:srgbClr val="393A18"/>
        </a:hlink>
        <a:folHlink>
          <a:srgbClr val="5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kur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kura">
  <a:themeElements>
    <a:clrScheme name="Sakura 1">
      <a:dk1>
        <a:srgbClr val="463634"/>
      </a:dk1>
      <a:lt1>
        <a:srgbClr val="AA947E"/>
      </a:lt1>
      <a:dk2>
        <a:srgbClr val="795241"/>
      </a:dk2>
      <a:lt2>
        <a:srgbClr val="000000"/>
      </a:lt2>
      <a:accent1>
        <a:srgbClr val="F9DBD3"/>
      </a:accent1>
      <a:accent2>
        <a:srgbClr val="DACA9C"/>
      </a:accent2>
      <a:accent3>
        <a:srgbClr val="D2C8C0"/>
      </a:accent3>
      <a:accent4>
        <a:srgbClr val="3A2D2B"/>
      </a:accent4>
      <a:accent5>
        <a:srgbClr val="FBEAE6"/>
      </a:accent5>
      <a:accent6>
        <a:srgbClr val="C5B78D"/>
      </a:accent6>
      <a:hlink>
        <a:srgbClr val="393A18"/>
      </a:hlink>
      <a:folHlink>
        <a:srgbClr val="560000"/>
      </a:folHlink>
    </a:clrScheme>
    <a:fontScheme name="Sakur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kura 1">
        <a:dk1>
          <a:srgbClr val="463634"/>
        </a:dk1>
        <a:lt1>
          <a:srgbClr val="AA947E"/>
        </a:lt1>
        <a:dk2>
          <a:srgbClr val="795241"/>
        </a:dk2>
        <a:lt2>
          <a:srgbClr val="000000"/>
        </a:lt2>
        <a:accent1>
          <a:srgbClr val="F9DBD3"/>
        </a:accent1>
        <a:accent2>
          <a:srgbClr val="DACA9C"/>
        </a:accent2>
        <a:accent3>
          <a:srgbClr val="D2C8C0"/>
        </a:accent3>
        <a:accent4>
          <a:srgbClr val="3A2D2B"/>
        </a:accent4>
        <a:accent5>
          <a:srgbClr val="FBEAE6"/>
        </a:accent5>
        <a:accent6>
          <a:srgbClr val="C5B78D"/>
        </a:accent6>
        <a:hlink>
          <a:srgbClr val="393A18"/>
        </a:hlink>
        <a:folHlink>
          <a:srgbClr val="5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kura 2">
        <a:dk1>
          <a:srgbClr val="463634"/>
        </a:dk1>
        <a:lt1>
          <a:srgbClr val="FFFFCC"/>
        </a:lt1>
        <a:dk2>
          <a:srgbClr val="795241"/>
        </a:dk2>
        <a:lt2>
          <a:srgbClr val="000000"/>
        </a:lt2>
        <a:accent1>
          <a:srgbClr val="F9DBD3"/>
        </a:accent1>
        <a:accent2>
          <a:srgbClr val="DACA9C"/>
        </a:accent2>
        <a:accent3>
          <a:srgbClr val="FFFFE2"/>
        </a:accent3>
        <a:accent4>
          <a:srgbClr val="3A2D2B"/>
        </a:accent4>
        <a:accent5>
          <a:srgbClr val="FBEAE6"/>
        </a:accent5>
        <a:accent6>
          <a:srgbClr val="C5B78D"/>
        </a:accent6>
        <a:hlink>
          <a:srgbClr val="393A18"/>
        </a:hlink>
        <a:folHlink>
          <a:srgbClr val="5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kur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7277</TotalTime>
  <Words>1956</Words>
  <Application>Microsoft Office PowerPoint</Application>
  <PresentationFormat>Widescreen</PresentationFormat>
  <Paragraphs>341</Paragraphs>
  <Slides>53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Tahoma</vt:lpstr>
      <vt:lpstr>Times New Roman</vt:lpstr>
      <vt:lpstr>Wingdings</vt:lpstr>
      <vt:lpstr>Sakura</vt:lpstr>
      <vt:lpstr>1_Sakura</vt:lpstr>
      <vt:lpstr>Environmental Pathogens of Concern</vt:lpstr>
      <vt:lpstr>Presented by </vt:lpstr>
      <vt:lpstr>Disclosure</vt:lpstr>
      <vt:lpstr>Objectives</vt:lpstr>
      <vt:lpstr>Environmental Organisms</vt:lpstr>
      <vt:lpstr>Jim’s Short List</vt:lpstr>
      <vt:lpstr>Aspergillus</vt:lpstr>
      <vt:lpstr>Aspergillus</vt:lpstr>
      <vt:lpstr>Aspergillus Human Disease</vt:lpstr>
      <vt:lpstr>Histologically:</vt:lpstr>
      <vt:lpstr>Construction: False Ceiling Repair</vt:lpstr>
      <vt:lpstr>Demolition</vt:lpstr>
      <vt:lpstr>Outside Construction</vt:lpstr>
      <vt:lpstr>During Construction</vt:lpstr>
      <vt:lpstr>When to Investigate?</vt:lpstr>
      <vt:lpstr>Assessment for Mould</vt:lpstr>
      <vt:lpstr>PowerPoint Presentation</vt:lpstr>
      <vt:lpstr>Stenotrophomonas maltophilia</vt:lpstr>
      <vt:lpstr>Stenotrophomonas maltophilia</vt:lpstr>
      <vt:lpstr>Recovered from:</vt:lpstr>
      <vt:lpstr>PowerPoint Presentation</vt:lpstr>
      <vt:lpstr>Stenotrophomonas maltophilia</vt:lpstr>
      <vt:lpstr>PowerPoint Presentation</vt:lpstr>
      <vt:lpstr>Stenotrophomonas maltophilia</vt:lpstr>
      <vt:lpstr>Pseudomonas aeruginosa</vt:lpstr>
      <vt:lpstr>Serratia marcescens</vt:lpstr>
      <vt:lpstr>Serratia marcescens</vt:lpstr>
      <vt:lpstr>Serratia marcescens</vt:lpstr>
      <vt:lpstr>Sources of Outbreaks</vt:lpstr>
      <vt:lpstr>Legionella</vt:lpstr>
      <vt:lpstr>Legionella</vt:lpstr>
      <vt:lpstr>Legionella Trivia</vt:lpstr>
      <vt:lpstr>Legionella Risk Factors</vt:lpstr>
      <vt:lpstr>Legionella Water Plans</vt:lpstr>
      <vt:lpstr>Legionella Water Plans (new)</vt:lpstr>
      <vt:lpstr>Specimen collection</vt:lpstr>
      <vt:lpstr>Laboratory Rules</vt:lpstr>
      <vt:lpstr>Laboratory Rules</vt:lpstr>
      <vt:lpstr>Swabs</vt:lpstr>
      <vt:lpstr>Urines</vt:lpstr>
      <vt:lpstr>Stool (Feces)</vt:lpstr>
      <vt:lpstr>Swab by Anatomy</vt:lpstr>
      <vt:lpstr>Swab by Anatomy</vt:lpstr>
      <vt:lpstr>Swab by Anatomy</vt:lpstr>
      <vt:lpstr>Swab by Anatomy</vt:lpstr>
      <vt:lpstr>Best Nasopharyngeal Video</vt:lpstr>
      <vt:lpstr>Summary</vt:lpstr>
      <vt:lpstr>Summary</vt:lpstr>
      <vt:lpstr>References/Resources</vt:lpstr>
      <vt:lpstr>References/Resources</vt:lpstr>
      <vt:lpstr>References/Resources</vt:lpstr>
      <vt:lpstr>References/Resources</vt:lpstr>
      <vt:lpstr>Contact</vt:lpstr>
    </vt:vector>
  </TitlesOfParts>
  <Company>Sealed Air Corp.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Northeast Georgia</dc:title>
  <dc:creator>Gauthier,  Jim</dc:creator>
  <cp:lastModifiedBy>Kim Allen</cp:lastModifiedBy>
  <cp:revision>38</cp:revision>
  <dcterms:created xsi:type="dcterms:W3CDTF">2021-12-20T16:28:45Z</dcterms:created>
  <dcterms:modified xsi:type="dcterms:W3CDTF">2022-03-08T18:56:30Z</dcterms:modified>
</cp:coreProperties>
</file>