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85" r:id="rId3"/>
    <p:sldId id="288" r:id="rId4"/>
    <p:sldId id="286" r:id="rId5"/>
    <p:sldId id="284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78" r:id="rId19"/>
    <p:sldId id="283" r:id="rId20"/>
    <p:sldId id="282" r:id="rId21"/>
    <p:sldId id="263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000" dirty="0"/>
              <a:t>Reducing Surgical Site Infections(SSI’s)—The Journey Continues…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road to zero harm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745B-1DA3-448B-9FA2-7646F1DC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 Prevention—Ongoing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6375-AE6C-4F53-919A-8D5688FA2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Implementation challenges</a:t>
            </a:r>
          </a:p>
          <a:p>
            <a:pPr lvl="1"/>
            <a:r>
              <a:rPr lang="en-US" sz="3000" dirty="0"/>
              <a:t>Securing stakeholder commitment at each level</a:t>
            </a:r>
          </a:p>
          <a:p>
            <a:pPr lvl="2"/>
            <a:r>
              <a:rPr lang="en-US" sz="2600" dirty="0"/>
              <a:t>System level</a:t>
            </a:r>
          </a:p>
          <a:p>
            <a:pPr lvl="2"/>
            <a:r>
              <a:rPr lang="en-US" sz="2600" dirty="0"/>
              <a:t>Local and individual level</a:t>
            </a:r>
          </a:p>
          <a:p>
            <a:pPr lvl="2"/>
            <a:r>
              <a:rPr lang="en-US" sz="3200" dirty="0"/>
              <a:t>Sustainability challenges</a:t>
            </a:r>
          </a:p>
          <a:p>
            <a:pPr lvl="3"/>
            <a:r>
              <a:rPr lang="en-US" sz="2800" dirty="0"/>
              <a:t>Maintaining momentum and avoiding “safety culture fatigue”</a:t>
            </a:r>
          </a:p>
          <a:p>
            <a:pPr marL="384048" lvl="2" indent="0">
              <a:buNone/>
            </a:pPr>
            <a:endParaRPr lang="en-US" sz="3200" dirty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1232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3792-3A16-4A75-9A74-2EA0E419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Improvement—Sustainability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33EB5-0404-444D-9325-1BBD9E95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tracking and timely reporting</a:t>
            </a:r>
          </a:p>
          <a:p>
            <a:r>
              <a:rPr lang="en-US" sz="3200" dirty="0"/>
              <a:t>Development of robust feedback mechanisms:</a:t>
            </a:r>
          </a:p>
          <a:p>
            <a:pPr lvl="1"/>
            <a:r>
              <a:rPr lang="en-US" sz="3000" dirty="0"/>
              <a:t>User-friendly, standardized reporting processes</a:t>
            </a:r>
          </a:p>
          <a:p>
            <a:pPr lvl="1"/>
            <a:r>
              <a:rPr lang="en-US" sz="3000" dirty="0"/>
              <a:t>Creation of a transparent, non-punitive environment that actively engages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318228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4C5A-196C-4353-8C10-7D934A63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of Ownership—The Buck Stops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00361-DD1C-450A-BC6A-D0C70C5D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Replacing “siloed thinking” with “system thinking”—deep interdependence comes alive.</a:t>
            </a:r>
          </a:p>
          <a:p>
            <a:pPr lvl="1"/>
            <a:r>
              <a:rPr lang="en-US" sz="3000" dirty="0"/>
              <a:t>Real-time data feedback in digestible quantities</a:t>
            </a:r>
          </a:p>
          <a:p>
            <a:pPr lvl="1"/>
            <a:r>
              <a:rPr lang="en-US" sz="3000" dirty="0"/>
              <a:t>Create capacity for transparent feedback </a:t>
            </a:r>
          </a:p>
          <a:p>
            <a:pPr lvl="1"/>
            <a:r>
              <a:rPr lang="en-US" sz="3000" dirty="0"/>
              <a:t>Active solicitation of process improvement ideas</a:t>
            </a:r>
          </a:p>
          <a:p>
            <a:pPr lvl="1"/>
            <a:r>
              <a:rPr lang="en-US" sz="3000" dirty="0"/>
              <a:t>Alignment of local and system quality and safety goals</a:t>
            </a:r>
          </a:p>
        </p:txBody>
      </p:sp>
    </p:spTree>
    <p:extLst>
      <p:ext uri="{BB962C8B-B14F-4D97-AF65-F5344CB8AC3E}">
        <p14:creationId xmlns:p14="http://schemas.microsoft.com/office/powerpoint/2010/main" val="46645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5BDC-B12D-4335-9BE2-981562F2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technology to reduce risks for SSI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AB98-3201-4285-9813-16A40F2C2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Risks for SSI’s exist along all parts of the continuum as  patient move in and out of health care settings</a:t>
            </a:r>
          </a:p>
          <a:p>
            <a:pPr lvl="1"/>
            <a:r>
              <a:rPr lang="en-US" sz="3000" dirty="0"/>
              <a:t>Patient risks—healthcare literacy, job impacts, employment stability, social support network, personal health conditions, physical capabilities, home settings</a:t>
            </a:r>
          </a:p>
          <a:p>
            <a:pPr marL="201168" lvl="1" indent="0">
              <a:buNone/>
            </a:pPr>
            <a:r>
              <a:rPr lang="en-US" sz="3000" dirty="0"/>
              <a:t>System risks— Patient education variabilities, poor patient follow up before and after surgery, limited ability for ongoing patient interface pre-and post surgery</a:t>
            </a:r>
          </a:p>
        </p:txBody>
      </p:sp>
    </p:spTree>
    <p:extLst>
      <p:ext uri="{BB962C8B-B14F-4D97-AF65-F5344CB8AC3E}">
        <p14:creationId xmlns:p14="http://schemas.microsoft.com/office/powerpoint/2010/main" val="134312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216E-13A8-48F3-9C78-5DC5B98B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SSI’s—Systems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7FF7-BBC7-4E82-BA2C-10E019569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Comprehensive Unit-based Program(CUSP)</a:t>
            </a:r>
            <a:r>
              <a:rPr lang="en-US" sz="3000" dirty="0"/>
              <a:t>emphasizes improving safety culture: </a:t>
            </a:r>
          </a:p>
          <a:p>
            <a:pPr marL="201168" lvl="1" indent="0">
              <a:buNone/>
            </a:pPr>
            <a:r>
              <a:rPr lang="en-US" sz="3000" dirty="0"/>
              <a:t>-Through a continuous process of reporting and learning from error</a:t>
            </a:r>
          </a:p>
          <a:p>
            <a:pPr marL="201168" lvl="1" indent="0">
              <a:buNone/>
            </a:pPr>
            <a:r>
              <a:rPr lang="en-US" sz="3000" dirty="0"/>
              <a:t>-Improving teamwork</a:t>
            </a:r>
          </a:p>
          <a:p>
            <a:pPr marL="201168" lvl="1" indent="0">
              <a:buNone/>
            </a:pPr>
            <a:r>
              <a:rPr lang="en-US" sz="3000" dirty="0"/>
              <a:t>- Deliberate engagement of staff at all levels</a:t>
            </a:r>
          </a:p>
        </p:txBody>
      </p:sp>
    </p:spTree>
    <p:extLst>
      <p:ext uri="{BB962C8B-B14F-4D97-AF65-F5344CB8AC3E}">
        <p14:creationId xmlns:p14="http://schemas.microsoft.com/office/powerpoint/2010/main" val="101815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FC3D-5EAB-4C74-A7F5-692FD458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Pre-surgical Testing/Pre-surgical Clinic(PST/PSC)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D7EA-F4B0-4928-8D5B-C2DA89603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Presurgical testing(PST):</a:t>
            </a:r>
          </a:p>
          <a:p>
            <a:pPr lvl="1"/>
            <a:r>
              <a:rPr lang="en-US" sz="3000" dirty="0"/>
              <a:t>Provides patient education for the specific elective procedure to be performed</a:t>
            </a:r>
          </a:p>
          <a:p>
            <a:pPr lvl="1"/>
            <a:r>
              <a:rPr lang="en-US" sz="3000" dirty="0"/>
              <a:t>Education provided through a telephone call(Pretesting interview—PTI)as well as an in-person visit</a:t>
            </a:r>
          </a:p>
          <a:p>
            <a:pPr lvl="1"/>
            <a:r>
              <a:rPr lang="en-US" sz="3000" dirty="0"/>
              <a:t>All preoperative testing, administrative tasks, additional education and reinforcement performed on this visit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203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5396-F40E-48BF-9EB7-93F4AB91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Presurgical Clinic(PSC)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C6CC-4B3C-4474-AED4-CBCFC79C3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Evaluates, risk stratifies, makes recommendations to surgeons and anesthesiologists</a:t>
            </a:r>
          </a:p>
          <a:p>
            <a:r>
              <a:rPr lang="en-US" sz="3200" dirty="0"/>
              <a:t>Provides preoperative management for acute and chronic conditions to optimize the elective surgery patient</a:t>
            </a:r>
          </a:p>
          <a:p>
            <a:pPr lvl="1"/>
            <a:r>
              <a:rPr lang="en-US" sz="3000" dirty="0"/>
              <a:t>Anticoagulation management, CHF and COPD optimization, cardiac risk stratification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4201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1D72-4C5D-4354-B0EB-4AD05780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Presurgical Clinic(PSC)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6DAA-4F25-4CA8-A0A0-2CD7DD245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/>
              <a:t>Coordinates  pre-operative and perioperative treatment of anemia and thrombocytopenia</a:t>
            </a:r>
          </a:p>
          <a:p>
            <a:pPr lvl="1"/>
            <a:r>
              <a:rPr lang="en-US" sz="3000" dirty="0"/>
              <a:t>Integrated with the inpatient medicine service to provide a seamless transfer of medical care</a:t>
            </a:r>
          </a:p>
          <a:p>
            <a:pPr lvl="1"/>
            <a:r>
              <a:rPr lang="en-US" sz="3000" dirty="0"/>
              <a:t>A preoperative and post-operative resource for the elective surgery patients for clinical as well as non-clinical issues</a:t>
            </a:r>
          </a:p>
        </p:txBody>
      </p:sp>
    </p:spTree>
    <p:extLst>
      <p:ext uri="{BB962C8B-B14F-4D97-AF65-F5344CB8AC3E}">
        <p14:creationId xmlns:p14="http://schemas.microsoft.com/office/powerpoint/2010/main" val="196384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D2DF-6D67-49B2-8EE0-3E4EDACE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Presurgical Clinic—Opportunities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ACFF-23B5-4612-895B-B037596D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An opportunity for ownership culture to take root and flourish</a:t>
            </a:r>
          </a:p>
          <a:p>
            <a:pPr lvl="1"/>
            <a:r>
              <a:rPr lang="en-US" sz="3200" dirty="0"/>
              <a:t>Opportunities for building and refining teamwork strategies</a:t>
            </a:r>
          </a:p>
          <a:p>
            <a:pPr lvl="1"/>
            <a:r>
              <a:rPr lang="en-US" sz="3200" dirty="0"/>
              <a:t>Opportunities for continuous engagement</a:t>
            </a:r>
          </a:p>
          <a:p>
            <a:pPr lvl="1"/>
            <a:r>
              <a:rPr lang="en-US" sz="3200" dirty="0"/>
              <a:t>Opportunities for leveraging technology</a:t>
            </a:r>
          </a:p>
        </p:txBody>
      </p:sp>
    </p:spTree>
    <p:extLst>
      <p:ext uri="{BB962C8B-B14F-4D97-AF65-F5344CB8AC3E}">
        <p14:creationId xmlns:p14="http://schemas.microsoft.com/office/powerpoint/2010/main" val="379087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D8AE-6243-4E93-8A3E-C52A79CE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PST/PSC—How can we improve our processes?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98D5-2837-4563-A388-9EF8655F7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Optimizing preop processes </a:t>
            </a:r>
          </a:p>
          <a:p>
            <a:pPr lvl="1"/>
            <a:r>
              <a:rPr lang="en-US" sz="3000" dirty="0"/>
              <a:t>Standardizing surgical site preparation procedures</a:t>
            </a:r>
          </a:p>
          <a:p>
            <a:pPr lvl="1"/>
            <a:r>
              <a:rPr lang="en-US" sz="3000" dirty="0"/>
              <a:t>Engaging surgeon practices to use the </a:t>
            </a:r>
            <a:r>
              <a:rPr lang="en-US" sz="3000" b="1" dirty="0"/>
              <a:t>inherent patient incentive</a:t>
            </a:r>
            <a:r>
              <a:rPr lang="en-US" sz="3000" dirty="0"/>
              <a:t> for a successful surgery to optimize compliance with pre- and post-operative guidelines</a:t>
            </a:r>
          </a:p>
          <a:p>
            <a:pPr lvl="1"/>
            <a:r>
              <a:rPr lang="en-US" sz="3000" dirty="0"/>
              <a:t>Cross-collaboration(pharmacy, case management) to increase access to pre-and post-op materials and equipment </a:t>
            </a:r>
          </a:p>
        </p:txBody>
      </p:sp>
    </p:spTree>
    <p:extLst>
      <p:ext uri="{BB962C8B-B14F-4D97-AF65-F5344CB8AC3E}">
        <p14:creationId xmlns:p14="http://schemas.microsoft.com/office/powerpoint/2010/main" val="326934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4B36-5310-47E0-A077-14BEE2C4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Site Infection?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68B6-D9E8-4172-BDAD-3D0BDF55C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CDC Definition:</a:t>
            </a:r>
          </a:p>
          <a:p>
            <a:r>
              <a:rPr lang="en-US" sz="2800" dirty="0"/>
              <a:t>-Infection related to an operative procedure at/near the surgical site within thirty days(30) of procedure or within ninety days(90) if  prosthetic material is implanted at surgery</a:t>
            </a:r>
          </a:p>
          <a:p>
            <a:r>
              <a:rPr lang="en-US" sz="2800" dirty="0"/>
              <a:t>-Incidence of surgical site infections estimated at 2-4%</a:t>
            </a:r>
          </a:p>
          <a:p>
            <a:r>
              <a:rPr lang="en-US" sz="2800" dirty="0"/>
              <a:t>-Approximately 10 million inpatient procedures performed yearly in the US</a:t>
            </a:r>
          </a:p>
        </p:txBody>
      </p:sp>
    </p:spTree>
    <p:extLst>
      <p:ext uri="{BB962C8B-B14F-4D97-AF65-F5344CB8AC3E}">
        <p14:creationId xmlns:p14="http://schemas.microsoft.com/office/powerpoint/2010/main" val="303936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1067-4E38-4E5F-9603-684164A8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PST/PSC—How can we improve our processes to reduce SSI’s?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5D098-F5D5-41B7-89D5-5327C0264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Closing patient education gaps</a:t>
            </a:r>
          </a:p>
          <a:p>
            <a:pPr lvl="1"/>
            <a:r>
              <a:rPr lang="en-US" sz="3000" dirty="0"/>
              <a:t>Reducing process variability by improving standardization</a:t>
            </a:r>
          </a:p>
          <a:p>
            <a:pPr lvl="1"/>
            <a:r>
              <a:rPr lang="en-US" sz="3000" dirty="0"/>
              <a:t>Increased use of available technology—focused video tutorials, text messaging—countdown messaging</a:t>
            </a:r>
          </a:p>
          <a:p>
            <a:pPr lvl="1"/>
            <a:r>
              <a:rPr lang="en-US" sz="3000" dirty="0"/>
              <a:t>Use of virtual assistants—what questions do you have today?</a:t>
            </a:r>
          </a:p>
        </p:txBody>
      </p:sp>
    </p:spTree>
    <p:extLst>
      <p:ext uri="{BB962C8B-B14F-4D97-AF65-F5344CB8AC3E}">
        <p14:creationId xmlns:p14="http://schemas.microsoft.com/office/powerpoint/2010/main" val="3275730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0CDA-463B-4B3E-971E-17224181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85C8-8A28-41FD-A8AE-B7D125669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1Magill, S.S., et al., "Changes in Prevalence of Health Care-Associated Infection in U.S. Hospitals". New England Journal of Medicine, 379(18): (2018): 1732-44. 2CDC National and State Healthcare-Associated Infections Progress Report, published November 2021, available from: https://www.cdc.gov/hai/data/portal/progress-report.html 3Ban, K.A., "American College of Surgeons and Surgical Infection Society: Surgical Site Infection Guidelines, 2016 Update". Journal of the American College of Surgeons, 224(1): (2017), 59-74. 4Awad, S.S., "Adherence to surgical care improvement project measures and postoperative surgical site infections". Surgical Infection (Larchmt), 13(4): (2012): 234-7. 5Zimlichman, E., et al., "Health Care-Associated Infections. A Meta-analysis of Costs and Financial Impact on the US Health Care System". JAMA Intern Med, 173(22): (2013): 2039-46. 6Condon, R.E., et al., "Effectiveness of a surgical wound surveillance program". Archives of Surgery, 118(3): (1983): 303-7. 7Consensus paper on the surveillance of surgical wound infections. The Society for Hospital Epidemiology of America; The Association for Practitioners in Infection Control; The Centers for Disease Control; The Surgical Infection Society. Infection Control Hospital Epidemiology, 13(10): (1992): 599-605. 8Haley, R.W., et al., "The efficacy of infection surveillance and control programs in preventing nosocomial infections in US hospitals". American Journal of Epidemiology, 121(2) :(1985):182-205. 9Berríos-Torres, SI. et al., Centers for Disease Control and Prevention Guideline for the Prevention of Surgical Site Infection. JAMA Surg, 152(8): (2017):784-91. 10The Facility Guidelines Institute, Guidelines for design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04383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B9F2-AEE0-4D4D-9AE0-1F98B164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1B084-03FB-4DC5-92E8-71B8A0A0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Ban,K A, Minei J P, Laronga C et al</a:t>
            </a:r>
          </a:p>
          <a:p>
            <a:r>
              <a:rPr lang="en-US" sz="2800" dirty="0"/>
              <a:t>American College of Surgeons and Surgical Infection Society: surgical site infection guidelines 2016 update, J am </a:t>
            </a:r>
            <a:r>
              <a:rPr lang="en-US" sz="2800" dirty="0" err="1"/>
              <a:t>coll</a:t>
            </a:r>
            <a:r>
              <a:rPr lang="en-US" sz="2800" dirty="0"/>
              <a:t> surg 2017;59-74</a:t>
            </a:r>
          </a:p>
          <a:p>
            <a:r>
              <a:rPr lang="en-US" sz="2800" dirty="0">
                <a:hlinkClick r:id="rId2"/>
              </a:rPr>
              <a:t>www.cdc</a:t>
            </a:r>
            <a:r>
              <a:rPr lang="en-US" sz="2800" dirty="0"/>
              <a:t>. Gov/NHSN</a:t>
            </a:r>
          </a:p>
          <a:p>
            <a:r>
              <a:rPr lang="en-US" sz="2800" dirty="0"/>
              <a:t>psnet.ahrq.gov</a:t>
            </a:r>
          </a:p>
        </p:txBody>
      </p:sp>
    </p:spTree>
    <p:extLst>
      <p:ext uri="{BB962C8B-B14F-4D97-AF65-F5344CB8AC3E}">
        <p14:creationId xmlns:p14="http://schemas.microsoft.com/office/powerpoint/2010/main" val="318892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4BD6-4505-4A5B-82EF-229701DD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site infections-healthcare system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DE91-DD30-4A7E-8D53-86F4DD63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Leading cause of hospital readmissions following surgery</a:t>
            </a:r>
          </a:p>
          <a:p>
            <a:pPr lvl="1"/>
            <a:r>
              <a:rPr lang="en-US" sz="2800" dirty="0"/>
              <a:t>Represent  twenty percent (20%) of all hospital-acquired infections(HAI)</a:t>
            </a:r>
          </a:p>
          <a:p>
            <a:pPr lvl="1"/>
            <a:r>
              <a:rPr lang="en-US" sz="2800" dirty="0"/>
              <a:t>Most costly HAI</a:t>
            </a:r>
          </a:p>
          <a:p>
            <a:pPr lvl="1"/>
            <a:r>
              <a:rPr lang="en-US" sz="2800" dirty="0"/>
              <a:t>Increases the cost of hospitalization by more than twenty-thousand dollars</a:t>
            </a:r>
          </a:p>
        </p:txBody>
      </p:sp>
    </p:spTree>
    <p:extLst>
      <p:ext uri="{BB962C8B-B14F-4D97-AF65-F5344CB8AC3E}">
        <p14:creationId xmlns:p14="http://schemas.microsoft.com/office/powerpoint/2010/main" val="216082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545E-0A91-42A0-A8B3-9A34A28E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site infections—Patient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34B6-D9F6-4F2C-AB8C-0153F8C10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Prolonged hospitalization(9.7 days)</a:t>
            </a:r>
          </a:p>
          <a:p>
            <a:pPr lvl="1"/>
            <a:r>
              <a:rPr lang="en-US" sz="2800" dirty="0"/>
              <a:t>Increased morbidity</a:t>
            </a:r>
          </a:p>
          <a:p>
            <a:pPr lvl="1"/>
            <a:r>
              <a:rPr lang="en-US" sz="2800" dirty="0"/>
              <a:t>Socio-economic impacts—income reductions, family disruptions…</a:t>
            </a:r>
          </a:p>
          <a:p>
            <a:pPr lvl="1"/>
            <a:r>
              <a:rPr lang="en-US" sz="2800" dirty="0"/>
              <a:t>Increased risk of mortality(2-11x)</a:t>
            </a:r>
          </a:p>
          <a:p>
            <a:pPr lvl="1"/>
            <a:r>
              <a:rPr lang="en-US" sz="2800" dirty="0"/>
              <a:t>Seventy-five percent(75%) of SSI-associated deaths are directly attributable to the surgical site infection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017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4B42-6682-48E4-8862-8CCA81F4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Impact of surgical site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9F04F-94B3-4882-9956-D530E0B95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Approximately thirty percent of all hospital stays involve OR procedures </a:t>
            </a:r>
          </a:p>
          <a:p>
            <a:r>
              <a:rPr lang="en-US" sz="2800" dirty="0"/>
              <a:t>OR procedures account for nearly fifty percent of aggregate hospital costs</a:t>
            </a:r>
          </a:p>
          <a:p>
            <a:r>
              <a:rPr lang="en-US" sz="2800" dirty="0"/>
              <a:t>SSI’s costs are estimated at $3.5-$10 billion dollars annually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67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FE85-38CB-42A8-B8EE-4C2925AD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Bacterial Agents in SSI’s</a:t>
            </a:r>
          </a:p>
        </p:txBody>
      </p:sp>
      <p:pic>
        <p:nvPicPr>
          <p:cNvPr id="4098" name="Picture 2" descr="Antimicrobial resistance development following surgical site infections">
            <a:extLst>
              <a:ext uri="{FF2B5EF4-FFF2-40B4-BE49-F238E27FC236}">
                <a16:creationId xmlns:a16="http://schemas.microsoft.com/office/drawing/2014/main" id="{5696C54A-06BE-47FB-BEB9-F1C7F3ADAC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178969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4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ED34-674B-41DC-A960-698905C0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SSI Risk</a:t>
            </a:r>
          </a:p>
        </p:txBody>
      </p:sp>
      <p:pic>
        <p:nvPicPr>
          <p:cNvPr id="5122" name="Picture 2" descr="Preventing Surgical Site Infection After Cesarean Delivery—The Anesthesia  Professional's Role - Anesthesia Patient Safety Foundation">
            <a:extLst>
              <a:ext uri="{FF2B5EF4-FFF2-40B4-BE49-F238E27FC236}">
                <a16:creationId xmlns:a16="http://schemas.microsoft.com/office/drawing/2014/main" id="{009738CF-01FE-43BC-87C9-88C988152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30" y="3085624"/>
            <a:ext cx="36290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F5E4-80A9-4F93-9949-BDBFC3D9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Mellitus risk</a:t>
            </a:r>
          </a:p>
        </p:txBody>
      </p:sp>
      <p:pic>
        <p:nvPicPr>
          <p:cNvPr id="6146" name="Picture 2" descr="Improvement in Hyperglycemia Prevents Surgical Site Infection Irrespective  of Insulin Therapy in Non-diabetic Patients Undergoing Gastrointestinal  Surgery | SpringerLink">
            <a:extLst>
              <a:ext uri="{FF2B5EF4-FFF2-40B4-BE49-F238E27FC236}">
                <a16:creationId xmlns:a16="http://schemas.microsoft.com/office/drawing/2014/main" id="{33B50DE8-7795-4168-9ADE-35FA3F5632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3217069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1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14B3-C531-4FE8-B06A-EA662064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 risk</a:t>
            </a:r>
          </a:p>
        </p:txBody>
      </p:sp>
      <p:pic>
        <p:nvPicPr>
          <p:cNvPr id="7170" name="Picture 2" descr="Risk factors for surgical site infection following caesarean section in  England: results from a multicentre cohort study - Improving Outcomes">
            <a:extLst>
              <a:ext uri="{FF2B5EF4-FFF2-40B4-BE49-F238E27FC236}">
                <a16:creationId xmlns:a16="http://schemas.microsoft.com/office/drawing/2014/main" id="{83FD1F67-932D-4A26-9FC5-F3381CAD58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3121819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7387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{500882FD-7759-4C42-89C9-71557ABE49C9}tf56160789_win32</Template>
  <TotalTime>1237</TotalTime>
  <Words>1109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Bookman Old Style</vt:lpstr>
      <vt:lpstr>Calibri</vt:lpstr>
      <vt:lpstr>Franklin Gothic Book</vt:lpstr>
      <vt:lpstr>1_RetrospectVTI</vt:lpstr>
      <vt:lpstr>Reducing Surgical Site Infections(SSI’s)—The Journey Continues… </vt:lpstr>
      <vt:lpstr>Surgical Site Infection?</vt:lpstr>
      <vt:lpstr>Surgical site infections-healthcare system impact</vt:lpstr>
      <vt:lpstr>Surgical site infections—Patient costs</vt:lpstr>
      <vt:lpstr>Financial Impact of surgical site infections</vt:lpstr>
      <vt:lpstr>Major Bacterial Agents in SSI’s</vt:lpstr>
      <vt:lpstr>Reducing SSI Risk</vt:lpstr>
      <vt:lpstr>Diabetes Mellitus risk</vt:lpstr>
      <vt:lpstr>BMI risk</vt:lpstr>
      <vt:lpstr>SSI Prevention—Ongoing Challenges </vt:lpstr>
      <vt:lpstr>Continuous Improvement—Sustainability Strategies</vt:lpstr>
      <vt:lpstr>Culture of Ownership—The Buck Stops Here</vt:lpstr>
      <vt:lpstr>Leveraging technology to reduce risks for SSI</vt:lpstr>
      <vt:lpstr>Reducing SSI’s—Systems Approach</vt:lpstr>
      <vt:lpstr>Pre-surgical Testing/Pre-surgical Clinic(PST/PSC)</vt:lpstr>
      <vt:lpstr>Presurgical Clinic(PSC)</vt:lpstr>
      <vt:lpstr>Presurgical Clinic(PSC)</vt:lpstr>
      <vt:lpstr>Presurgical Clinic—Opportunities …</vt:lpstr>
      <vt:lpstr>PST/PSC—How can we improve our processes?</vt:lpstr>
      <vt:lpstr>PST/PSC—How can we improve our processes to reduce SSI’s?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Surgical Site Infections(SSI’s)—The Journey Continues…</dc:title>
  <dc:creator>Pete Williams</dc:creator>
  <cp:lastModifiedBy>Kim Allen</cp:lastModifiedBy>
  <cp:revision>24</cp:revision>
  <dcterms:created xsi:type="dcterms:W3CDTF">2022-02-13T13:15:51Z</dcterms:created>
  <dcterms:modified xsi:type="dcterms:W3CDTF">2022-03-17T12:12:42Z</dcterms:modified>
</cp:coreProperties>
</file>