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notesSlides/notesSlide2.xml" ContentType="application/vnd.openxmlformats-officedocument.presentationml.notesSlide+xml"/>
  <Override PartName="/ppt/webextensions/webextension4.xml" ContentType="application/vnd.ms-office.webextension+xml"/>
  <Override PartName="/ppt/notesSlides/notesSlide3.xml" ContentType="application/vnd.openxmlformats-officedocument.presentationml.notesSlide+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webextensions/webextension8.xml" ContentType="application/vnd.ms-office.webextension+xml"/>
  <Override PartName="/ppt/notesSlides/notesSlide4.xml" ContentType="application/vnd.openxmlformats-officedocument.presentationml.notesSlide+xml"/>
  <Override PartName="/ppt/webextensions/webextension9.xml" ContentType="application/vnd.ms-office.webextension+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145872388" r:id="rId2"/>
    <p:sldId id="2145872359" r:id="rId3"/>
    <p:sldId id="2145872358" r:id="rId4"/>
    <p:sldId id="2145872389" r:id="rId5"/>
    <p:sldId id="2145872367" r:id="rId6"/>
    <p:sldId id="2145872360" r:id="rId7"/>
    <p:sldId id="2145872378" r:id="rId8"/>
    <p:sldId id="2145872361" r:id="rId9"/>
    <p:sldId id="2145872363" r:id="rId10"/>
    <p:sldId id="2145872365" r:id="rId11"/>
    <p:sldId id="2145872362" r:id="rId12"/>
    <p:sldId id="2145872364" r:id="rId13"/>
    <p:sldId id="2145872366" r:id="rId14"/>
    <p:sldId id="2145872368" r:id="rId15"/>
    <p:sldId id="2145872379" r:id="rId16"/>
    <p:sldId id="2145872369" r:id="rId17"/>
    <p:sldId id="2145872370" r:id="rId18"/>
    <p:sldId id="2145872372" r:id="rId19"/>
    <p:sldId id="2145872371" r:id="rId20"/>
    <p:sldId id="2145872386" r:id="rId21"/>
    <p:sldId id="2145872385" r:id="rId22"/>
    <p:sldId id="2145872350" r:id="rId23"/>
    <p:sldId id="2145872349" r:id="rId24"/>
    <p:sldId id="2145872387" r:id="rId25"/>
    <p:sldId id="2145872357" r:id="rId26"/>
    <p:sldId id="2145872356" r:id="rId27"/>
    <p:sldId id="2145872328" r:id="rId28"/>
    <p:sldId id="2145872353" r:id="rId29"/>
    <p:sldId id="2145872354" r:id="rId30"/>
    <p:sldId id="2145872355" r:id="rId31"/>
    <p:sldId id="2145872342" r:id="rId32"/>
    <p:sldId id="2145872390" r:id="rId33"/>
    <p:sldId id="2145872380" r:id="rId34"/>
    <p:sldId id="2145872381" r:id="rId35"/>
    <p:sldId id="2145872382" r:id="rId36"/>
    <p:sldId id="2145872393" r:id="rId37"/>
    <p:sldId id="2145872340" r:id="rId38"/>
    <p:sldId id="2145872339" r:id="rId39"/>
    <p:sldId id="2145872373" r:id="rId40"/>
    <p:sldId id="2145872337" r:id="rId41"/>
    <p:sldId id="2145872374" r:id="rId42"/>
    <p:sldId id="2145872375" r:id="rId43"/>
    <p:sldId id="2145872376" r:id="rId44"/>
    <p:sldId id="2145872377" r:id="rId45"/>
    <p:sldId id="2145872336" r:id="rId46"/>
    <p:sldId id="2145872335" r:id="rId47"/>
    <p:sldId id="214587234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4" d="100"/>
          <a:sy n="104" d="100"/>
        </p:scale>
        <p:origin x="14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53929-9583-4147-855E-E097240FD40B}"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AC55B-7639-4537-8E34-F8D8A661CC1A}" type="slidenum">
              <a:rPr lang="en-US" smtClean="0"/>
              <a:t>‹#›</a:t>
            </a:fld>
            <a:endParaRPr lang="en-US"/>
          </a:p>
        </p:txBody>
      </p:sp>
    </p:spTree>
    <p:extLst>
      <p:ext uri="{BB962C8B-B14F-4D97-AF65-F5344CB8AC3E}">
        <p14:creationId xmlns:p14="http://schemas.microsoft.com/office/powerpoint/2010/main" val="29523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AC55B-7639-4537-8E34-F8D8A661CC1A}" type="slidenum">
              <a:rPr lang="en-US" smtClean="0"/>
              <a:t>3</a:t>
            </a:fld>
            <a:endParaRPr lang="en-US" dirty="0"/>
          </a:p>
        </p:txBody>
      </p:sp>
    </p:spTree>
    <p:extLst>
      <p:ext uri="{BB962C8B-B14F-4D97-AF65-F5344CB8AC3E}">
        <p14:creationId xmlns:p14="http://schemas.microsoft.com/office/powerpoint/2010/main" val="40072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https://www.cdc.gov/infectioncontrol/guidelines/environmental/background/air.html</a:t>
            </a:r>
          </a:p>
        </p:txBody>
      </p:sp>
      <p:sp>
        <p:nvSpPr>
          <p:cNvPr id="4" name="Slide Number Placeholder 3"/>
          <p:cNvSpPr>
            <a:spLocks noGrp="1"/>
          </p:cNvSpPr>
          <p:nvPr>
            <p:ph type="sldNum" sz="quarter" idx="5"/>
          </p:nvPr>
        </p:nvSpPr>
        <p:spPr/>
        <p:txBody>
          <a:bodyPr/>
          <a:lstStyle/>
          <a:p>
            <a:fld id="{553AC55B-7639-4537-8E34-F8D8A661CC1A}" type="slidenum">
              <a:rPr lang="en-US" smtClean="0"/>
              <a:t>18</a:t>
            </a:fld>
            <a:endParaRPr lang="en-US"/>
          </a:p>
        </p:txBody>
      </p:sp>
    </p:spTree>
    <p:extLst>
      <p:ext uri="{BB962C8B-B14F-4D97-AF65-F5344CB8AC3E}">
        <p14:creationId xmlns:p14="http://schemas.microsoft.com/office/powerpoint/2010/main" val="51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AC55B-7639-4537-8E34-F8D8A661CC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23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https://www.ncbi.nlm.nih.gov/pmc/articles/PMC8437057/</a:t>
            </a:r>
          </a:p>
        </p:txBody>
      </p:sp>
      <p:sp>
        <p:nvSpPr>
          <p:cNvPr id="4" name="Slide Number Placeholder 3"/>
          <p:cNvSpPr>
            <a:spLocks noGrp="1"/>
          </p:cNvSpPr>
          <p:nvPr>
            <p:ph type="sldNum" sz="quarter" idx="5"/>
          </p:nvPr>
        </p:nvSpPr>
        <p:spPr/>
        <p:txBody>
          <a:bodyPr/>
          <a:lstStyle/>
          <a:p>
            <a:fld id="{553AC55B-7639-4537-8E34-F8D8A661CC1A}" type="slidenum">
              <a:rPr lang="en-US" smtClean="0"/>
              <a:t>37</a:t>
            </a:fld>
            <a:endParaRPr lang="en-US"/>
          </a:p>
        </p:txBody>
      </p:sp>
    </p:spTree>
    <p:extLst>
      <p:ext uri="{BB962C8B-B14F-4D97-AF65-F5344CB8AC3E}">
        <p14:creationId xmlns:p14="http://schemas.microsoft.com/office/powerpoint/2010/main" val="290732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https://www.cdc.gov/mmwr/preview/mmwrhtml/00001897.htm</a:t>
            </a:r>
          </a:p>
        </p:txBody>
      </p:sp>
      <p:sp>
        <p:nvSpPr>
          <p:cNvPr id="4" name="Slide Number Placeholder 3"/>
          <p:cNvSpPr>
            <a:spLocks noGrp="1"/>
          </p:cNvSpPr>
          <p:nvPr>
            <p:ph type="sldNum" sz="quarter" idx="5"/>
          </p:nvPr>
        </p:nvSpPr>
        <p:spPr/>
        <p:txBody>
          <a:bodyPr/>
          <a:lstStyle/>
          <a:p>
            <a:fld id="{553AC55B-7639-4537-8E34-F8D8A661CC1A}" type="slidenum">
              <a:rPr lang="en-US" smtClean="0"/>
              <a:t>43</a:t>
            </a:fld>
            <a:endParaRPr lang="en-US"/>
          </a:p>
        </p:txBody>
      </p:sp>
    </p:spTree>
    <p:extLst>
      <p:ext uri="{BB962C8B-B14F-4D97-AF65-F5344CB8AC3E}">
        <p14:creationId xmlns:p14="http://schemas.microsoft.com/office/powerpoint/2010/main" val="79852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7620"/>
            <a:ext cx="12219210" cy="6842758"/>
          </a:xfrm>
          <a:prstGeom prst="rect">
            <a:avLst/>
          </a:prstGeom>
        </p:spPr>
      </p:pic>
      <p:sp>
        <p:nvSpPr>
          <p:cNvPr id="8" name="Title 1"/>
          <p:cNvSpPr>
            <a:spLocks noGrp="1"/>
          </p:cNvSpPr>
          <p:nvPr>
            <p:ph type="ctrTitle" idx="4294967295"/>
          </p:nvPr>
        </p:nvSpPr>
        <p:spPr>
          <a:xfrm>
            <a:off x="261256" y="4998107"/>
            <a:ext cx="9144000" cy="1178243"/>
          </a:xfrm>
        </p:spPr>
        <p:txBody>
          <a:bodyPr>
            <a:normAutofit/>
          </a:bodyPr>
          <a:lstStyle>
            <a:lvl1pPr>
              <a:defRPr sz="4000">
                <a:solidFill>
                  <a:schemeClr val="bg1"/>
                </a:solidFill>
              </a:defRPr>
            </a:lvl1pPr>
          </a:lstStyle>
          <a:p>
            <a:r>
              <a:rPr lang="en-US" dirty="0">
                <a:latin typeface="Franklin Gothic Book" panose="020B0503020102020204" pitchFamily="34" charset="0"/>
              </a:rPr>
              <a:t>Professional Practice Model</a:t>
            </a:r>
          </a:p>
        </p:txBody>
      </p:sp>
      <p:sp>
        <p:nvSpPr>
          <p:cNvPr id="9" name="Subtitle 3"/>
          <p:cNvSpPr>
            <a:spLocks noGrp="1"/>
          </p:cNvSpPr>
          <p:nvPr>
            <p:ph type="subTitle" idx="4294967295"/>
          </p:nvPr>
        </p:nvSpPr>
        <p:spPr>
          <a:xfrm>
            <a:off x="333829" y="5897109"/>
            <a:ext cx="9144000" cy="558482"/>
          </a:xfrm>
        </p:spPr>
        <p:txBody>
          <a:bodyPr>
            <a:normAutofit/>
          </a:bodyPr>
          <a:lstStyle>
            <a:lvl1pPr marL="0" indent="0">
              <a:buNone/>
              <a:defRPr sz="2000">
                <a:solidFill>
                  <a:schemeClr val="bg1"/>
                </a:solidFill>
              </a:defRPr>
            </a:lvl1pPr>
          </a:lstStyle>
          <a:p>
            <a:endParaRPr lang="en-US" dirty="0"/>
          </a:p>
        </p:txBody>
      </p:sp>
    </p:spTree>
    <p:extLst>
      <p:ext uri="{BB962C8B-B14F-4D97-AF65-F5344CB8AC3E}">
        <p14:creationId xmlns:p14="http://schemas.microsoft.com/office/powerpoint/2010/main" val="269529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10"/>
            <a:ext cx="12219212" cy="6842759"/>
          </a:xfrm>
          <a:prstGeom prst="rect">
            <a:avLst/>
          </a:prstGeom>
        </p:spPr>
      </p:pic>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Content Placeholder 2"/>
          <p:cNvSpPr>
            <a:spLocks noGrp="1"/>
          </p:cNvSpPr>
          <p:nvPr>
            <p:ph idx="1"/>
          </p:nvPr>
        </p:nvSpPr>
        <p:spPr>
          <a:xfrm>
            <a:off x="838200" y="1825625"/>
            <a:ext cx="10515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28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
            <a:ext cx="12219214" cy="6842759"/>
          </a:xfrm>
          <a:prstGeom prst="rect">
            <a:avLst/>
          </a:prstGeom>
        </p:spPr>
      </p:pic>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Content Placeholder 2"/>
          <p:cNvSpPr>
            <a:spLocks noGrp="1"/>
          </p:cNvSpPr>
          <p:nvPr>
            <p:ph idx="1"/>
          </p:nvPr>
        </p:nvSpPr>
        <p:spPr>
          <a:xfrm>
            <a:off x="838200" y="1825625"/>
            <a:ext cx="10515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73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
            <a:ext cx="12219212" cy="6842759"/>
          </a:xfrm>
          <a:prstGeom prst="rect">
            <a:avLst/>
          </a:prstGeom>
        </p:spPr>
      </p:pic>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Content Placeholder 2"/>
          <p:cNvSpPr>
            <a:spLocks noGrp="1"/>
          </p:cNvSpPr>
          <p:nvPr>
            <p:ph idx="1"/>
          </p:nvPr>
        </p:nvSpPr>
        <p:spPr>
          <a:xfrm>
            <a:off x="838200" y="1825625"/>
            <a:ext cx="10515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33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
            <a:ext cx="12219212" cy="6842759"/>
          </a:xfrm>
          <a:prstGeom prst="rect">
            <a:avLst/>
          </a:prstGeom>
        </p:spPr>
      </p:pic>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83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7620"/>
            <a:ext cx="12219210" cy="6842758"/>
          </a:xfrm>
          <a:prstGeom prst="rect">
            <a:avLst/>
          </a:prstGeom>
        </p:spPr>
      </p:pic>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179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39F1D-B4E5-4D39-AC05-D8C4F20060DD}" type="datetimeFigureOut">
              <a:rPr lang="en-US" smtClean="0"/>
              <a:t>3/21/2022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7E243-2AEC-489D-81A7-5478A8F3B0E6}" type="slidenum">
              <a:rPr lang="en-US" smtClean="0"/>
              <a:t>‹#›</a:t>
            </a:fld>
            <a:endParaRPr lang="en-US"/>
          </a:p>
        </p:txBody>
      </p:sp>
    </p:spTree>
    <p:extLst>
      <p:ext uri="{BB962C8B-B14F-4D97-AF65-F5344CB8AC3E}">
        <p14:creationId xmlns:p14="http://schemas.microsoft.com/office/powerpoint/2010/main" val="148311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1/relationships/webextension" Target="../webextensions/webextension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1/relationships/webextension" Target="../webextensions/webextension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1/relationships/webextension" Target="../webextensions/webextension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1/relationships/webextension" Target="../webextensions/webextension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1/relationships/webextension" Target="../webextensions/webextension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1/relationships/webextension" Target="../webextensions/webextension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489B-8C17-4A29-9ED9-7E4B16CFD7CB}"/>
              </a:ext>
            </a:extLst>
          </p:cNvPr>
          <p:cNvSpPr>
            <a:spLocks noGrp="1"/>
          </p:cNvSpPr>
          <p:nvPr>
            <p:ph type="title"/>
          </p:nvPr>
        </p:nvSpPr>
        <p:spPr/>
        <p:txBody>
          <a:bodyPr/>
          <a:lstStyle/>
          <a:p>
            <a:r>
              <a:rPr lang="en-US" dirty="0">
                <a:latin typeface="+mn-lt"/>
              </a:rPr>
              <a:t>No Disclosures</a:t>
            </a:r>
          </a:p>
        </p:txBody>
      </p:sp>
    </p:spTree>
    <p:extLst>
      <p:ext uri="{BB962C8B-B14F-4D97-AF65-F5344CB8AC3E}">
        <p14:creationId xmlns:p14="http://schemas.microsoft.com/office/powerpoint/2010/main" val="376986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6F977-71A8-4CC9-B1B2-7106CBF14422}"/>
              </a:ext>
            </a:extLst>
          </p:cNvPr>
          <p:cNvSpPr>
            <a:spLocks noGrp="1"/>
          </p:cNvSpPr>
          <p:nvPr>
            <p:ph idx="1"/>
          </p:nvPr>
        </p:nvSpPr>
        <p:spPr/>
        <p:txBody>
          <a:bodyPr>
            <a:normAutofit/>
          </a:bodyPr>
          <a:lstStyle/>
          <a:p>
            <a:pPr marL="0" indent="0">
              <a:buNone/>
            </a:pPr>
            <a:r>
              <a:rPr lang="en-US" dirty="0">
                <a:solidFill>
                  <a:schemeClr val="tx1"/>
                </a:solidFill>
              </a:rPr>
              <a:t>Pooled Sensitivity of IGRAs in patients with active TB </a:t>
            </a:r>
          </a:p>
          <a:p>
            <a:pPr lvl="1"/>
            <a:r>
              <a:rPr lang="en-US" sz="2800" dirty="0">
                <a:solidFill>
                  <a:schemeClr val="tx1"/>
                </a:solidFill>
              </a:rPr>
              <a:t>78 to 80 percent for QFT-G  ( QuantiFERON Gold plus )</a:t>
            </a:r>
          </a:p>
          <a:p>
            <a:pPr lvl="1"/>
            <a:r>
              <a:rPr lang="en-US" sz="2800" dirty="0">
                <a:solidFill>
                  <a:schemeClr val="tx1"/>
                </a:solidFill>
              </a:rPr>
              <a:t>67 to 70 percent for QFT-GIT ( QuantiFERON Gold in Tube )</a:t>
            </a:r>
          </a:p>
          <a:p>
            <a:pPr lvl="1"/>
            <a:r>
              <a:rPr lang="en-US" sz="2800" dirty="0">
                <a:solidFill>
                  <a:schemeClr val="tx1"/>
                </a:solidFill>
              </a:rPr>
              <a:t>TST : 70 to 77 percent</a:t>
            </a:r>
          </a:p>
          <a:p>
            <a:pPr lvl="1"/>
            <a:r>
              <a:rPr lang="en-US" sz="2800" dirty="0">
                <a:solidFill>
                  <a:schemeClr val="tx1"/>
                </a:solidFill>
              </a:rPr>
              <a:t>T-SPOT.TB  : 90 to 93 percent</a:t>
            </a:r>
          </a:p>
        </p:txBody>
      </p:sp>
    </p:spTree>
    <p:extLst>
      <p:ext uri="{BB962C8B-B14F-4D97-AF65-F5344CB8AC3E}">
        <p14:creationId xmlns:p14="http://schemas.microsoft.com/office/powerpoint/2010/main" val="70021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0A3D4-0EEB-4319-B83D-8FC64C13192F}"/>
              </a:ext>
            </a:extLst>
          </p:cNvPr>
          <p:cNvSpPr>
            <a:spLocks noGrp="1"/>
          </p:cNvSpPr>
          <p:nvPr>
            <p:ph idx="1"/>
          </p:nvPr>
        </p:nvSpPr>
        <p:spPr/>
        <p:txBody>
          <a:bodyPr/>
          <a:lstStyle/>
          <a:p>
            <a:r>
              <a:rPr lang="en-US" dirty="0">
                <a:solidFill>
                  <a:schemeClr val="tx1"/>
                </a:solidFill>
              </a:rPr>
              <a:t>IGRAs cannot distinguish between latent infection and active TB disease </a:t>
            </a:r>
          </a:p>
          <a:p>
            <a:r>
              <a:rPr lang="en-US" dirty="0">
                <a:solidFill>
                  <a:srgbClr val="FF0000"/>
                </a:solidFill>
              </a:rPr>
              <a:t>Should not be used for diagnosis of active TB, which is a microbiologic diagnosis </a:t>
            </a:r>
          </a:p>
          <a:p>
            <a:r>
              <a:rPr lang="en-US" dirty="0">
                <a:solidFill>
                  <a:schemeClr val="tx1"/>
                </a:solidFill>
              </a:rPr>
              <a:t>A positive IGRA result does not necessarily indicate active TB</a:t>
            </a:r>
          </a:p>
          <a:p>
            <a:r>
              <a:rPr lang="en-US" dirty="0">
                <a:solidFill>
                  <a:srgbClr val="FF0000"/>
                </a:solidFill>
              </a:rPr>
              <a:t>A negative IGRA result does not rule out active TB</a:t>
            </a:r>
          </a:p>
        </p:txBody>
      </p:sp>
    </p:spTree>
    <p:extLst>
      <p:ext uri="{BB962C8B-B14F-4D97-AF65-F5344CB8AC3E}">
        <p14:creationId xmlns:p14="http://schemas.microsoft.com/office/powerpoint/2010/main" val="55752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CF54-EB7E-494B-8ECF-BE35F74FA2AF}"/>
              </a:ext>
            </a:extLst>
          </p:cNvPr>
          <p:cNvSpPr>
            <a:spLocks noGrp="1"/>
          </p:cNvSpPr>
          <p:nvPr>
            <p:ph type="title"/>
          </p:nvPr>
        </p:nvSpPr>
        <p:spPr/>
        <p:txBody>
          <a:bodyPr/>
          <a:lstStyle/>
          <a:p>
            <a:r>
              <a:rPr lang="en-US" dirty="0">
                <a:latin typeface="+mn-lt"/>
              </a:rPr>
              <a:t>Diagnosis </a:t>
            </a:r>
          </a:p>
        </p:txBody>
      </p:sp>
      <p:sp>
        <p:nvSpPr>
          <p:cNvPr id="3" name="Content Placeholder 2">
            <a:extLst>
              <a:ext uri="{FF2B5EF4-FFF2-40B4-BE49-F238E27FC236}">
                <a16:creationId xmlns:a16="http://schemas.microsoft.com/office/drawing/2014/main" id="{CB3B0042-50E2-4142-B771-C396616D1189}"/>
              </a:ext>
            </a:extLst>
          </p:cNvPr>
          <p:cNvSpPr>
            <a:spLocks noGrp="1"/>
          </p:cNvSpPr>
          <p:nvPr>
            <p:ph idx="1"/>
          </p:nvPr>
        </p:nvSpPr>
        <p:spPr/>
        <p:txBody>
          <a:bodyPr/>
          <a:lstStyle/>
          <a:p>
            <a:r>
              <a:rPr lang="en-US" dirty="0">
                <a:solidFill>
                  <a:schemeClr val="tx1"/>
                </a:solidFill>
              </a:rPr>
              <a:t>Sputum MTB PCR positive: Diagnosed with active pulmonary tuberculosis</a:t>
            </a:r>
          </a:p>
        </p:txBody>
      </p:sp>
    </p:spTree>
    <p:extLst>
      <p:ext uri="{BB962C8B-B14F-4D97-AF65-F5344CB8AC3E}">
        <p14:creationId xmlns:p14="http://schemas.microsoft.com/office/powerpoint/2010/main" val="373540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4791F0-D5FF-4936-BAB6-987446156AA8}"/>
              </a:ext>
            </a:extLst>
          </p:cNvPr>
          <p:cNvSpPr>
            <a:spLocks noGrp="1"/>
          </p:cNvSpPr>
          <p:nvPr>
            <p:ph idx="1"/>
          </p:nvPr>
        </p:nvSpPr>
        <p:spPr/>
        <p:txBody>
          <a:bodyPr/>
          <a:lstStyle/>
          <a:p>
            <a:r>
              <a:rPr lang="en-US" dirty="0">
                <a:solidFill>
                  <a:schemeClr val="tx1"/>
                </a:solidFill>
              </a:rPr>
              <a:t>Prudent interpretation of IGRAs is needed  based on the patient’s clinical presentation, diagnostic work up results, sites of involvement of the disease, before ruling out active TB infection</a:t>
            </a:r>
          </a:p>
        </p:txBody>
      </p:sp>
    </p:spTree>
    <p:extLst>
      <p:ext uri="{BB962C8B-B14F-4D97-AF65-F5344CB8AC3E}">
        <p14:creationId xmlns:p14="http://schemas.microsoft.com/office/powerpoint/2010/main" val="367382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E119-AB4F-4F0F-8852-8A492B469FB2}"/>
              </a:ext>
            </a:extLst>
          </p:cNvPr>
          <p:cNvSpPr>
            <a:spLocks noGrp="1"/>
          </p:cNvSpPr>
          <p:nvPr>
            <p:ph type="title"/>
          </p:nvPr>
        </p:nvSpPr>
        <p:spPr/>
        <p:txBody>
          <a:bodyPr/>
          <a:lstStyle/>
          <a:p>
            <a:r>
              <a:rPr lang="en-US" dirty="0">
                <a:latin typeface="+mn-lt"/>
              </a:rPr>
              <a:t>Infection Control pager call</a:t>
            </a:r>
          </a:p>
        </p:txBody>
      </p:sp>
      <p:sp>
        <p:nvSpPr>
          <p:cNvPr id="3" name="Content Placeholder 2">
            <a:extLst>
              <a:ext uri="{FF2B5EF4-FFF2-40B4-BE49-F238E27FC236}">
                <a16:creationId xmlns:a16="http://schemas.microsoft.com/office/drawing/2014/main" id="{71DC5AE5-891D-455B-A4D4-22DB101288FB}"/>
              </a:ext>
            </a:extLst>
          </p:cNvPr>
          <p:cNvSpPr>
            <a:spLocks noGrp="1"/>
          </p:cNvSpPr>
          <p:nvPr>
            <p:ph idx="1"/>
          </p:nvPr>
        </p:nvSpPr>
        <p:spPr/>
        <p:txBody>
          <a:bodyPr/>
          <a:lstStyle/>
          <a:p>
            <a:r>
              <a:rPr lang="en-US" dirty="0">
                <a:solidFill>
                  <a:schemeClr val="tx1"/>
                </a:solidFill>
              </a:rPr>
              <a:t>Is it OK to insert </a:t>
            </a:r>
            <a:r>
              <a:rPr lang="en-US" dirty="0" err="1">
                <a:solidFill>
                  <a:schemeClr val="tx1"/>
                </a:solidFill>
              </a:rPr>
              <a:t>PleurX</a:t>
            </a:r>
            <a:r>
              <a:rPr lang="en-US" dirty="0">
                <a:solidFill>
                  <a:schemeClr val="tx1"/>
                </a:solidFill>
              </a:rPr>
              <a:t> catheters in the GI endoscopy suite ? </a:t>
            </a:r>
          </a:p>
          <a:p>
            <a:endParaRPr lang="en-US" dirty="0"/>
          </a:p>
          <a:p>
            <a:endParaRPr lang="en-US" dirty="0"/>
          </a:p>
        </p:txBody>
      </p:sp>
      <p:pic>
        <p:nvPicPr>
          <p:cNvPr id="4" name="Picture 3">
            <a:extLst>
              <a:ext uri="{FF2B5EF4-FFF2-40B4-BE49-F238E27FC236}">
                <a16:creationId xmlns:a16="http://schemas.microsoft.com/office/drawing/2014/main" id="{9D540697-14F3-47A6-98C8-6B02F61FF46C}"/>
              </a:ext>
            </a:extLst>
          </p:cNvPr>
          <p:cNvPicPr>
            <a:picLocks noChangeAspect="1"/>
          </p:cNvPicPr>
          <p:nvPr/>
        </p:nvPicPr>
        <p:blipFill>
          <a:blip r:embed="rId2"/>
          <a:stretch>
            <a:fillRect/>
          </a:stretch>
        </p:blipFill>
        <p:spPr>
          <a:xfrm>
            <a:off x="3221503" y="2461846"/>
            <a:ext cx="3784208" cy="3715117"/>
          </a:xfrm>
          <a:prstGeom prst="rect">
            <a:avLst/>
          </a:prstGeom>
        </p:spPr>
      </p:pic>
    </p:spTree>
    <p:extLst>
      <p:ext uri="{BB962C8B-B14F-4D97-AF65-F5344CB8AC3E}">
        <p14:creationId xmlns:p14="http://schemas.microsoft.com/office/powerpoint/2010/main" val="238480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276-C1CC-42AA-8718-81525656353C}"/>
              </a:ext>
            </a:extLst>
          </p:cNvPr>
          <p:cNvSpPr>
            <a:spLocks noGrp="1"/>
          </p:cNvSpPr>
          <p:nvPr>
            <p:ph type="title"/>
          </p:nvPr>
        </p:nvSpPr>
        <p:spPr/>
        <p:txBody>
          <a:bodyPr/>
          <a:lstStyle/>
          <a:p>
            <a:pPr marL="228600" lvl="0" indent="-228600">
              <a:spcBef>
                <a:spcPts val="1000"/>
              </a:spcBef>
            </a:pPr>
            <a:r>
              <a:rPr lang="en-US" sz="3200" dirty="0">
                <a:solidFill>
                  <a:prstClr val="black"/>
                </a:solidFill>
                <a:latin typeface="Calibri" panose="020F0502020204030204"/>
                <a:ea typeface="+mn-ea"/>
                <a:cs typeface="+mn-cs"/>
              </a:rPr>
              <a:t>Is it OK to insert </a:t>
            </a:r>
            <a:r>
              <a:rPr lang="en-US" sz="3200" dirty="0" err="1">
                <a:solidFill>
                  <a:prstClr val="black"/>
                </a:solidFill>
                <a:latin typeface="Calibri" panose="020F0502020204030204"/>
                <a:ea typeface="+mn-ea"/>
                <a:cs typeface="+mn-cs"/>
              </a:rPr>
              <a:t>PleurX</a:t>
            </a:r>
            <a:r>
              <a:rPr lang="en-US" sz="3200" dirty="0">
                <a:solidFill>
                  <a:prstClr val="black"/>
                </a:solidFill>
                <a:latin typeface="Calibri" panose="020F0502020204030204"/>
                <a:ea typeface="+mn-ea"/>
                <a:cs typeface="+mn-cs"/>
              </a:rPr>
              <a:t> catheters in the GI endoscopy suite ? </a:t>
            </a:r>
            <a:br>
              <a:rPr lang="en-US" sz="2800" dirty="0">
                <a:solidFill>
                  <a:prstClr val="black"/>
                </a:solidFill>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CDD65B26-F2C8-4D4B-A50B-C956CDAD8E83}"/>
              </a:ext>
            </a:extLst>
          </p:cNvPr>
          <p:cNvSpPr>
            <a:spLocks noGrp="1"/>
          </p:cNvSpPr>
          <p:nvPr>
            <p:ph idx="1"/>
          </p:nvPr>
        </p:nvSpPr>
        <p:spPr/>
        <p:txBody>
          <a:bodyPr/>
          <a:lstStyle/>
          <a:p>
            <a:r>
              <a:rPr lang="en-US" dirty="0">
                <a:solidFill>
                  <a:schemeClr val="tx1"/>
                </a:solidFill>
              </a:rPr>
              <a:t>Yes</a:t>
            </a:r>
          </a:p>
          <a:p>
            <a:r>
              <a:rPr lang="en-US" dirty="0">
                <a:solidFill>
                  <a:schemeClr val="tx1"/>
                </a:solidFill>
              </a:rPr>
              <a:t>No</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Mentimeter - Interactive Presentations">
                <a:extLst>
                  <a:ext uri="{FF2B5EF4-FFF2-40B4-BE49-F238E27FC236}">
                    <a16:creationId xmlns:a16="http://schemas.microsoft.com/office/drawing/2014/main" id="{D8CCB56E-B489-4B3C-8089-9BB4B5FA1898}"/>
                  </a:ext>
                </a:extLst>
              </p:cNvPr>
              <p:cNvGraphicFramePr>
                <a:graphicFrameLocks noGrp="1"/>
              </p:cNvGraphicFramePr>
              <p:nvPr>
                <p:extLst>
                  <p:ext uri="{D42A27DB-BD31-4B8C-83A1-F6EECF244321}">
                    <p14:modId xmlns:p14="http://schemas.microsoft.com/office/powerpoint/2010/main" val="2454792225"/>
                  </p:ext>
                </p:extLst>
              </p:nvPr>
            </p:nvGraphicFramePr>
            <p:xfrm>
              <a:off x="517236" y="519112"/>
              <a:ext cx="11397673" cy="576161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dd-in 5" title="Mentimeter - Interactive Presentations">
                <a:extLst>
                  <a:ext uri="{FF2B5EF4-FFF2-40B4-BE49-F238E27FC236}">
                    <a16:creationId xmlns:a16="http://schemas.microsoft.com/office/drawing/2014/main" id="{D8CCB56E-B489-4B3C-8089-9BB4B5FA1898}"/>
                  </a:ext>
                </a:extLst>
              </p:cNvPr>
              <p:cNvPicPr>
                <a:picLocks noGrp="1" noRot="1" noChangeAspect="1" noMove="1" noResize="1" noEditPoints="1" noAdjustHandles="1" noChangeArrowheads="1" noChangeShapeType="1"/>
              </p:cNvPicPr>
              <p:nvPr/>
            </p:nvPicPr>
            <p:blipFill>
              <a:blip r:embed="rId3"/>
              <a:stretch>
                <a:fillRect/>
              </a:stretch>
            </p:blipFill>
            <p:spPr>
              <a:xfrm>
                <a:off x="517236" y="519112"/>
                <a:ext cx="11397673" cy="5761615"/>
              </a:xfrm>
              <a:prstGeom prst="rect">
                <a:avLst/>
              </a:prstGeom>
            </p:spPr>
          </p:pic>
        </mc:Fallback>
      </mc:AlternateContent>
    </p:spTree>
    <p:extLst>
      <p:ext uri="{BB962C8B-B14F-4D97-AF65-F5344CB8AC3E}">
        <p14:creationId xmlns:p14="http://schemas.microsoft.com/office/powerpoint/2010/main" val="110847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3E6028-217C-47AF-955B-C5F8D9D374EE}"/>
              </a:ext>
            </a:extLst>
          </p:cNvPr>
          <p:cNvPicPr>
            <a:picLocks noGrp="1" noChangeAspect="1"/>
          </p:cNvPicPr>
          <p:nvPr>
            <p:ph idx="1"/>
          </p:nvPr>
        </p:nvPicPr>
        <p:blipFill rotWithShape="1">
          <a:blip r:embed="rId2"/>
          <a:srcRect l="14663" t="5577" r="54518" b="6444"/>
          <a:stretch/>
        </p:blipFill>
        <p:spPr>
          <a:xfrm>
            <a:off x="1586128" y="365125"/>
            <a:ext cx="6992470" cy="5768789"/>
          </a:xfrm>
          <a:prstGeom prst="rect">
            <a:avLst/>
          </a:prstGeom>
        </p:spPr>
      </p:pic>
      <p:sp>
        <p:nvSpPr>
          <p:cNvPr id="5" name="Oval 4">
            <a:extLst>
              <a:ext uri="{FF2B5EF4-FFF2-40B4-BE49-F238E27FC236}">
                <a16:creationId xmlns:a16="http://schemas.microsoft.com/office/drawing/2014/main" id="{4DE7B772-A46F-4313-BDA4-11953C22428D}"/>
              </a:ext>
            </a:extLst>
          </p:cNvPr>
          <p:cNvSpPr/>
          <p:nvPr/>
        </p:nvSpPr>
        <p:spPr>
          <a:xfrm>
            <a:off x="1479802" y="1038538"/>
            <a:ext cx="3402418" cy="1052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09A9C-11C6-4514-9E81-835FFB52C676}"/>
              </a:ext>
            </a:extLst>
          </p:cNvPr>
          <p:cNvPicPr>
            <a:picLocks noChangeAspect="1"/>
          </p:cNvPicPr>
          <p:nvPr/>
        </p:nvPicPr>
        <p:blipFill>
          <a:blip r:embed="rId3"/>
          <a:stretch>
            <a:fillRect/>
          </a:stretch>
        </p:blipFill>
        <p:spPr>
          <a:xfrm>
            <a:off x="1449875" y="5014487"/>
            <a:ext cx="3432345" cy="1325562"/>
          </a:xfrm>
          <a:prstGeom prst="rect">
            <a:avLst/>
          </a:prstGeom>
        </p:spPr>
      </p:pic>
    </p:spTree>
    <p:extLst>
      <p:ext uri="{BB962C8B-B14F-4D97-AF65-F5344CB8AC3E}">
        <p14:creationId xmlns:p14="http://schemas.microsoft.com/office/powerpoint/2010/main" val="350975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73989E-269B-4AB5-9921-517D0E3F0285}"/>
              </a:ext>
            </a:extLst>
          </p:cNvPr>
          <p:cNvPicPr>
            <a:picLocks noGrp="1" noChangeAspect="1"/>
          </p:cNvPicPr>
          <p:nvPr>
            <p:ph idx="1"/>
          </p:nvPr>
        </p:nvPicPr>
        <p:blipFill rotWithShape="1">
          <a:blip r:embed="rId2"/>
          <a:srcRect l="14152" t="9260" r="52217" b="10761"/>
          <a:stretch/>
        </p:blipFill>
        <p:spPr>
          <a:xfrm>
            <a:off x="838200" y="753036"/>
            <a:ext cx="7875494" cy="5553636"/>
          </a:xfrm>
          <a:prstGeom prst="rect">
            <a:avLst/>
          </a:prstGeom>
        </p:spPr>
      </p:pic>
      <p:pic>
        <p:nvPicPr>
          <p:cNvPr id="5" name="Picture 4">
            <a:extLst>
              <a:ext uri="{FF2B5EF4-FFF2-40B4-BE49-F238E27FC236}">
                <a16:creationId xmlns:a16="http://schemas.microsoft.com/office/drawing/2014/main" id="{14E1732E-9C43-4BD4-B98F-0396738FF76D}"/>
              </a:ext>
            </a:extLst>
          </p:cNvPr>
          <p:cNvPicPr>
            <a:picLocks noChangeAspect="1"/>
          </p:cNvPicPr>
          <p:nvPr/>
        </p:nvPicPr>
        <p:blipFill>
          <a:blip r:embed="rId3"/>
          <a:stretch>
            <a:fillRect/>
          </a:stretch>
        </p:blipFill>
        <p:spPr>
          <a:xfrm>
            <a:off x="574309" y="5413789"/>
            <a:ext cx="3432345" cy="1079086"/>
          </a:xfrm>
          <a:prstGeom prst="rect">
            <a:avLst/>
          </a:prstGeom>
        </p:spPr>
      </p:pic>
    </p:spTree>
    <p:extLst>
      <p:ext uri="{BB962C8B-B14F-4D97-AF65-F5344CB8AC3E}">
        <p14:creationId xmlns:p14="http://schemas.microsoft.com/office/powerpoint/2010/main" val="116363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412F-7205-4CD6-A6A1-82D8B2296796}"/>
              </a:ext>
            </a:extLst>
          </p:cNvPr>
          <p:cNvSpPr>
            <a:spLocks noGrp="1"/>
          </p:cNvSpPr>
          <p:nvPr>
            <p:ph type="title"/>
          </p:nvPr>
        </p:nvSpPr>
        <p:spPr/>
        <p:txBody>
          <a:bodyPr/>
          <a:lstStyle/>
          <a:p>
            <a:r>
              <a:rPr lang="en-US" dirty="0">
                <a:latin typeface="+mn-lt"/>
              </a:rPr>
              <a:t>Positive and Negative Pressures</a:t>
            </a:r>
          </a:p>
        </p:txBody>
      </p:sp>
      <p:sp>
        <p:nvSpPr>
          <p:cNvPr id="3" name="Content Placeholder 2">
            <a:extLst>
              <a:ext uri="{FF2B5EF4-FFF2-40B4-BE49-F238E27FC236}">
                <a16:creationId xmlns:a16="http://schemas.microsoft.com/office/drawing/2014/main" id="{6BFE714D-30EF-4B3A-804B-B61C3D285076}"/>
              </a:ext>
            </a:extLst>
          </p:cNvPr>
          <p:cNvSpPr>
            <a:spLocks noGrp="1"/>
          </p:cNvSpPr>
          <p:nvPr>
            <p:ph idx="1"/>
          </p:nvPr>
        </p:nvSpPr>
        <p:spPr/>
        <p:txBody>
          <a:bodyPr>
            <a:normAutofit fontScale="92500"/>
          </a:bodyPr>
          <a:lstStyle/>
          <a:p>
            <a:r>
              <a:rPr lang="en-US" dirty="0">
                <a:solidFill>
                  <a:schemeClr val="tx1"/>
                </a:solidFill>
              </a:rPr>
              <a:t>Air flows away from areas or rooms with positive pressure (pressurized), while air flows into areas with negative pressure (depressurized). </a:t>
            </a:r>
          </a:p>
          <a:p>
            <a:r>
              <a:rPr lang="en-US" dirty="0">
                <a:solidFill>
                  <a:srgbClr val="FF0000"/>
                </a:solidFill>
              </a:rPr>
              <a:t>Procedure rooms, OR: </a:t>
            </a:r>
            <a:r>
              <a:rPr lang="en-US" dirty="0">
                <a:solidFill>
                  <a:schemeClr val="tx1"/>
                </a:solidFill>
              </a:rPr>
              <a:t>Positive pressure Rooms</a:t>
            </a:r>
          </a:p>
          <a:p>
            <a:r>
              <a:rPr lang="en-US" dirty="0">
                <a:solidFill>
                  <a:srgbClr val="FF0000"/>
                </a:solidFill>
              </a:rPr>
              <a:t>Endoscopy, bronchoscopy:</a:t>
            </a:r>
            <a:r>
              <a:rPr lang="en-US" dirty="0">
                <a:solidFill>
                  <a:schemeClr val="tx1"/>
                </a:solidFill>
              </a:rPr>
              <a:t> Negative pressure Rooms</a:t>
            </a:r>
          </a:p>
          <a:p>
            <a:r>
              <a:rPr lang="en-US" dirty="0">
                <a:solidFill>
                  <a:schemeClr val="tx1"/>
                </a:solidFill>
              </a:rPr>
              <a:t>Rooms housing severely neutropenic patients are set at positive pressure to keep airborne pathogens in adjacent spaces or corridors from coming into and contaminating the airspace occupied by such high-risk patients. </a:t>
            </a:r>
          </a:p>
          <a:p>
            <a:r>
              <a:rPr lang="en-US" dirty="0">
                <a:solidFill>
                  <a:schemeClr val="tx1"/>
                </a:solidFill>
              </a:rPr>
              <a:t>Self-closing doors are mandatory for both of these areas to help maintain the correct pressure differential.</a:t>
            </a:r>
          </a:p>
        </p:txBody>
      </p:sp>
    </p:spTree>
    <p:extLst>
      <p:ext uri="{BB962C8B-B14F-4D97-AF65-F5344CB8AC3E}">
        <p14:creationId xmlns:p14="http://schemas.microsoft.com/office/powerpoint/2010/main" val="151308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FA4D-912A-482A-9AE5-9B5DCD7A9538}"/>
              </a:ext>
            </a:extLst>
          </p:cNvPr>
          <p:cNvSpPr>
            <a:spLocks noGrp="1"/>
          </p:cNvSpPr>
          <p:nvPr>
            <p:ph type="title"/>
          </p:nvPr>
        </p:nvSpPr>
        <p:spPr/>
        <p:txBody>
          <a:bodyPr/>
          <a:lstStyle/>
          <a:p>
            <a:r>
              <a:rPr lang="en-US" dirty="0">
                <a:latin typeface="+mn-lt"/>
              </a:rPr>
              <a:t>Infection Prevention and Control recommendation</a:t>
            </a:r>
          </a:p>
        </p:txBody>
      </p:sp>
      <p:sp>
        <p:nvSpPr>
          <p:cNvPr id="3" name="Content Placeholder 2">
            <a:extLst>
              <a:ext uri="{FF2B5EF4-FFF2-40B4-BE49-F238E27FC236}">
                <a16:creationId xmlns:a16="http://schemas.microsoft.com/office/drawing/2014/main" id="{168E6F8D-E9CE-4C53-B39C-717F2A1AAF49}"/>
              </a:ext>
            </a:extLst>
          </p:cNvPr>
          <p:cNvSpPr>
            <a:spLocks noGrp="1"/>
          </p:cNvSpPr>
          <p:nvPr>
            <p:ph idx="1"/>
          </p:nvPr>
        </p:nvSpPr>
        <p:spPr/>
        <p:txBody>
          <a:bodyPr/>
          <a:lstStyle/>
          <a:p>
            <a:r>
              <a:rPr lang="en-US" dirty="0">
                <a:solidFill>
                  <a:schemeClr val="tx1"/>
                </a:solidFill>
              </a:rPr>
              <a:t>This procedure should be done in a room with positive pressure if done in endoscopy suite . Schedule as first case in am before GI procedures if not an emergency.</a:t>
            </a:r>
          </a:p>
          <a:p>
            <a:r>
              <a:rPr lang="en-US" dirty="0">
                <a:solidFill>
                  <a:schemeClr val="tx1"/>
                </a:solidFill>
              </a:rPr>
              <a:t>Other option:  Place the catheter in procedure rooms in interventional Radiology.</a:t>
            </a:r>
          </a:p>
          <a:p>
            <a:endParaRPr lang="en-US" dirty="0"/>
          </a:p>
        </p:txBody>
      </p:sp>
    </p:spTree>
    <p:extLst>
      <p:ext uri="{BB962C8B-B14F-4D97-AF65-F5344CB8AC3E}">
        <p14:creationId xmlns:p14="http://schemas.microsoft.com/office/powerpoint/2010/main" val="254262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4408-6C50-48D7-B415-3DFCEC59EF04}"/>
              </a:ext>
            </a:extLst>
          </p:cNvPr>
          <p:cNvSpPr>
            <a:spLocks noGrp="1"/>
          </p:cNvSpPr>
          <p:nvPr>
            <p:ph type="title"/>
          </p:nvPr>
        </p:nvSpPr>
        <p:spPr/>
        <p:txBody>
          <a:bodyPr/>
          <a:lstStyle/>
          <a:p>
            <a:r>
              <a:rPr lang="en-US" dirty="0">
                <a:latin typeface="+mn-lt"/>
              </a:rPr>
              <a:t>Case</a:t>
            </a:r>
          </a:p>
        </p:txBody>
      </p:sp>
      <p:sp>
        <p:nvSpPr>
          <p:cNvPr id="3" name="Content Placeholder 2">
            <a:extLst>
              <a:ext uri="{FF2B5EF4-FFF2-40B4-BE49-F238E27FC236}">
                <a16:creationId xmlns:a16="http://schemas.microsoft.com/office/drawing/2014/main" id="{CC015F89-B84D-4B68-84D8-BD71F6F45C98}"/>
              </a:ext>
            </a:extLst>
          </p:cNvPr>
          <p:cNvSpPr>
            <a:spLocks noGrp="1"/>
          </p:cNvSpPr>
          <p:nvPr>
            <p:ph idx="1"/>
          </p:nvPr>
        </p:nvSpPr>
        <p:spPr/>
        <p:txBody>
          <a:bodyPr/>
          <a:lstStyle/>
          <a:p>
            <a:r>
              <a:rPr lang="en-US" dirty="0"/>
              <a:t> </a:t>
            </a:r>
            <a:r>
              <a:rPr lang="en-US" dirty="0">
                <a:solidFill>
                  <a:schemeClr val="tx1"/>
                </a:solidFill>
              </a:rPr>
              <a:t>28 year old female with cough, shortness of breath, feeling unwell, weight loss for 5 months.</a:t>
            </a:r>
          </a:p>
          <a:p>
            <a:r>
              <a:rPr lang="en-US" dirty="0">
                <a:solidFill>
                  <a:schemeClr val="tx1"/>
                </a:solidFill>
              </a:rPr>
              <a:t>Dry cough, no hemoptysis</a:t>
            </a:r>
          </a:p>
          <a:p>
            <a:r>
              <a:rPr lang="en-US" dirty="0">
                <a:solidFill>
                  <a:schemeClr val="tx1"/>
                </a:solidFill>
              </a:rPr>
              <a:t>No recent travel outside the country</a:t>
            </a:r>
          </a:p>
          <a:p>
            <a:r>
              <a:rPr lang="en-US" dirty="0">
                <a:solidFill>
                  <a:schemeClr val="tx1"/>
                </a:solidFill>
              </a:rPr>
              <a:t>Worked in a factory but left job due to not feeling well.</a:t>
            </a:r>
          </a:p>
          <a:p>
            <a:r>
              <a:rPr lang="en-US" dirty="0">
                <a:solidFill>
                  <a:schemeClr val="tx1"/>
                </a:solidFill>
              </a:rPr>
              <a:t>Denied any known sick contacts with respiratory symptoms</a:t>
            </a:r>
          </a:p>
          <a:p>
            <a:r>
              <a:rPr lang="en-US" dirty="0">
                <a:solidFill>
                  <a:schemeClr val="tx1"/>
                </a:solidFill>
              </a:rPr>
              <a:t>From Guatemala, but has not traveled there in past ten year</a:t>
            </a:r>
            <a:r>
              <a:rPr lang="en-US" dirty="0"/>
              <a:t>s</a:t>
            </a:r>
          </a:p>
        </p:txBody>
      </p:sp>
    </p:spTree>
    <p:extLst>
      <p:ext uri="{BB962C8B-B14F-4D97-AF65-F5344CB8AC3E}">
        <p14:creationId xmlns:p14="http://schemas.microsoft.com/office/powerpoint/2010/main" val="207181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2ECA-6FF5-407E-9853-D63C0CFE393D}"/>
              </a:ext>
            </a:extLst>
          </p:cNvPr>
          <p:cNvSpPr>
            <a:spLocks noGrp="1"/>
          </p:cNvSpPr>
          <p:nvPr>
            <p:ph type="title"/>
          </p:nvPr>
        </p:nvSpPr>
        <p:spPr/>
        <p:txBody>
          <a:bodyPr/>
          <a:lstStyle/>
          <a:p>
            <a:r>
              <a:rPr lang="en-US" dirty="0">
                <a:latin typeface="+mn-lt"/>
              </a:rPr>
              <a:t>Case</a:t>
            </a:r>
          </a:p>
        </p:txBody>
      </p:sp>
      <p:sp>
        <p:nvSpPr>
          <p:cNvPr id="3" name="Content Placeholder 2">
            <a:extLst>
              <a:ext uri="{FF2B5EF4-FFF2-40B4-BE49-F238E27FC236}">
                <a16:creationId xmlns:a16="http://schemas.microsoft.com/office/drawing/2014/main" id="{BE533F5A-6A88-4518-9521-17F179F58B53}"/>
              </a:ext>
            </a:extLst>
          </p:cNvPr>
          <p:cNvSpPr>
            <a:spLocks noGrp="1"/>
          </p:cNvSpPr>
          <p:nvPr>
            <p:ph idx="1"/>
          </p:nvPr>
        </p:nvSpPr>
        <p:spPr/>
        <p:txBody>
          <a:bodyPr/>
          <a:lstStyle/>
          <a:p>
            <a:r>
              <a:rPr lang="en-US" dirty="0">
                <a:solidFill>
                  <a:schemeClr val="tx1"/>
                </a:solidFill>
              </a:rPr>
              <a:t>52 year old male with recent pacemaker placement presenting with fever, chills, redness, drainage and swelling at pacemaker site</a:t>
            </a:r>
          </a:p>
          <a:p>
            <a:r>
              <a:rPr lang="en-US" dirty="0">
                <a:solidFill>
                  <a:schemeClr val="tx1"/>
                </a:solidFill>
              </a:rPr>
              <a:t>Cultures positive for MSSA from drainage and blood</a:t>
            </a:r>
          </a:p>
          <a:p>
            <a:endParaRPr lang="en-US" dirty="0">
              <a:solidFill>
                <a:schemeClr val="tx1"/>
              </a:solidFill>
            </a:endParaRPr>
          </a:p>
        </p:txBody>
      </p:sp>
    </p:spTree>
    <p:extLst>
      <p:ext uri="{BB962C8B-B14F-4D97-AF65-F5344CB8AC3E}">
        <p14:creationId xmlns:p14="http://schemas.microsoft.com/office/powerpoint/2010/main" val="200419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A5F6-688E-4C18-B47C-36A6AFCE8615}"/>
              </a:ext>
            </a:extLst>
          </p:cNvPr>
          <p:cNvSpPr>
            <a:spLocks noGrp="1"/>
          </p:cNvSpPr>
          <p:nvPr>
            <p:ph type="title"/>
          </p:nvPr>
        </p:nvSpPr>
        <p:spPr/>
        <p:txBody>
          <a:bodyPr/>
          <a:lstStyle/>
          <a:p>
            <a:r>
              <a:rPr lang="en-US" dirty="0">
                <a:latin typeface="+mn-lt"/>
              </a:rPr>
              <a:t>Question</a:t>
            </a:r>
          </a:p>
        </p:txBody>
      </p:sp>
      <p:sp>
        <p:nvSpPr>
          <p:cNvPr id="3" name="Content Placeholder 2">
            <a:extLst>
              <a:ext uri="{FF2B5EF4-FFF2-40B4-BE49-F238E27FC236}">
                <a16:creationId xmlns:a16="http://schemas.microsoft.com/office/drawing/2014/main" id="{F5D62D12-49B8-4C09-BC15-E645C89D3DF2}"/>
              </a:ext>
            </a:extLst>
          </p:cNvPr>
          <p:cNvSpPr>
            <a:spLocks noGrp="1"/>
          </p:cNvSpPr>
          <p:nvPr>
            <p:ph idx="1"/>
          </p:nvPr>
        </p:nvSpPr>
        <p:spPr/>
        <p:txBody>
          <a:bodyPr/>
          <a:lstStyle/>
          <a:p>
            <a:pPr marL="0" indent="0">
              <a:buNone/>
            </a:pPr>
            <a:r>
              <a:rPr lang="en-US" dirty="0">
                <a:solidFill>
                  <a:schemeClr val="tx1"/>
                </a:solidFill>
              </a:rPr>
              <a:t>Should we screen all patients prior to any implant ( not just prosthetic joints ) placement for Staph aureus and decolonize if positive for MRSA or MSSA ? </a:t>
            </a:r>
          </a:p>
          <a:p>
            <a:r>
              <a:rPr lang="en-US" dirty="0">
                <a:solidFill>
                  <a:schemeClr val="tx1"/>
                </a:solidFill>
              </a:rPr>
              <a:t>Yes</a:t>
            </a:r>
          </a:p>
          <a:p>
            <a:r>
              <a:rPr lang="en-US" dirty="0">
                <a:solidFill>
                  <a:schemeClr val="tx1"/>
                </a:solidFill>
              </a:rPr>
              <a:t>No</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860457EE-3A77-4FF5-8F45-FC5EA383470B}"/>
                  </a:ext>
                </a:extLst>
              </p:cNvPr>
              <p:cNvGraphicFramePr>
                <a:graphicFrameLocks noGrp="1"/>
              </p:cNvGraphicFramePr>
              <p:nvPr>
                <p:extLst>
                  <p:ext uri="{D42A27DB-BD31-4B8C-83A1-F6EECF244321}">
                    <p14:modId xmlns:p14="http://schemas.microsoft.com/office/powerpoint/2010/main" val="3227236898"/>
                  </p:ext>
                </p:extLst>
              </p:nvPr>
            </p:nvGraphicFramePr>
            <p:xfrm>
              <a:off x="521854" y="179822"/>
              <a:ext cx="11148291" cy="6061796"/>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860457EE-3A77-4FF5-8F45-FC5EA383470B}"/>
                  </a:ext>
                </a:extLst>
              </p:cNvPr>
              <p:cNvPicPr>
                <a:picLocks noGrp="1" noRot="1" noChangeAspect="1" noMove="1" noResize="1" noEditPoints="1" noAdjustHandles="1" noChangeArrowheads="1" noChangeShapeType="1"/>
              </p:cNvPicPr>
              <p:nvPr/>
            </p:nvPicPr>
            <p:blipFill>
              <a:blip r:embed="rId3"/>
              <a:stretch>
                <a:fillRect/>
              </a:stretch>
            </p:blipFill>
            <p:spPr>
              <a:xfrm>
                <a:off x="521854" y="179822"/>
                <a:ext cx="11148291" cy="6061796"/>
              </a:xfrm>
              <a:prstGeom prst="rect">
                <a:avLst/>
              </a:prstGeom>
            </p:spPr>
          </p:pic>
        </mc:Fallback>
      </mc:AlternateContent>
    </p:spTree>
    <p:extLst>
      <p:ext uri="{BB962C8B-B14F-4D97-AF65-F5344CB8AC3E}">
        <p14:creationId xmlns:p14="http://schemas.microsoft.com/office/powerpoint/2010/main" val="72686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ED5D-9D45-4372-BC59-F3F328FA6F86}"/>
              </a:ext>
            </a:extLst>
          </p:cNvPr>
          <p:cNvSpPr>
            <a:spLocks noGrp="1"/>
          </p:cNvSpPr>
          <p:nvPr>
            <p:ph type="title"/>
          </p:nvPr>
        </p:nvSpPr>
        <p:spPr/>
        <p:txBody>
          <a:bodyPr/>
          <a:lstStyle/>
          <a:p>
            <a:r>
              <a:rPr lang="en-US" dirty="0">
                <a:latin typeface="+mn-lt"/>
              </a:rPr>
              <a:t>Staph aureus Decolonization</a:t>
            </a:r>
          </a:p>
        </p:txBody>
      </p:sp>
      <p:sp>
        <p:nvSpPr>
          <p:cNvPr id="3" name="Content Placeholder 2">
            <a:extLst>
              <a:ext uri="{FF2B5EF4-FFF2-40B4-BE49-F238E27FC236}">
                <a16:creationId xmlns:a16="http://schemas.microsoft.com/office/drawing/2014/main" id="{277BF213-5A29-40E4-9BFB-1A13EF561E42}"/>
              </a:ext>
            </a:extLst>
          </p:cNvPr>
          <p:cNvSpPr>
            <a:spLocks noGrp="1"/>
          </p:cNvSpPr>
          <p:nvPr>
            <p:ph idx="1"/>
          </p:nvPr>
        </p:nvSpPr>
        <p:spPr/>
        <p:txBody>
          <a:bodyPr>
            <a:normAutofit/>
          </a:bodyPr>
          <a:lstStyle/>
          <a:p>
            <a:pPr marL="0" indent="0">
              <a:buNone/>
            </a:pPr>
            <a:endParaRPr lang="en-US" dirty="0">
              <a:solidFill>
                <a:schemeClr val="tx1"/>
              </a:solidFill>
            </a:endParaRPr>
          </a:p>
          <a:p>
            <a:pPr lvl="0"/>
            <a:r>
              <a:rPr lang="en-US" dirty="0">
                <a:solidFill>
                  <a:schemeClr val="tx1"/>
                </a:solidFill>
              </a:rPr>
              <a:t>Decolonization:</a:t>
            </a:r>
          </a:p>
          <a:p>
            <a:pPr lvl="1"/>
            <a:r>
              <a:rPr lang="en-US" sz="2800" dirty="0">
                <a:solidFill>
                  <a:schemeClr val="tx1"/>
                </a:solidFill>
              </a:rPr>
              <a:t>Decolonization Instruction sheet</a:t>
            </a:r>
          </a:p>
          <a:p>
            <a:pPr lvl="1"/>
            <a:r>
              <a:rPr lang="en-US" sz="2800" dirty="0">
                <a:solidFill>
                  <a:schemeClr val="tx1"/>
                </a:solidFill>
              </a:rPr>
              <a:t>Mupirocin Ointment (apply to each nostril twice a day for 5 days prior to procedure)</a:t>
            </a:r>
          </a:p>
          <a:p>
            <a:pPr lvl="1"/>
            <a:r>
              <a:rPr lang="en-US" sz="2800" dirty="0">
                <a:solidFill>
                  <a:schemeClr val="tx1"/>
                </a:solidFill>
              </a:rPr>
              <a:t>Hibiclens (shower daily for 5 days prior to procedure)</a:t>
            </a:r>
          </a:p>
          <a:p>
            <a:pPr lvl="0"/>
            <a:r>
              <a:rPr lang="en-US" dirty="0">
                <a:solidFill>
                  <a:schemeClr val="tx1"/>
                </a:solidFill>
              </a:rPr>
              <a:t>CHG wipe the night before surgery</a:t>
            </a:r>
          </a:p>
          <a:p>
            <a:endParaRPr lang="en-US" dirty="0"/>
          </a:p>
        </p:txBody>
      </p:sp>
    </p:spTree>
    <p:extLst>
      <p:ext uri="{BB962C8B-B14F-4D97-AF65-F5344CB8AC3E}">
        <p14:creationId xmlns:p14="http://schemas.microsoft.com/office/powerpoint/2010/main" val="71094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CE0A7-2C66-4C37-AB1A-62285035D0F7}"/>
              </a:ext>
            </a:extLst>
          </p:cNvPr>
          <p:cNvSpPr>
            <a:spLocks noGrp="1"/>
          </p:cNvSpPr>
          <p:nvPr>
            <p:ph idx="1"/>
          </p:nvPr>
        </p:nvSpPr>
        <p:spPr>
          <a:xfrm>
            <a:off x="838200" y="211015"/>
            <a:ext cx="10515600" cy="5965948"/>
          </a:xfrm>
        </p:spPr>
        <p:txBody>
          <a:bodyPr>
            <a:normAutofit fontScale="25000" lnSpcReduction="20000"/>
          </a:bodyPr>
          <a:lstStyle/>
          <a:p>
            <a:pPr marL="0" marR="0" lvl="0" indent="0">
              <a:lnSpc>
                <a:spcPct val="120000"/>
              </a:lnSpc>
              <a:spcBef>
                <a:spcPts val="0"/>
              </a:spcBef>
              <a:spcAft>
                <a:spcPts val="800"/>
              </a:spcAft>
              <a:buNone/>
            </a:pPr>
            <a:r>
              <a:rPr lang="en-US" sz="5600" b="1" dirty="0">
                <a:solidFill>
                  <a:schemeClr val="tx1"/>
                </a:solidFill>
                <a:latin typeface="Calibri" panose="020F0502020204030204" pitchFamily="34" charset="0"/>
                <a:cs typeface="Calibri" panose="020F0502020204030204" pitchFamily="34" charset="0"/>
              </a:rPr>
              <a:t>Procedure room</a:t>
            </a:r>
          </a:p>
          <a:p>
            <a:pPr marL="800100" lvl="1" indent="-342900">
              <a:lnSpc>
                <a:spcPct val="120000"/>
              </a:lnSpc>
              <a:spcBef>
                <a:spcPts val="0"/>
              </a:spcBef>
              <a:spcAft>
                <a:spcPts val="800"/>
              </a:spcAft>
              <a:buFont typeface="Symbol" panose="05050102010706020507" pitchFamily="18" charset="2"/>
              <a:buChar char=""/>
            </a:pPr>
            <a:r>
              <a:rPr lang="en-US" sz="5600" dirty="0">
                <a:latin typeface="Calibri" panose="020F0502020204030204" pitchFamily="34" charset="0"/>
                <a:cs typeface="Calibri" panose="020F0502020204030204" pitchFamily="34" charset="0"/>
              </a:rPr>
              <a:t>Terminal cleaning done each night </a:t>
            </a:r>
          </a:p>
          <a:p>
            <a:pPr marL="800100" lvl="1" indent="-342900">
              <a:lnSpc>
                <a:spcPct val="120000"/>
              </a:lnSpc>
              <a:spcBef>
                <a:spcPts val="0"/>
              </a:spcBef>
              <a:spcAft>
                <a:spcPts val="800"/>
              </a:spcAft>
              <a:buFont typeface="Symbol" panose="05050102010706020507" pitchFamily="18" charset="2"/>
              <a:buChar char=""/>
            </a:pPr>
            <a:r>
              <a:rPr lang="en-US" sz="5600" dirty="0">
                <a:solidFill>
                  <a:srgbClr val="FF0000"/>
                </a:solidFill>
                <a:latin typeface="Calibri" panose="020F0502020204030204" pitchFamily="34" charset="0"/>
                <a:cs typeface="Calibri" panose="020F0502020204030204" pitchFamily="34" charset="0"/>
              </a:rPr>
              <a:t>Quality check that terminal cleaning is done: door sign and/or log book</a:t>
            </a:r>
          </a:p>
          <a:p>
            <a:pPr marL="800100" lvl="1" indent="-342900">
              <a:lnSpc>
                <a:spcPct val="120000"/>
              </a:lnSpc>
              <a:spcBef>
                <a:spcPts val="0"/>
              </a:spcBef>
              <a:spcAft>
                <a:spcPts val="800"/>
              </a:spcAft>
              <a:buFont typeface="Symbol" panose="05050102010706020507" pitchFamily="18" charset="2"/>
              <a:buChar char=""/>
            </a:pPr>
            <a:r>
              <a:rPr lang="en-US" sz="5600" dirty="0">
                <a:latin typeface="Calibri" panose="020F0502020204030204" pitchFamily="34" charset="0"/>
                <a:cs typeface="Calibri" panose="020F0502020204030204" pitchFamily="34" charset="0"/>
              </a:rPr>
              <a:t>UV light added to terminal clean if feasible</a:t>
            </a:r>
            <a:r>
              <a:rPr lang="en-US" sz="5600" b="1" dirty="0">
                <a:latin typeface="Calibri" panose="020F0502020204030204" pitchFamily="34" charset="0"/>
                <a:cs typeface="Calibri" panose="020F0502020204030204" pitchFamily="34" charset="0"/>
              </a:rPr>
              <a:t> </a:t>
            </a:r>
            <a:endParaRPr lang="en-US" sz="5600" dirty="0">
              <a:latin typeface="Calibri" panose="020F0502020204030204" pitchFamily="34" charset="0"/>
              <a:cs typeface="Calibri" panose="020F0502020204030204" pitchFamily="34" charset="0"/>
            </a:endParaRPr>
          </a:p>
          <a:p>
            <a:pPr marL="0" indent="0">
              <a:lnSpc>
                <a:spcPct val="120000"/>
              </a:lnSpc>
              <a:buNone/>
            </a:pPr>
            <a:r>
              <a:rPr lang="en-US" sz="5600" b="1" dirty="0">
                <a:latin typeface="Calibri" panose="020F0502020204030204" pitchFamily="34" charset="0"/>
                <a:cs typeface="Calibri" panose="020F0502020204030204" pitchFamily="34" charset="0"/>
              </a:rPr>
              <a:t>Scheduling:</a:t>
            </a:r>
          </a:p>
          <a:p>
            <a:pPr marL="0" indent="0">
              <a:lnSpc>
                <a:spcPct val="120000"/>
              </a:lnSpc>
              <a:buNone/>
            </a:pPr>
            <a:endParaRPr lang="en-US" sz="5600" dirty="0">
              <a:latin typeface="Calibri" panose="020F0502020204030204" pitchFamily="34" charset="0"/>
              <a:cs typeface="Calibri" panose="020F0502020204030204" pitchFamily="34" charset="0"/>
            </a:endParaRPr>
          </a:p>
          <a:p>
            <a:pPr marL="342900" marR="0" lvl="0" indent="-342900">
              <a:lnSpc>
                <a:spcPct val="120000"/>
              </a:lnSpc>
              <a:spcBef>
                <a:spcPts val="0"/>
              </a:spcBef>
              <a:spcAft>
                <a:spcPts val="800"/>
              </a:spcAft>
              <a:buFont typeface="Symbol" panose="05050102010706020507" pitchFamily="18" charset="2"/>
              <a:buChar char=""/>
            </a:pPr>
            <a:r>
              <a:rPr lang="en-US" sz="5600" dirty="0">
                <a:solidFill>
                  <a:srgbClr val="FF0000"/>
                </a:solidFill>
                <a:latin typeface="Calibri" panose="020F0502020204030204" pitchFamily="34" charset="0"/>
                <a:cs typeface="Calibri" panose="020F0502020204030204" pitchFamily="34" charset="0"/>
              </a:rPr>
              <a:t>Implant cases done first each day</a:t>
            </a:r>
            <a:r>
              <a:rPr lang="en-US" sz="5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n-US" sz="5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endParaRPr lang="en-US" sz="5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r>
              <a:rPr lang="en-US" sz="5600" b="1" dirty="0">
                <a:latin typeface="Calibri" panose="020F0502020204030204" pitchFamily="34" charset="0"/>
                <a:ea typeface="Calibri" panose="020F0502020204030204" pitchFamily="34" charset="0"/>
                <a:cs typeface="Calibri" panose="020F0502020204030204" pitchFamily="34" charset="0"/>
              </a:rPr>
              <a:t>During Pre-Op:</a:t>
            </a:r>
          </a:p>
          <a:p>
            <a:pPr marL="0" indent="0">
              <a:lnSpc>
                <a:spcPct val="120000"/>
              </a:lnSpc>
              <a:spcBef>
                <a:spcPts val="0"/>
              </a:spcBef>
              <a:buNone/>
            </a:pPr>
            <a:endParaRPr lang="en-US" sz="56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5600" dirty="0">
                <a:latin typeface="Calibri" panose="020F0502020204030204" pitchFamily="34" charset="0"/>
                <a:cs typeface="Calibri" panose="020F0502020204030204" pitchFamily="34" charset="0"/>
              </a:rPr>
              <a:t>Hair clipped appropriately- education to staff</a:t>
            </a:r>
          </a:p>
          <a:p>
            <a:pPr marL="0" marR="0" lvl="0" indent="0">
              <a:lnSpc>
                <a:spcPct val="120000"/>
              </a:lnSpc>
              <a:spcBef>
                <a:spcPts val="0"/>
              </a:spcBef>
              <a:spcAft>
                <a:spcPts val="0"/>
              </a:spcAft>
              <a:buNone/>
            </a:pPr>
            <a:endParaRPr lang="en-US" sz="5600" dirty="0">
              <a:latin typeface="Calibri" panose="020F0502020204030204" pitchFamily="34" charset="0"/>
              <a:cs typeface="Calibri" panose="020F0502020204030204" pitchFamily="34" charset="0"/>
            </a:endParaRPr>
          </a:p>
          <a:p>
            <a:pPr marL="742950" marR="0" lvl="1" indent="-285750">
              <a:lnSpc>
                <a:spcPct val="120000"/>
              </a:lnSpc>
              <a:spcBef>
                <a:spcPts val="0"/>
              </a:spcBef>
              <a:spcAft>
                <a:spcPts val="0"/>
              </a:spcAft>
              <a:buFont typeface="Courier New" panose="02070309020205020404" pitchFamily="49" charset="0"/>
              <a:buChar char="o"/>
            </a:pPr>
            <a:r>
              <a:rPr lang="en-US" sz="5600" dirty="0">
                <a:latin typeface="Calibri" panose="020F0502020204030204" pitchFamily="34" charset="0"/>
                <a:cs typeface="Calibri" panose="020F0502020204030204" pitchFamily="34" charset="0"/>
              </a:rPr>
              <a:t>Done outside of the procedure room</a:t>
            </a:r>
          </a:p>
          <a:p>
            <a:pPr marL="742950" marR="0" lvl="1" indent="-285750">
              <a:lnSpc>
                <a:spcPct val="120000"/>
              </a:lnSpc>
              <a:spcBef>
                <a:spcPts val="0"/>
              </a:spcBef>
              <a:spcAft>
                <a:spcPts val="0"/>
              </a:spcAft>
              <a:buFont typeface="Courier New" panose="02070309020205020404" pitchFamily="49" charset="0"/>
              <a:buChar char="o"/>
            </a:pPr>
            <a:endParaRPr lang="en-US" sz="5600" dirty="0">
              <a:latin typeface="Calibri" panose="020F0502020204030204" pitchFamily="34" charset="0"/>
              <a:cs typeface="Calibri" panose="020F0502020204030204" pitchFamily="34" charset="0"/>
            </a:endParaRPr>
          </a:p>
          <a:p>
            <a:pPr marL="342900" marR="0" lvl="0" indent="-342900">
              <a:lnSpc>
                <a:spcPct val="120000"/>
              </a:lnSpc>
              <a:spcBef>
                <a:spcPts val="0"/>
              </a:spcBef>
              <a:spcAft>
                <a:spcPts val="800"/>
              </a:spcAft>
              <a:buFont typeface="Symbol" panose="05050102010706020507" pitchFamily="18" charset="2"/>
              <a:buChar char=""/>
            </a:pPr>
            <a:r>
              <a:rPr lang="en-US" sz="5600" dirty="0">
                <a:solidFill>
                  <a:srgbClr val="FF0000"/>
                </a:solidFill>
                <a:latin typeface="Calibri" panose="020F0502020204030204" pitchFamily="34" charset="0"/>
                <a:cs typeface="Calibri" panose="020F0502020204030204" pitchFamily="34" charset="0"/>
              </a:rPr>
              <a:t>Final (2</a:t>
            </a:r>
            <a:r>
              <a:rPr lang="en-US" sz="5600" baseline="30000" dirty="0">
                <a:solidFill>
                  <a:srgbClr val="FF0000"/>
                </a:solidFill>
                <a:latin typeface="Calibri" panose="020F0502020204030204" pitchFamily="34" charset="0"/>
                <a:cs typeface="Calibri" panose="020F0502020204030204" pitchFamily="34" charset="0"/>
              </a:rPr>
              <a:t>nd</a:t>
            </a:r>
            <a:r>
              <a:rPr lang="en-US" sz="5600" dirty="0">
                <a:solidFill>
                  <a:srgbClr val="FF0000"/>
                </a:solidFill>
                <a:latin typeface="Calibri" panose="020F0502020204030204" pitchFamily="34" charset="0"/>
                <a:cs typeface="Calibri" panose="020F0502020204030204" pitchFamily="34" charset="0"/>
              </a:rPr>
              <a:t>) CHG wipe done by staff person</a:t>
            </a:r>
          </a:p>
          <a:p>
            <a:pPr marL="0" indent="0">
              <a:lnSpc>
                <a:spcPct val="120000"/>
              </a:lnSpc>
              <a:spcBef>
                <a:spcPts val="0"/>
              </a:spcBef>
              <a:buNone/>
            </a:pPr>
            <a:endParaRPr lang="en-US" sz="5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r>
              <a:rPr lang="en-US" sz="5600" b="1" dirty="0">
                <a:latin typeface="Calibri" panose="020F0502020204030204" pitchFamily="34" charset="0"/>
                <a:ea typeface="Calibri" panose="020F0502020204030204" pitchFamily="34" charset="0"/>
                <a:cs typeface="Calibri" panose="020F0502020204030204" pitchFamily="34" charset="0"/>
              </a:rPr>
              <a:t>In OR Room:</a:t>
            </a:r>
          </a:p>
          <a:p>
            <a:pPr marL="0" indent="0">
              <a:lnSpc>
                <a:spcPct val="120000"/>
              </a:lnSpc>
              <a:spcBef>
                <a:spcPts val="0"/>
              </a:spcBef>
              <a:buNone/>
            </a:pPr>
            <a:endParaRPr lang="en-US" sz="56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5600" dirty="0">
                <a:latin typeface="Calibri" panose="020F0502020204030204" pitchFamily="34" charset="0"/>
                <a:cs typeface="Calibri" panose="020F0502020204030204" pitchFamily="34" charset="0"/>
              </a:rPr>
              <a:t>Skin prep-</a:t>
            </a:r>
            <a:r>
              <a:rPr lang="en-US" sz="5600" dirty="0" err="1">
                <a:latin typeface="Calibri" panose="020F0502020204030204" pitchFamily="34" charset="0"/>
                <a:cs typeface="Calibri" panose="020F0502020204030204" pitchFamily="34" charset="0"/>
              </a:rPr>
              <a:t>ChloraPrep</a:t>
            </a:r>
            <a:r>
              <a:rPr lang="en-US" sz="5600" dirty="0">
                <a:latin typeface="Calibri" panose="020F0502020204030204" pitchFamily="34" charset="0"/>
                <a:cs typeface="Calibri" panose="020F0502020204030204" pitchFamily="34" charset="0"/>
              </a:rPr>
              <a:t>/</a:t>
            </a:r>
            <a:r>
              <a:rPr lang="en-US" sz="5600" dirty="0" err="1">
                <a:latin typeface="Calibri" panose="020F0502020204030204" pitchFamily="34" charset="0"/>
                <a:cs typeface="Calibri" panose="020F0502020204030204" pitchFamily="34" charset="0"/>
              </a:rPr>
              <a:t>Duraprep</a:t>
            </a:r>
            <a:r>
              <a:rPr lang="en-US" sz="5600" dirty="0">
                <a:latin typeface="Calibri" panose="020F0502020204030204" pitchFamily="34" charset="0"/>
                <a:cs typeface="Calibri" panose="020F0502020204030204" pitchFamily="34" charset="0"/>
              </a:rPr>
              <a:t> (alcohol combination)</a:t>
            </a:r>
          </a:p>
          <a:p>
            <a:pPr marL="342900" marR="0" lvl="0" indent="-342900">
              <a:lnSpc>
                <a:spcPct val="120000"/>
              </a:lnSpc>
              <a:spcBef>
                <a:spcPts val="0"/>
              </a:spcBef>
              <a:spcAft>
                <a:spcPts val="0"/>
              </a:spcAft>
              <a:buFont typeface="Symbol" panose="05050102010706020507" pitchFamily="18" charset="2"/>
              <a:buChar char=""/>
            </a:pPr>
            <a:endParaRPr lang="en-US" sz="5600" dirty="0">
              <a:latin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5600" dirty="0">
                <a:solidFill>
                  <a:srgbClr val="FF0000"/>
                </a:solidFill>
                <a:latin typeface="Calibri" panose="020F0502020204030204" pitchFamily="34" charset="0"/>
                <a:cs typeface="Calibri" panose="020F0502020204030204" pitchFamily="34" charset="0"/>
              </a:rPr>
              <a:t>Reduce procedure room traffic</a:t>
            </a:r>
          </a:p>
          <a:p>
            <a:pPr marL="342900" marR="0" lvl="0" indent="-342900">
              <a:lnSpc>
                <a:spcPct val="120000"/>
              </a:lnSpc>
              <a:spcBef>
                <a:spcPts val="0"/>
              </a:spcBef>
              <a:spcAft>
                <a:spcPts val="0"/>
              </a:spcAft>
              <a:buFont typeface="Symbol" panose="05050102010706020507" pitchFamily="18" charset="2"/>
              <a:buChar char=""/>
            </a:pPr>
            <a:endParaRPr lang="en-US" sz="5600" dirty="0">
              <a:latin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5600" dirty="0">
                <a:latin typeface="Calibri" panose="020F0502020204030204" pitchFamily="34" charset="0"/>
                <a:cs typeface="Calibri" panose="020F0502020204030204" pitchFamily="34" charset="0"/>
              </a:rPr>
              <a:t>Pre-cleaning foam applied to instruments after procedure </a:t>
            </a:r>
          </a:p>
          <a:p>
            <a:pPr marL="342900" marR="0" lvl="0" indent="-342900">
              <a:lnSpc>
                <a:spcPct val="120000"/>
              </a:lnSpc>
              <a:spcBef>
                <a:spcPts val="0"/>
              </a:spcBef>
              <a:spcAft>
                <a:spcPts val="0"/>
              </a:spcAft>
              <a:buFont typeface="Symbol" panose="05050102010706020507" pitchFamily="18" charset="2"/>
              <a:buChar char=""/>
            </a:pPr>
            <a:endParaRPr lang="en-US" sz="5600" dirty="0">
              <a:latin typeface="Calibri" panose="020F0502020204030204" pitchFamily="34" charset="0"/>
              <a:cs typeface="Calibri" panose="020F0502020204030204" pitchFamily="34" charset="0"/>
            </a:endParaRPr>
          </a:p>
          <a:p>
            <a:pPr marL="0" marR="0">
              <a:lnSpc>
                <a:spcPct val="120000"/>
              </a:lnSpc>
              <a:spcBef>
                <a:spcPts val="0"/>
              </a:spcBef>
              <a:spcAft>
                <a:spcPts val="1000"/>
              </a:spcAft>
            </a:pPr>
            <a:r>
              <a:rPr lang="en-US" sz="5600" dirty="0">
                <a:latin typeface="Calibri" panose="020F0502020204030204" pitchFamily="34" charset="0"/>
                <a:ea typeface="Calibri" panose="020F0502020204030204" pitchFamily="34" charset="0"/>
                <a:cs typeface="Calibri" panose="020F0502020204030204" pitchFamily="34" charset="0"/>
              </a:rPr>
              <a:t>  Post op instructions </a:t>
            </a:r>
          </a:p>
          <a:p>
            <a:endParaRPr lang="en-US" dirty="0"/>
          </a:p>
        </p:txBody>
      </p:sp>
    </p:spTree>
    <p:extLst>
      <p:ext uri="{BB962C8B-B14F-4D97-AF65-F5344CB8AC3E}">
        <p14:creationId xmlns:p14="http://schemas.microsoft.com/office/powerpoint/2010/main" val="2803348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5C43-FDF7-4B90-9A80-84F85B1ACFC7}"/>
              </a:ext>
            </a:extLst>
          </p:cNvPr>
          <p:cNvSpPr>
            <a:spLocks noGrp="1"/>
          </p:cNvSpPr>
          <p:nvPr>
            <p:ph type="title"/>
          </p:nvPr>
        </p:nvSpPr>
        <p:spPr>
          <a:xfrm>
            <a:off x="556846" y="140043"/>
            <a:ext cx="10515600" cy="675884"/>
          </a:xfrm>
        </p:spPr>
        <p:txBody>
          <a:bodyPr>
            <a:normAutofit fontScale="90000"/>
          </a:bodyPr>
          <a:lstStyle/>
          <a:p>
            <a:r>
              <a:rPr lang="en-US" sz="2800" dirty="0">
                <a:solidFill>
                  <a:srgbClr val="3F4928"/>
                </a:solidFill>
                <a:latin typeface="Calibri" panose="020F0502020204030204" pitchFamily="34" charset="0"/>
                <a:ea typeface="Calibri" panose="020F0502020204030204" pitchFamily="34" charset="0"/>
                <a:cs typeface="Times New Roman" panose="02020603050405020304" pitchFamily="18" charset="0"/>
              </a:rPr>
              <a:t>Pre-procedure antibiotics for surgical site infection (SSI) prophylaxis : AICD </a:t>
            </a:r>
            <a:endParaRPr lang="en-US" sz="2800" dirty="0"/>
          </a:p>
        </p:txBody>
      </p:sp>
      <p:sp>
        <p:nvSpPr>
          <p:cNvPr id="3" name="Content Placeholder 2">
            <a:extLst>
              <a:ext uri="{FF2B5EF4-FFF2-40B4-BE49-F238E27FC236}">
                <a16:creationId xmlns:a16="http://schemas.microsoft.com/office/drawing/2014/main" id="{DB6E09D9-B536-425A-A664-6AA870336C5A}"/>
              </a:ext>
            </a:extLst>
          </p:cNvPr>
          <p:cNvSpPr>
            <a:spLocks noGrp="1"/>
          </p:cNvSpPr>
          <p:nvPr>
            <p:ph idx="1"/>
          </p:nvPr>
        </p:nvSpPr>
        <p:spPr>
          <a:xfrm>
            <a:off x="227978" y="703385"/>
            <a:ext cx="11173336" cy="5816990"/>
          </a:xfrm>
        </p:spPr>
        <p:txBody>
          <a:bodyPr>
            <a:normAutofit fontScale="40000" lnSpcReduction="20000"/>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4000" dirty="0">
                <a:latin typeface="Calibri" panose="020F0502020204030204" pitchFamily="34" charset="0"/>
                <a:ea typeface="Calibri" panose="020F0502020204030204" pitchFamily="34" charset="0"/>
                <a:cs typeface="Times New Roman" panose="02020603050405020304" pitchFamily="18" charset="0"/>
              </a:rPr>
              <a:t>All antibiotics should be started prior to the procedure and administered within 60 minutes of the incision. </a:t>
            </a:r>
          </a:p>
          <a:p>
            <a:pPr marL="742950" marR="0" lvl="1" indent="-285750">
              <a:lnSpc>
                <a:spcPct val="107000"/>
              </a:lnSpc>
              <a:spcBef>
                <a:spcPts val="0"/>
              </a:spcBef>
              <a:spcAft>
                <a:spcPts val="0"/>
              </a:spcAft>
              <a:buFont typeface="+mj-lt"/>
              <a:buAutoNum type="alphaLcPeriod"/>
            </a:pPr>
            <a:r>
              <a:rPr lang="en-US" sz="4000" b="1" dirty="0">
                <a:latin typeface="Calibri" panose="020F0502020204030204" pitchFamily="34" charset="0"/>
                <a:ea typeface="Calibri" panose="020F0502020204030204" pitchFamily="34" charset="0"/>
                <a:cs typeface="Times New Roman" panose="02020603050405020304" pitchFamily="18" charset="0"/>
              </a:rPr>
              <a:t>Standard SSI Prophylaxis</a:t>
            </a:r>
          </a:p>
          <a:p>
            <a:pPr lvl="2">
              <a:lnSpc>
                <a:spcPct val="107000"/>
              </a:lnSpc>
              <a:spcBef>
                <a:spcPts val="0"/>
              </a:spcBef>
              <a:buFont typeface="+mj-lt"/>
              <a:buAutoNum type="romanLcPeriod"/>
            </a:pPr>
            <a:r>
              <a:rPr lang="en-US" sz="4000" dirty="0">
                <a:latin typeface="Calibri" panose="020F0502020204030204" pitchFamily="34" charset="0"/>
                <a:ea typeface="Calibri" panose="020F0502020204030204" pitchFamily="34" charset="0"/>
                <a:cs typeface="Times New Roman" panose="02020603050405020304" pitchFamily="18" charset="0"/>
              </a:rPr>
              <a:t>Ancef 2 gm I.V Cefazolin (Ancef).  3 </a:t>
            </a:r>
            <a:r>
              <a:rPr lang="en-US" sz="4000" dirty="0" err="1">
                <a:latin typeface="Calibri" panose="020F0502020204030204" pitchFamily="34" charset="0"/>
                <a:ea typeface="Calibri" panose="020F0502020204030204" pitchFamily="34" charset="0"/>
                <a:cs typeface="Times New Roman" panose="02020603050405020304" pitchFamily="18" charset="0"/>
              </a:rPr>
              <a:t>gms</a:t>
            </a:r>
            <a:r>
              <a:rPr lang="en-US" sz="4000" dirty="0">
                <a:latin typeface="Calibri" panose="020F0502020204030204" pitchFamily="34" charset="0"/>
                <a:ea typeface="Calibri" panose="020F0502020204030204" pitchFamily="34" charset="0"/>
                <a:cs typeface="Times New Roman" panose="02020603050405020304" pitchFamily="18" charset="0"/>
              </a:rPr>
              <a:t> if patient weight &gt; 120 Kg</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(Infusion completed at least 15min before incision)</a:t>
            </a:r>
          </a:p>
          <a:p>
            <a:pPr lvl="2">
              <a:lnSpc>
                <a:spcPct val="200000"/>
              </a:lnSpc>
              <a:spcBef>
                <a:spcPts val="0"/>
              </a:spcBef>
              <a:buFont typeface="+mj-lt"/>
              <a:buAutoNum type="romanLcPeriod"/>
            </a:pPr>
            <a:r>
              <a:rPr lang="en-US" sz="4000" dirty="0">
                <a:latin typeface="Calibri" panose="020F0502020204030204" pitchFamily="34" charset="0"/>
                <a:ea typeface="Calibri" panose="020F0502020204030204" pitchFamily="34" charset="0"/>
                <a:cs typeface="Times New Roman" panose="02020603050405020304" pitchFamily="18" charset="0"/>
              </a:rPr>
              <a:t>If allergic to Cefazolin – 1.5 </a:t>
            </a:r>
            <a:r>
              <a:rPr lang="en-US" sz="4000" dirty="0" err="1">
                <a:latin typeface="Calibri" panose="020F0502020204030204" pitchFamily="34" charset="0"/>
                <a:ea typeface="Calibri" panose="020F0502020204030204" pitchFamily="34" charset="0"/>
                <a:cs typeface="Times New Roman" panose="02020603050405020304" pitchFamily="18" charset="0"/>
              </a:rPr>
              <a:t>gms</a:t>
            </a:r>
            <a:r>
              <a:rPr lang="en-US" sz="4000" dirty="0">
                <a:latin typeface="Calibri" panose="020F0502020204030204" pitchFamily="34" charset="0"/>
                <a:ea typeface="Calibri" panose="020F0502020204030204" pitchFamily="34" charset="0"/>
                <a:cs typeface="Times New Roman" panose="02020603050405020304" pitchFamily="18" charset="0"/>
              </a:rPr>
              <a:t> I.V. Cefuroxime (</a:t>
            </a:r>
            <a:r>
              <a:rPr lang="en-US" sz="4000" dirty="0" err="1">
                <a:latin typeface="Calibri" panose="020F0502020204030204" pitchFamily="34" charset="0"/>
                <a:ea typeface="Calibri" panose="020F0502020204030204" pitchFamily="34" charset="0"/>
                <a:cs typeface="Times New Roman" panose="02020603050405020304" pitchFamily="18" charset="0"/>
              </a:rPr>
              <a:t>Zinacef</a:t>
            </a:r>
            <a:r>
              <a:rPr lang="en-US" sz="4000"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sz="4000" b="1" dirty="0">
                <a:latin typeface="Calibri" panose="020F0502020204030204" pitchFamily="34" charset="0"/>
                <a:ea typeface="Calibri" panose="020F0502020204030204" pitchFamily="34" charset="0"/>
                <a:cs typeface="Times New Roman" panose="02020603050405020304" pitchFamily="18" charset="0"/>
              </a:rPr>
              <a:t>For PCN allergic patients:</a:t>
            </a:r>
          </a:p>
          <a:p>
            <a:pPr lvl="2">
              <a:lnSpc>
                <a:spcPct val="107000"/>
              </a:lnSpc>
              <a:spcBef>
                <a:spcPts val="0"/>
              </a:spcBef>
              <a:buFont typeface="+mj-lt"/>
              <a:buAutoNum type="romanLcPeriod"/>
            </a:pPr>
            <a:r>
              <a:rPr lang="en-US" sz="4000" dirty="0">
                <a:latin typeface="Calibri" panose="020F0502020204030204" pitchFamily="34" charset="0"/>
                <a:ea typeface="Calibri" panose="020F0502020204030204" pitchFamily="34" charset="0"/>
                <a:cs typeface="Times New Roman" panose="02020603050405020304" pitchFamily="18" charset="0"/>
              </a:rPr>
              <a:t>For non-Type I </a:t>
            </a:r>
            <a:r>
              <a:rPr lang="en-US" sz="4000" dirty="0" err="1">
                <a:latin typeface="Calibri" panose="020F0502020204030204" pitchFamily="34" charset="0"/>
                <a:ea typeface="Calibri" panose="020F0502020204030204" pitchFamily="34" charset="0"/>
                <a:cs typeface="Times New Roman" panose="02020603050405020304" pitchFamily="18" charset="0"/>
              </a:rPr>
              <a:t>IgE</a:t>
            </a:r>
            <a:r>
              <a:rPr lang="en-US" sz="4000" dirty="0">
                <a:latin typeface="Calibri" panose="020F0502020204030204" pitchFamily="34" charset="0"/>
                <a:ea typeface="Calibri" panose="020F0502020204030204" pitchFamily="34" charset="0"/>
                <a:cs typeface="Times New Roman" panose="02020603050405020304" pitchFamily="18" charset="0"/>
              </a:rPr>
              <a:t> mediated reactions (rash, itching), standard treatment with Ancef or Cefazolin is recommended.  Consider test dose if reaction is unclear based on patient’s history.</a:t>
            </a:r>
          </a:p>
          <a:p>
            <a:pPr lvl="2">
              <a:lnSpc>
                <a:spcPct val="107000"/>
              </a:lnSpc>
              <a:spcBef>
                <a:spcPts val="0"/>
              </a:spcBef>
              <a:buFont typeface="+mj-lt"/>
              <a:buAutoNum type="romanLcPeriod"/>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mj-lt"/>
              <a:buAutoNum type="romanLcPeriod"/>
            </a:pPr>
            <a:r>
              <a:rPr lang="en-US" sz="4000" dirty="0">
                <a:latin typeface="Calibri" panose="020F0502020204030204" pitchFamily="34" charset="0"/>
                <a:ea typeface="Calibri" panose="020F0502020204030204" pitchFamily="34" charset="0"/>
                <a:cs typeface="Times New Roman" panose="02020603050405020304" pitchFamily="18" charset="0"/>
              </a:rPr>
              <a:t>For severe Type I </a:t>
            </a:r>
            <a:r>
              <a:rPr lang="en-US" sz="4000" dirty="0" err="1">
                <a:latin typeface="Calibri" panose="020F0502020204030204" pitchFamily="34" charset="0"/>
                <a:ea typeface="Calibri" panose="020F0502020204030204" pitchFamily="34" charset="0"/>
                <a:cs typeface="Times New Roman" panose="02020603050405020304" pitchFamily="18" charset="0"/>
              </a:rPr>
              <a:t>IgE</a:t>
            </a:r>
            <a:r>
              <a:rPr lang="en-US" sz="4000" dirty="0">
                <a:latin typeface="Calibri" panose="020F0502020204030204" pitchFamily="34" charset="0"/>
                <a:ea typeface="Calibri" panose="020F0502020204030204" pitchFamily="34" charset="0"/>
                <a:cs typeface="Times New Roman" panose="02020603050405020304" pitchFamily="18" charset="0"/>
              </a:rPr>
              <a:t> mediated reactions (Anaphylaxis, Bronchospasm, Stevens Johnsons reaction) – Vancomycin 15mg/Kg started 2 hours prior and infused within 60 minutes of incision.</a:t>
            </a:r>
          </a:p>
          <a:p>
            <a:pPr lvl="2">
              <a:lnSpc>
                <a:spcPct val="107000"/>
              </a:lnSpc>
              <a:spcBef>
                <a:spcPts val="0"/>
              </a:spcBef>
              <a:buFont typeface="+mj-lt"/>
              <a:buAutoNum type="romanLcPeriod"/>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mj-lt"/>
              <a:buAutoNum type="romanLcPeriod"/>
            </a:pPr>
            <a:r>
              <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 PCN allergy of unknown severity, Ancef is recommended with initial slow infusion and close monitoring 10-15 minutes before proceeding with the full weight base dose.</a:t>
            </a:r>
          </a:p>
          <a:p>
            <a:pPr marL="685800" marR="0" indent="0">
              <a:lnSpc>
                <a:spcPct val="107000"/>
              </a:lnSpc>
              <a:spcBef>
                <a:spcPts val="0"/>
              </a:spcBef>
              <a:spcAft>
                <a:spcPts val="0"/>
              </a:spcAft>
              <a:buNone/>
            </a:pPr>
            <a:r>
              <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sz="4000" b="1" dirty="0">
                <a:latin typeface="Calibri" panose="020F0502020204030204" pitchFamily="34" charset="0"/>
                <a:ea typeface="Calibri" panose="020F0502020204030204" pitchFamily="34" charset="0"/>
                <a:cs typeface="Times New Roman" panose="02020603050405020304" pitchFamily="18" charset="0"/>
              </a:rPr>
              <a:t>Special situations:</a:t>
            </a:r>
          </a:p>
          <a:p>
            <a:pPr lvl="2">
              <a:lnSpc>
                <a:spcPct val="107000"/>
              </a:lnSpc>
              <a:spcBef>
                <a:spcPts val="0"/>
              </a:spcBef>
              <a:buFont typeface="+mj-lt"/>
              <a:buAutoNum type="romanLcPeriod"/>
            </a:pPr>
            <a:r>
              <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Prophylaxis with Vancomycin </a:t>
            </a:r>
            <a:r>
              <a:rPr lang="en-US" sz="4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PLUS</a:t>
            </a:r>
            <a:r>
              <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Ancef is recommended for patients with known culture (+) MRSA colonization or at high risk for MRSA colonization in the absence of surveillance data (e.g., patients with recent hospitalization &gt; 48 hours, nursing-home residents, hemodialysis patients).</a:t>
            </a:r>
          </a:p>
          <a:p>
            <a:pPr lvl="2">
              <a:lnSpc>
                <a:spcPct val="107000"/>
              </a:lnSpc>
              <a:spcBef>
                <a:spcPts val="0"/>
              </a:spcBef>
              <a:buFont typeface="+mj-lt"/>
              <a:buAutoNum type="romanLcPeriod"/>
            </a:pP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Bef>
                <a:spcPts val="0"/>
              </a:spcBef>
              <a:spcAft>
                <a:spcPts val="800"/>
              </a:spcAft>
              <a:buFont typeface="+mj-lt"/>
              <a:buAutoNum type="arabicPeriod"/>
            </a:pPr>
            <a:r>
              <a:rPr lang="en-US" sz="4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Data suggests that vancomycin is less effective than cefazolin for preventing SSIs caused by methicillin-susceptible S. aureus (MSSA).  For this reason, the addition of Ancef is recommended for patients considered to be high risk for MRSA colonization</a:t>
            </a:r>
            <a:r>
              <a:rPr lang="en-US" sz="32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913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527A-0673-4CFD-89EF-2272B28D7945}"/>
              </a:ext>
            </a:extLst>
          </p:cNvPr>
          <p:cNvSpPr>
            <a:spLocks noGrp="1"/>
          </p:cNvSpPr>
          <p:nvPr>
            <p:ph type="title"/>
          </p:nvPr>
        </p:nvSpPr>
        <p:spPr>
          <a:xfrm>
            <a:off x="838200" y="115743"/>
            <a:ext cx="10515600" cy="1325563"/>
          </a:xfrm>
        </p:spPr>
        <p:txBody>
          <a:bodyPr/>
          <a:lstStyle/>
          <a:p>
            <a:r>
              <a:rPr lang="en-US" dirty="0">
                <a:latin typeface="Calibri" panose="020F0502020204030204" pitchFamily="34" charset="0"/>
                <a:cs typeface="Calibri" panose="020F0502020204030204" pitchFamily="34" charset="0"/>
              </a:rPr>
              <a:t>AICD Infections</a:t>
            </a:r>
          </a:p>
        </p:txBody>
      </p:sp>
      <p:pic>
        <p:nvPicPr>
          <p:cNvPr id="4" name="Content Placeholder 3">
            <a:extLst>
              <a:ext uri="{FF2B5EF4-FFF2-40B4-BE49-F238E27FC236}">
                <a16:creationId xmlns:a16="http://schemas.microsoft.com/office/drawing/2014/main" id="{D39FE0F2-E2D3-4C10-A3E8-548E0700E92D}"/>
              </a:ext>
            </a:extLst>
          </p:cNvPr>
          <p:cNvPicPr>
            <a:picLocks noGrp="1" noChangeAspect="1"/>
          </p:cNvPicPr>
          <p:nvPr>
            <p:ph idx="1"/>
          </p:nvPr>
        </p:nvPicPr>
        <p:blipFill>
          <a:blip r:embed="rId2"/>
          <a:stretch>
            <a:fillRect/>
          </a:stretch>
        </p:blipFill>
        <p:spPr>
          <a:xfrm>
            <a:off x="1644073" y="1347326"/>
            <a:ext cx="9044709" cy="5296300"/>
          </a:xfrm>
          <a:prstGeom prst="rect">
            <a:avLst/>
          </a:prstGeom>
        </p:spPr>
      </p:pic>
    </p:spTree>
    <p:extLst>
      <p:ext uri="{BB962C8B-B14F-4D97-AF65-F5344CB8AC3E}">
        <p14:creationId xmlns:p14="http://schemas.microsoft.com/office/powerpoint/2010/main" val="287613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AA75-B28A-4002-A9DE-B2E5E142D77C}"/>
              </a:ext>
            </a:extLst>
          </p:cNvPr>
          <p:cNvSpPr>
            <a:spLocks noGrp="1"/>
          </p:cNvSpPr>
          <p:nvPr>
            <p:ph type="title"/>
          </p:nvPr>
        </p:nvSpPr>
        <p:spPr>
          <a:xfrm>
            <a:off x="699655" y="1658216"/>
            <a:ext cx="10515600" cy="1325563"/>
          </a:xfrm>
        </p:spPr>
        <p:txBody>
          <a:bodyPr/>
          <a:lstStyle/>
          <a:p>
            <a:pPr algn="ctr"/>
            <a:r>
              <a:rPr lang="en-US" dirty="0">
                <a:solidFill>
                  <a:schemeClr val="tx1"/>
                </a:solidFill>
                <a:latin typeface="Calibri" panose="020F0502020204030204" pitchFamily="34" charset="0"/>
                <a:cs typeface="Calibri" panose="020F0502020204030204" pitchFamily="34" charset="0"/>
              </a:rPr>
              <a:t>STICU CAUTI Prevention proje</a:t>
            </a:r>
            <a:r>
              <a:rPr lang="en-US" dirty="0">
                <a:latin typeface="Calibri" panose="020F0502020204030204" pitchFamily="34" charset="0"/>
                <a:cs typeface="Calibri" panose="020F0502020204030204" pitchFamily="34" charset="0"/>
              </a:rPr>
              <a:t>ct</a:t>
            </a:r>
          </a:p>
        </p:txBody>
      </p:sp>
    </p:spTree>
    <p:extLst>
      <p:ext uri="{BB962C8B-B14F-4D97-AF65-F5344CB8AC3E}">
        <p14:creationId xmlns:p14="http://schemas.microsoft.com/office/powerpoint/2010/main" val="354274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DB2CEA2-701C-4BCC-B3B2-1C83BF1CF34A}"/>
              </a:ext>
            </a:extLst>
          </p:cNvPr>
          <p:cNvPicPr>
            <a:picLocks noGrp="1" noChangeAspect="1"/>
          </p:cNvPicPr>
          <p:nvPr>
            <p:ph idx="1"/>
          </p:nvPr>
        </p:nvPicPr>
        <p:blipFill rotWithShape="1">
          <a:blip r:embed="rId2"/>
          <a:srcRect l="13769" t="16561" r="30841" b="7464"/>
          <a:stretch/>
        </p:blipFill>
        <p:spPr>
          <a:xfrm>
            <a:off x="1593916" y="179363"/>
            <a:ext cx="9158069" cy="6499274"/>
          </a:xfrm>
          <a:prstGeom prst="rect">
            <a:avLst/>
          </a:prstGeom>
        </p:spPr>
      </p:pic>
    </p:spTree>
    <p:extLst>
      <p:ext uri="{BB962C8B-B14F-4D97-AF65-F5344CB8AC3E}">
        <p14:creationId xmlns:p14="http://schemas.microsoft.com/office/powerpoint/2010/main" val="116778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DE9D-A69F-4FC1-9C7A-C283801DEA4E}"/>
              </a:ext>
            </a:extLst>
          </p:cNvPr>
          <p:cNvSpPr>
            <a:spLocks noGrp="1"/>
          </p:cNvSpPr>
          <p:nvPr>
            <p:ph type="title"/>
          </p:nvPr>
        </p:nvSpPr>
        <p:spPr>
          <a:xfrm>
            <a:off x="1676400" y="374361"/>
            <a:ext cx="10515600" cy="1325563"/>
          </a:xfrm>
        </p:spPr>
        <p:txBody>
          <a:bodyPr/>
          <a:lstStyle/>
          <a:p>
            <a:r>
              <a:rPr lang="en-US" dirty="0">
                <a:latin typeface="Calibri" panose="020F0502020204030204" pitchFamily="34" charset="0"/>
                <a:cs typeface="Calibri" panose="020F0502020204030204" pitchFamily="34" charset="0"/>
              </a:rPr>
              <a:t>STICU Interventions to Reduce CAUTIs</a:t>
            </a:r>
          </a:p>
        </p:txBody>
      </p:sp>
      <p:sp>
        <p:nvSpPr>
          <p:cNvPr id="3" name="Content Placeholder 2">
            <a:extLst>
              <a:ext uri="{FF2B5EF4-FFF2-40B4-BE49-F238E27FC236}">
                <a16:creationId xmlns:a16="http://schemas.microsoft.com/office/drawing/2014/main" id="{80B58B45-9617-4A9B-A95C-026B466FCB9F}"/>
              </a:ext>
            </a:extLst>
          </p:cNvPr>
          <p:cNvSpPr>
            <a:spLocks noGrp="1"/>
          </p:cNvSpPr>
          <p:nvPr>
            <p:ph idx="1"/>
          </p:nvPr>
        </p:nvSpPr>
        <p:spPr>
          <a:xfrm>
            <a:off x="508000" y="1825625"/>
            <a:ext cx="10845800" cy="4351338"/>
          </a:xfrm>
        </p:spPr>
        <p:txBody>
          <a:bodyPr/>
          <a:lstStyle/>
          <a:p>
            <a:pPr marL="347472" indent="-347472" eaLnBrk="0" fontAlgn="base" hangingPunct="0">
              <a:spcBef>
                <a:spcPts val="720"/>
              </a:spcBef>
              <a:buSzPts val="3000"/>
            </a:pPr>
            <a:r>
              <a:rPr lang="en-US" dirty="0">
                <a:solidFill>
                  <a:schemeClr val="tx1"/>
                </a:solidFill>
                <a:latin typeface="Calibri" panose="020F0502020204030204" pitchFamily="34" charset="0"/>
                <a:cs typeface="Tahoma" panose="020B0604030504040204" pitchFamily="34" charset="0"/>
              </a:rPr>
              <a:t>Replace Foleys that are in place at time of admission to STICU unit </a:t>
            </a:r>
            <a:endParaRPr lang="en-US" dirty="0">
              <a:solidFill>
                <a:schemeClr val="tx1"/>
              </a:solidFill>
            </a:endParaRPr>
          </a:p>
          <a:p>
            <a:pPr marL="347472" indent="-347472" eaLnBrk="0" fontAlgn="base" hangingPunct="0">
              <a:spcBef>
                <a:spcPts val="720"/>
              </a:spcBef>
            </a:pPr>
            <a:r>
              <a:rPr lang="en-US" dirty="0">
                <a:solidFill>
                  <a:schemeClr val="tx1"/>
                </a:solidFill>
                <a:latin typeface="Calibri" panose="020F0502020204030204" pitchFamily="34" charset="0"/>
                <a:cs typeface="Tahoma" panose="020B0604030504040204" pitchFamily="34" charset="0"/>
              </a:rPr>
              <a:t>If the patient’s white blood cells are on the rise, the urinary catheter will be taken out and straight catheterization will be used for the next twenty-four hours. </a:t>
            </a:r>
          </a:p>
          <a:p>
            <a:pPr marL="347472" indent="-347472" eaLnBrk="0" fontAlgn="base" hangingPunct="0">
              <a:spcBef>
                <a:spcPts val="720"/>
              </a:spcBef>
            </a:pPr>
            <a:r>
              <a:rPr lang="en-US" dirty="0">
                <a:solidFill>
                  <a:schemeClr val="tx1"/>
                </a:solidFill>
                <a:latin typeface="Calibri" panose="020F0502020204030204" pitchFamily="34" charset="0"/>
                <a:cs typeface="Tahoma" panose="020B0604030504040204" pitchFamily="34" charset="0"/>
              </a:rPr>
              <a:t>If the white blood cells are still trending up after 24 hours without the catheter, a urine sample ( UA with reflux cult ) is taken to look for a source of infection. </a:t>
            </a:r>
            <a:endParaRPr lang="en-US" dirty="0">
              <a:solidFill>
                <a:schemeClr val="tx1"/>
              </a:solidFill>
            </a:endParaRPr>
          </a:p>
          <a:p>
            <a:pPr marL="347472" indent="-347472" eaLnBrk="0" fontAlgn="base" hangingPunct="0">
              <a:spcBef>
                <a:spcPts val="720"/>
              </a:spcBef>
            </a:pPr>
            <a:r>
              <a:rPr lang="en-US" dirty="0">
                <a:solidFill>
                  <a:schemeClr val="tx1"/>
                </a:solidFill>
                <a:latin typeface="Calibri" panose="020F0502020204030204" pitchFamily="34" charset="0"/>
                <a:cs typeface="Tahoma" panose="020B0604030504040204" pitchFamily="34" charset="0"/>
              </a:rPr>
              <a:t>When a patient is nearing the end of their ICU stay and is ready to move out, the staff will remove the urinary catheter one calendar day prior to the expected day of transfer. </a:t>
            </a:r>
            <a:endParaRPr lang="en-US" dirty="0">
              <a:solidFill>
                <a:schemeClr val="tx1"/>
              </a:solidFill>
            </a:endParaRPr>
          </a:p>
          <a:p>
            <a:endParaRPr lang="en-US" dirty="0"/>
          </a:p>
        </p:txBody>
      </p:sp>
    </p:spTree>
    <p:extLst>
      <p:ext uri="{BB962C8B-B14F-4D97-AF65-F5344CB8AC3E}">
        <p14:creationId xmlns:p14="http://schemas.microsoft.com/office/powerpoint/2010/main" val="41638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AF909-B7AB-4991-9965-524001FDACB4}"/>
              </a:ext>
            </a:extLst>
          </p:cNvPr>
          <p:cNvSpPr>
            <a:spLocks noGrp="1"/>
          </p:cNvSpPr>
          <p:nvPr>
            <p:ph idx="1"/>
          </p:nvPr>
        </p:nvSpPr>
        <p:spPr>
          <a:xfrm>
            <a:off x="419100" y="985115"/>
            <a:ext cx="11353800" cy="4351338"/>
          </a:xfrm>
        </p:spPr>
        <p:txBody>
          <a:bodyPr/>
          <a:lstStyle/>
          <a:p>
            <a:pPr marL="347472" indent="-347472" eaLnBrk="0" fontAlgn="base" hangingPunct="0">
              <a:spcBef>
                <a:spcPts val="720"/>
              </a:spcBef>
              <a:buSzPts val="3000"/>
            </a:pPr>
            <a:r>
              <a:rPr lang="en-US" dirty="0">
                <a:solidFill>
                  <a:schemeClr val="tx1"/>
                </a:solidFill>
                <a:latin typeface="Calibri" panose="020F0502020204030204" pitchFamily="34" charset="0"/>
                <a:cs typeface="Tahoma" panose="020B0604030504040204" pitchFamily="34" charset="0"/>
              </a:rPr>
              <a:t>Unit leadership monitors all patients with a catheter: </a:t>
            </a:r>
            <a:endParaRPr lang="en-US" dirty="0">
              <a:solidFill>
                <a:schemeClr val="tx1"/>
              </a:solidFill>
            </a:endParaRPr>
          </a:p>
          <a:p>
            <a:pPr marL="740664" indent="-283464" eaLnBrk="0" fontAlgn="base" hangingPunct="0">
              <a:spcBef>
                <a:spcPts val="720"/>
              </a:spcBef>
            </a:pPr>
            <a:r>
              <a:rPr lang="en-US" dirty="0">
                <a:solidFill>
                  <a:schemeClr val="tx1"/>
                </a:solidFill>
                <a:latin typeface="Calibri" panose="020F0502020204030204" pitchFamily="34" charset="0"/>
                <a:cs typeface="Tahoma" panose="020B0604030504040204" pitchFamily="34" charset="0"/>
              </a:rPr>
              <a:t># of days the catheter has been in place?</a:t>
            </a:r>
            <a:endParaRPr lang="en-US" dirty="0">
              <a:solidFill>
                <a:schemeClr val="tx1"/>
              </a:solidFill>
            </a:endParaRPr>
          </a:p>
          <a:p>
            <a:pPr marL="740664" indent="-283464" eaLnBrk="0" fontAlgn="base" hangingPunct="0">
              <a:spcBef>
                <a:spcPts val="720"/>
              </a:spcBef>
            </a:pPr>
            <a:r>
              <a:rPr lang="en-US" dirty="0">
                <a:solidFill>
                  <a:schemeClr val="tx1"/>
                </a:solidFill>
                <a:latin typeface="Calibri" panose="020F0502020204030204" pitchFamily="34" charset="0"/>
                <a:cs typeface="Tahoma" panose="020B0604030504040204" pitchFamily="34" charset="0"/>
              </a:rPr>
              <a:t>has catheter care been done? </a:t>
            </a:r>
            <a:endParaRPr lang="en-US" dirty="0">
              <a:solidFill>
                <a:schemeClr val="tx1"/>
              </a:solidFill>
            </a:endParaRPr>
          </a:p>
          <a:p>
            <a:pPr marL="347472" indent="-347472" eaLnBrk="0" fontAlgn="base" hangingPunct="0">
              <a:spcBef>
                <a:spcPts val="720"/>
              </a:spcBef>
            </a:pPr>
            <a:r>
              <a:rPr lang="en-US" dirty="0">
                <a:solidFill>
                  <a:schemeClr val="tx1"/>
                </a:solidFill>
                <a:latin typeface="Calibri" panose="020F0502020204030204" pitchFamily="34" charset="0"/>
                <a:cs typeface="Tahoma" panose="020B0604030504040204" pitchFamily="34" charset="0"/>
              </a:rPr>
              <a:t>Leaders use open communication with staff regarding catheter necessity</a:t>
            </a:r>
            <a:endParaRPr lang="en-US" dirty="0">
              <a:solidFill>
                <a:schemeClr val="tx1"/>
              </a:solidFill>
            </a:endParaRPr>
          </a:p>
          <a:p>
            <a:r>
              <a:rPr lang="en-US" dirty="0">
                <a:solidFill>
                  <a:schemeClr val="tx1"/>
                </a:solidFill>
                <a:latin typeface="Calibri" panose="020F0502020204030204" pitchFamily="34" charset="0"/>
                <a:cs typeface="Tahoma" panose="020B0604030504040204" pitchFamily="34" charset="0"/>
              </a:rPr>
              <a:t>Peri care wipes are hung on the outside of the door with the current shift written on them. When the leaders round in the unit they know if catheter care was done during this shift.  </a:t>
            </a:r>
            <a:r>
              <a:rPr lang="en-US" b="1" dirty="0">
                <a:solidFill>
                  <a:schemeClr val="tx1"/>
                </a:solidFill>
                <a:latin typeface="Calibri" panose="020F0502020204030204" pitchFamily="34" charset="0"/>
                <a:cs typeface="Tahoma" panose="020B0604030504040204" pitchFamily="34" charset="0"/>
              </a:rPr>
              <a:t>STICU now has the highest peri-care wipe utilization in the health system</a:t>
            </a:r>
            <a:endParaRPr lang="en-US" dirty="0">
              <a:solidFill>
                <a:schemeClr val="tx1"/>
              </a:solidFill>
            </a:endParaRPr>
          </a:p>
        </p:txBody>
      </p:sp>
    </p:spTree>
    <p:extLst>
      <p:ext uri="{BB962C8B-B14F-4D97-AF65-F5344CB8AC3E}">
        <p14:creationId xmlns:p14="http://schemas.microsoft.com/office/powerpoint/2010/main" val="69909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F9BC46-D655-4A53-B5A5-3E7B5A60509A}"/>
              </a:ext>
            </a:extLst>
          </p:cNvPr>
          <p:cNvPicPr>
            <a:picLocks noGrp="1" noChangeAspect="1"/>
          </p:cNvPicPr>
          <p:nvPr>
            <p:ph idx="1"/>
          </p:nvPr>
        </p:nvPicPr>
        <p:blipFill rotWithShape="1">
          <a:blip r:embed="rId3"/>
          <a:srcRect l="13768" t="38314" r="63598" b="13076"/>
          <a:stretch/>
        </p:blipFill>
        <p:spPr>
          <a:xfrm>
            <a:off x="945131" y="359037"/>
            <a:ext cx="8340911" cy="5161134"/>
          </a:xfrm>
          <a:prstGeom prst="rect">
            <a:avLst/>
          </a:prstGeom>
        </p:spPr>
      </p:pic>
    </p:spTree>
    <p:extLst>
      <p:ext uri="{BB962C8B-B14F-4D97-AF65-F5344CB8AC3E}">
        <p14:creationId xmlns:p14="http://schemas.microsoft.com/office/powerpoint/2010/main" val="1956321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1F88-D693-442D-A7C1-4C0218A20CBD}"/>
              </a:ext>
            </a:extLst>
          </p:cNvPr>
          <p:cNvSpPr>
            <a:spLocks noGrp="1"/>
          </p:cNvSpPr>
          <p:nvPr>
            <p:ph type="title"/>
          </p:nvPr>
        </p:nvSpPr>
        <p:spPr>
          <a:xfrm>
            <a:off x="681181" y="171162"/>
            <a:ext cx="10515600" cy="1325563"/>
          </a:xfrm>
        </p:spPr>
        <p:txBody>
          <a:bodyPr/>
          <a:lstStyle/>
          <a:p>
            <a:pPr algn="ctr"/>
            <a:r>
              <a:rPr lang="en-US" dirty="0">
                <a:solidFill>
                  <a:schemeClr val="tx1"/>
                </a:solidFill>
                <a:latin typeface="Calibri" panose="020F0502020204030204" pitchFamily="34" charset="0"/>
                <a:cs typeface="Calibri" panose="020F0502020204030204" pitchFamily="34" charset="0"/>
              </a:rPr>
              <a:t>M-care Compliance Rate</a:t>
            </a:r>
          </a:p>
        </p:txBody>
      </p:sp>
      <p:pic>
        <p:nvPicPr>
          <p:cNvPr id="4" name="Content Placeholder 3">
            <a:extLst>
              <a:ext uri="{FF2B5EF4-FFF2-40B4-BE49-F238E27FC236}">
                <a16:creationId xmlns:a16="http://schemas.microsoft.com/office/drawing/2014/main" id="{BE02EADD-D3D4-4402-A582-B94FBD61F1C9}"/>
              </a:ext>
            </a:extLst>
          </p:cNvPr>
          <p:cNvPicPr>
            <a:picLocks noGrp="1" noChangeAspect="1"/>
          </p:cNvPicPr>
          <p:nvPr>
            <p:ph idx="1"/>
          </p:nvPr>
        </p:nvPicPr>
        <p:blipFill>
          <a:blip r:embed="rId2"/>
          <a:stretch>
            <a:fillRect/>
          </a:stretch>
        </p:blipFill>
        <p:spPr>
          <a:xfrm>
            <a:off x="4069073" y="1825625"/>
            <a:ext cx="4053853" cy="4351338"/>
          </a:xfrm>
          <a:prstGeom prst="rect">
            <a:avLst/>
          </a:prstGeom>
        </p:spPr>
      </p:pic>
    </p:spTree>
    <p:extLst>
      <p:ext uri="{BB962C8B-B14F-4D97-AF65-F5344CB8AC3E}">
        <p14:creationId xmlns:p14="http://schemas.microsoft.com/office/powerpoint/2010/main" val="288228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6973-580C-4BC0-A3C9-256287C9B4B0}"/>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STICU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CAUTIs and Catheter Utilization</a:t>
            </a:r>
          </a:p>
        </p:txBody>
      </p:sp>
      <p:pic>
        <p:nvPicPr>
          <p:cNvPr id="4" name="Content Placeholder 3">
            <a:extLst>
              <a:ext uri="{FF2B5EF4-FFF2-40B4-BE49-F238E27FC236}">
                <a16:creationId xmlns:a16="http://schemas.microsoft.com/office/drawing/2014/main" id="{D9637872-1D6E-4186-8D58-415FB161E928}"/>
              </a:ext>
            </a:extLst>
          </p:cNvPr>
          <p:cNvPicPr>
            <a:picLocks noGrp="1" noChangeAspect="1"/>
          </p:cNvPicPr>
          <p:nvPr>
            <p:ph idx="1"/>
          </p:nvPr>
        </p:nvPicPr>
        <p:blipFill>
          <a:blip r:embed="rId2"/>
          <a:stretch>
            <a:fillRect/>
          </a:stretch>
        </p:blipFill>
        <p:spPr>
          <a:xfrm>
            <a:off x="2686929" y="2166425"/>
            <a:ext cx="6893169" cy="3287431"/>
          </a:xfrm>
          <a:prstGeom prst="rect">
            <a:avLst/>
          </a:prstGeom>
        </p:spPr>
      </p:pic>
    </p:spTree>
    <p:extLst>
      <p:ext uri="{BB962C8B-B14F-4D97-AF65-F5344CB8AC3E}">
        <p14:creationId xmlns:p14="http://schemas.microsoft.com/office/powerpoint/2010/main" val="183162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A449C-7D0B-42F1-83AF-8F7F87530264}"/>
              </a:ext>
            </a:extLst>
          </p:cNvPr>
          <p:cNvSpPr>
            <a:spLocks noGrp="1"/>
          </p:cNvSpPr>
          <p:nvPr>
            <p:ph idx="1"/>
          </p:nvPr>
        </p:nvSpPr>
        <p:spPr/>
        <p:txBody>
          <a:bodyPr/>
          <a:lstStyle/>
          <a:p>
            <a:r>
              <a:rPr lang="en-US" dirty="0">
                <a:solidFill>
                  <a:schemeClr val="tx1"/>
                </a:solidFill>
              </a:rPr>
              <a:t>Provider and nursing collaboration is very important for the improvement in compliance with best practice infection prevention bundles in any floor/unit.</a:t>
            </a:r>
          </a:p>
          <a:p>
            <a:endParaRPr lang="en-US" dirty="0"/>
          </a:p>
        </p:txBody>
      </p:sp>
    </p:spTree>
    <p:extLst>
      <p:ext uri="{BB962C8B-B14F-4D97-AF65-F5344CB8AC3E}">
        <p14:creationId xmlns:p14="http://schemas.microsoft.com/office/powerpoint/2010/main" val="2415448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A743-641C-4B4C-A1BF-D5179E31DE30}"/>
              </a:ext>
            </a:extLst>
          </p:cNvPr>
          <p:cNvSpPr>
            <a:spLocks noGrp="1"/>
          </p:cNvSpPr>
          <p:nvPr>
            <p:ph type="title"/>
          </p:nvPr>
        </p:nvSpPr>
        <p:spPr/>
        <p:txBody>
          <a:bodyPr>
            <a:normAutofit/>
          </a:bodyPr>
          <a:lstStyle/>
          <a:p>
            <a:r>
              <a:rPr lang="en-US" sz="3200" dirty="0">
                <a:solidFill>
                  <a:schemeClr val="tx1"/>
                </a:solidFill>
                <a:latin typeface="+mn-lt"/>
              </a:rPr>
              <a:t>In your health system, are you screening all admissions for COVID-19 , irrespective of their symptoms ?</a:t>
            </a:r>
          </a:p>
        </p:txBody>
      </p:sp>
      <p:sp>
        <p:nvSpPr>
          <p:cNvPr id="3" name="Content Placeholder 2">
            <a:extLst>
              <a:ext uri="{FF2B5EF4-FFF2-40B4-BE49-F238E27FC236}">
                <a16:creationId xmlns:a16="http://schemas.microsoft.com/office/drawing/2014/main" id="{BC7B9757-BF3E-4645-B32B-E08301D8F4E8}"/>
              </a:ext>
            </a:extLst>
          </p:cNvPr>
          <p:cNvSpPr>
            <a:spLocks noGrp="1"/>
          </p:cNvSpPr>
          <p:nvPr>
            <p:ph idx="1"/>
          </p:nvPr>
        </p:nvSpPr>
        <p:spPr/>
        <p:txBody>
          <a:bodyPr/>
          <a:lstStyle/>
          <a:p>
            <a:r>
              <a:rPr lang="en-US" dirty="0">
                <a:solidFill>
                  <a:schemeClr val="tx1"/>
                </a:solidFill>
              </a:rPr>
              <a:t>Yes</a:t>
            </a:r>
          </a:p>
          <a:p>
            <a:r>
              <a:rPr lang="en-US" dirty="0">
                <a:solidFill>
                  <a:schemeClr val="tx1"/>
                </a:solidFill>
              </a:rPr>
              <a:t>No</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D75CBD48-8D2C-4C12-B44F-01A603C211F4}"/>
                  </a:ext>
                </a:extLst>
              </p:cNvPr>
              <p:cNvGraphicFramePr>
                <a:graphicFrameLocks noGrp="1"/>
              </p:cNvGraphicFramePr>
              <p:nvPr>
                <p:extLst>
                  <p:ext uri="{D42A27DB-BD31-4B8C-83A1-F6EECF244321}">
                    <p14:modId xmlns:p14="http://schemas.microsoft.com/office/powerpoint/2010/main" val="2304115832"/>
                  </p:ext>
                </p:extLst>
              </p:nvPr>
            </p:nvGraphicFramePr>
            <p:xfrm>
              <a:off x="965202" y="435985"/>
              <a:ext cx="10515600" cy="58197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D75CBD48-8D2C-4C12-B44F-01A603C211F4}"/>
                  </a:ext>
                </a:extLst>
              </p:cNvPr>
              <p:cNvPicPr>
                <a:picLocks noGrp="1" noRot="1" noChangeAspect="1" noMove="1" noResize="1" noEditPoints="1" noAdjustHandles="1" noChangeArrowheads="1" noChangeShapeType="1"/>
              </p:cNvPicPr>
              <p:nvPr/>
            </p:nvPicPr>
            <p:blipFill>
              <a:blip r:embed="rId3"/>
              <a:stretch>
                <a:fillRect/>
              </a:stretch>
            </p:blipFill>
            <p:spPr>
              <a:xfrm>
                <a:off x="965202" y="435985"/>
                <a:ext cx="10515600" cy="5819775"/>
              </a:xfrm>
              <a:prstGeom prst="rect">
                <a:avLst/>
              </a:prstGeom>
            </p:spPr>
          </p:pic>
        </mc:Fallback>
      </mc:AlternateContent>
    </p:spTree>
    <p:extLst>
      <p:ext uri="{BB962C8B-B14F-4D97-AF65-F5344CB8AC3E}">
        <p14:creationId xmlns:p14="http://schemas.microsoft.com/office/powerpoint/2010/main" val="660233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BBE3-221F-43AB-B911-F86C121A6D07}"/>
              </a:ext>
            </a:extLst>
          </p:cNvPr>
          <p:cNvSpPr>
            <a:spLocks noGrp="1"/>
          </p:cNvSpPr>
          <p:nvPr>
            <p:ph type="title"/>
          </p:nvPr>
        </p:nvSpPr>
        <p:spPr/>
        <p:txBody>
          <a:bodyPr>
            <a:normAutofit fontScale="90000"/>
          </a:bodyPr>
          <a:lstStyle/>
          <a:p>
            <a:r>
              <a:rPr lang="en-US" sz="3100" dirty="0">
                <a:solidFill>
                  <a:prstClr val="black"/>
                </a:solidFill>
                <a:latin typeface="Calibri" panose="020F0502020204030204"/>
              </a:rPr>
              <a:t>In your health system, are you screening asymptomatic patients for COVID-19, prior to aerosol generating procedures , even if they are Up to date with their vaccines?</a:t>
            </a:r>
            <a:r>
              <a:rPr lang="en-US" sz="4000" dirty="0">
                <a:solidFill>
                  <a:prstClr val="black"/>
                </a:solidFill>
                <a:latin typeface="Calibri" panose="020F0502020204030204"/>
              </a:rPr>
              <a:t> </a:t>
            </a:r>
            <a:endParaRPr lang="en-US" dirty="0"/>
          </a:p>
        </p:txBody>
      </p:sp>
      <p:sp>
        <p:nvSpPr>
          <p:cNvPr id="3" name="Content Placeholder 2">
            <a:extLst>
              <a:ext uri="{FF2B5EF4-FFF2-40B4-BE49-F238E27FC236}">
                <a16:creationId xmlns:a16="http://schemas.microsoft.com/office/drawing/2014/main" id="{95D1C43B-945C-4D83-AECF-1A51361923F3}"/>
              </a:ext>
            </a:extLst>
          </p:cNvPr>
          <p:cNvSpPr>
            <a:spLocks noGrp="1"/>
          </p:cNvSpPr>
          <p:nvPr>
            <p:ph idx="1"/>
          </p:nvPr>
        </p:nvSpPr>
        <p:spPr/>
        <p:txBody>
          <a:bodyPr/>
          <a:lstStyle/>
          <a:p>
            <a:r>
              <a:rPr lang="en-US" dirty="0">
                <a:solidFill>
                  <a:schemeClr val="tx1"/>
                </a:solidFill>
              </a:rPr>
              <a:t>Yes</a:t>
            </a:r>
          </a:p>
          <a:p>
            <a:r>
              <a:rPr lang="en-US" dirty="0">
                <a:solidFill>
                  <a:schemeClr val="tx1"/>
                </a:solidFill>
              </a:rPr>
              <a:t>No</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70D9214F-77A9-42BF-A508-032F6530EB8E}"/>
                  </a:ext>
                </a:extLst>
              </p:cNvPr>
              <p:cNvGraphicFramePr>
                <a:graphicFrameLocks noGrp="1"/>
              </p:cNvGraphicFramePr>
              <p:nvPr>
                <p:extLst>
                  <p:ext uri="{D42A27DB-BD31-4B8C-83A1-F6EECF244321}">
                    <p14:modId xmlns:p14="http://schemas.microsoft.com/office/powerpoint/2010/main" val="1304302599"/>
                  </p:ext>
                </p:extLst>
              </p:nvPr>
            </p:nvGraphicFramePr>
            <p:xfrm>
              <a:off x="360218" y="240146"/>
              <a:ext cx="11305309" cy="609874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70D9214F-77A9-42BF-A508-032F6530EB8E}"/>
                  </a:ext>
                </a:extLst>
              </p:cNvPr>
              <p:cNvPicPr>
                <a:picLocks noGrp="1" noRot="1" noChangeAspect="1" noMove="1" noResize="1" noEditPoints="1" noAdjustHandles="1" noChangeArrowheads="1" noChangeShapeType="1"/>
              </p:cNvPicPr>
              <p:nvPr/>
            </p:nvPicPr>
            <p:blipFill>
              <a:blip r:embed="rId3"/>
              <a:stretch>
                <a:fillRect/>
              </a:stretch>
            </p:blipFill>
            <p:spPr>
              <a:xfrm>
                <a:off x="360218" y="240146"/>
                <a:ext cx="11305309" cy="6098742"/>
              </a:xfrm>
              <a:prstGeom prst="rect">
                <a:avLst/>
              </a:prstGeom>
            </p:spPr>
          </p:pic>
        </mc:Fallback>
      </mc:AlternateContent>
    </p:spTree>
    <p:extLst>
      <p:ext uri="{BB962C8B-B14F-4D97-AF65-F5344CB8AC3E}">
        <p14:creationId xmlns:p14="http://schemas.microsoft.com/office/powerpoint/2010/main" val="1945923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983E-A333-4F8C-AF55-B44B5B2C6C29}"/>
              </a:ext>
            </a:extLst>
          </p:cNvPr>
          <p:cNvSpPr>
            <a:spLocks noGrp="1"/>
          </p:cNvSpPr>
          <p:nvPr>
            <p:ph type="title"/>
          </p:nvPr>
        </p:nvSpPr>
        <p:spPr/>
        <p:txBody>
          <a:bodyPr>
            <a:normAutofit/>
          </a:bodyPr>
          <a:lstStyle/>
          <a:p>
            <a:r>
              <a:rPr lang="en-US" sz="2800" dirty="0">
                <a:solidFill>
                  <a:schemeClr val="tx1"/>
                </a:solidFill>
                <a:latin typeface="+mn-lt"/>
              </a:rPr>
              <a:t>In your health system, have you relaxed  mask requirement for those up to date with their vaccines, in area that have no access to patients or visitors ?</a:t>
            </a:r>
          </a:p>
        </p:txBody>
      </p:sp>
      <p:sp>
        <p:nvSpPr>
          <p:cNvPr id="3" name="Content Placeholder 2">
            <a:extLst>
              <a:ext uri="{FF2B5EF4-FFF2-40B4-BE49-F238E27FC236}">
                <a16:creationId xmlns:a16="http://schemas.microsoft.com/office/drawing/2014/main" id="{374D1A6B-EED5-48C3-986B-7C14C578BC38}"/>
              </a:ext>
            </a:extLst>
          </p:cNvPr>
          <p:cNvSpPr>
            <a:spLocks noGrp="1"/>
          </p:cNvSpPr>
          <p:nvPr>
            <p:ph idx="1"/>
          </p:nvPr>
        </p:nvSpPr>
        <p:spPr/>
        <p:txBody>
          <a:bodyPr/>
          <a:lstStyle/>
          <a:p>
            <a:r>
              <a:rPr lang="en-US" dirty="0">
                <a:solidFill>
                  <a:schemeClr val="tx1"/>
                </a:solidFill>
              </a:rPr>
              <a:t>Yes</a:t>
            </a:r>
          </a:p>
          <a:p>
            <a:r>
              <a:rPr lang="en-US" dirty="0">
                <a:solidFill>
                  <a:schemeClr val="tx1"/>
                </a:solidFill>
              </a:rPr>
              <a:t>No</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C5FD09AD-9FB0-41D5-9FAD-D77EC0C2F36E}"/>
                  </a:ext>
                </a:extLst>
              </p:cNvPr>
              <p:cNvGraphicFramePr>
                <a:graphicFrameLocks noGrp="1"/>
              </p:cNvGraphicFramePr>
              <p:nvPr>
                <p:extLst>
                  <p:ext uri="{D42A27DB-BD31-4B8C-83A1-F6EECF244321}">
                    <p14:modId xmlns:p14="http://schemas.microsoft.com/office/powerpoint/2010/main" val="579418405"/>
                  </p:ext>
                </p:extLst>
              </p:nvPr>
            </p:nvGraphicFramePr>
            <p:xfrm>
              <a:off x="424872" y="166255"/>
              <a:ext cx="11342255" cy="608950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C5FD09AD-9FB0-41D5-9FAD-D77EC0C2F36E}"/>
                  </a:ext>
                </a:extLst>
              </p:cNvPr>
              <p:cNvPicPr>
                <a:picLocks noGrp="1" noRot="1" noChangeAspect="1" noMove="1" noResize="1" noEditPoints="1" noAdjustHandles="1" noChangeArrowheads="1" noChangeShapeType="1"/>
              </p:cNvPicPr>
              <p:nvPr/>
            </p:nvPicPr>
            <p:blipFill>
              <a:blip r:embed="rId3"/>
              <a:stretch>
                <a:fillRect/>
              </a:stretch>
            </p:blipFill>
            <p:spPr>
              <a:xfrm>
                <a:off x="424872" y="166255"/>
                <a:ext cx="11342255" cy="6089505"/>
              </a:xfrm>
              <a:prstGeom prst="rect">
                <a:avLst/>
              </a:prstGeom>
            </p:spPr>
          </p:pic>
        </mc:Fallback>
      </mc:AlternateContent>
    </p:spTree>
    <p:extLst>
      <p:ext uri="{BB962C8B-B14F-4D97-AF65-F5344CB8AC3E}">
        <p14:creationId xmlns:p14="http://schemas.microsoft.com/office/powerpoint/2010/main" val="856017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0218-424E-435D-A218-A6A64A1F93E3}"/>
              </a:ext>
            </a:extLst>
          </p:cNvPr>
          <p:cNvSpPr>
            <a:spLocks noGrp="1"/>
          </p:cNvSpPr>
          <p:nvPr>
            <p:ph type="title"/>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Mentimeter - Interactive Presentations">
                <a:extLst>
                  <a:ext uri="{FF2B5EF4-FFF2-40B4-BE49-F238E27FC236}">
                    <a16:creationId xmlns:a16="http://schemas.microsoft.com/office/drawing/2014/main" id="{E5544FBA-FC13-4267-89E5-5483B9123B13}"/>
                  </a:ext>
                </a:extLst>
              </p:cNvPr>
              <p:cNvGraphicFramePr>
                <a:graphicFrameLocks noGrp="1"/>
              </p:cNvGraphicFramePr>
              <p:nvPr>
                <p:ph idx="1"/>
                <p:extLst>
                  <p:ext uri="{D42A27DB-BD31-4B8C-83A1-F6EECF244321}">
                    <p14:modId xmlns:p14="http://schemas.microsoft.com/office/powerpoint/2010/main" val="3295016336"/>
                  </p:ext>
                </p:extLst>
              </p:nvPr>
            </p:nvGraphicFramePr>
            <p:xfrm>
              <a:off x="838199" y="365125"/>
              <a:ext cx="10910455" cy="589713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title="Mentimeter - Interactive Presentations">
                <a:extLst>
                  <a:ext uri="{FF2B5EF4-FFF2-40B4-BE49-F238E27FC236}">
                    <a16:creationId xmlns:a16="http://schemas.microsoft.com/office/drawing/2014/main" id="{E5544FBA-FC13-4267-89E5-5483B9123B13}"/>
                  </a:ext>
                </a:extLst>
              </p:cNvPr>
              <p:cNvPicPr>
                <a:picLocks noGrp="1" noRot="1" noChangeAspect="1" noMove="1" noResize="1" noEditPoints="1" noAdjustHandles="1" noChangeArrowheads="1" noChangeShapeType="1"/>
              </p:cNvPicPr>
              <p:nvPr/>
            </p:nvPicPr>
            <p:blipFill>
              <a:blip r:embed="rId3"/>
              <a:stretch>
                <a:fillRect/>
              </a:stretch>
            </p:blipFill>
            <p:spPr>
              <a:xfrm>
                <a:off x="838199" y="365125"/>
                <a:ext cx="10910455" cy="5897130"/>
              </a:xfrm>
              <a:prstGeom prst="rect">
                <a:avLst/>
              </a:prstGeom>
            </p:spPr>
          </p:pic>
        </mc:Fallback>
      </mc:AlternateContent>
    </p:spTree>
    <p:extLst>
      <p:ext uri="{BB962C8B-B14F-4D97-AF65-F5344CB8AC3E}">
        <p14:creationId xmlns:p14="http://schemas.microsoft.com/office/powerpoint/2010/main" val="3416263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CBFB-8753-4B2E-A370-5CA010DEE2A3}"/>
              </a:ext>
            </a:extLst>
          </p:cNvPr>
          <p:cNvSpPr>
            <a:spLocks noGrp="1"/>
          </p:cNvSpPr>
          <p:nvPr>
            <p:ph type="title"/>
          </p:nvPr>
        </p:nvSpPr>
        <p:spPr/>
        <p:txBody>
          <a:bodyPr/>
          <a:lstStyle/>
          <a:p>
            <a:r>
              <a:rPr lang="en-US" b="1" dirty="0"/>
              <a:t>Case</a:t>
            </a:r>
          </a:p>
        </p:txBody>
      </p:sp>
      <p:sp>
        <p:nvSpPr>
          <p:cNvPr id="3" name="Content Placeholder 2">
            <a:extLst>
              <a:ext uri="{FF2B5EF4-FFF2-40B4-BE49-F238E27FC236}">
                <a16:creationId xmlns:a16="http://schemas.microsoft.com/office/drawing/2014/main" id="{A0E8CFF1-E932-450A-A53A-389DA95E3C64}"/>
              </a:ext>
            </a:extLst>
          </p:cNvPr>
          <p:cNvSpPr>
            <a:spLocks noGrp="1"/>
          </p:cNvSpPr>
          <p:nvPr>
            <p:ph idx="1"/>
          </p:nvPr>
        </p:nvSpPr>
        <p:spPr/>
        <p:txBody>
          <a:bodyPr/>
          <a:lstStyle/>
          <a:p>
            <a:r>
              <a:rPr lang="en-US" dirty="0">
                <a:solidFill>
                  <a:schemeClr val="tx1"/>
                </a:solidFill>
                <a:latin typeface="Calibri" panose="020F0502020204030204" pitchFamily="34" charset="0"/>
                <a:cs typeface="Calibri" panose="020F0502020204030204" pitchFamily="34" charset="0"/>
              </a:rPr>
              <a:t>March 2021: One of the acute care hospitals in Delaware reported to the DPH about 7 pts that developed Tuberculosis following spinal surgery</a:t>
            </a:r>
          </a:p>
          <a:p>
            <a:r>
              <a:rPr lang="en-US" dirty="0">
                <a:solidFill>
                  <a:schemeClr val="tx1"/>
                </a:solidFill>
                <a:latin typeface="Calibri" panose="020F0502020204030204" pitchFamily="34" charset="0"/>
                <a:cs typeface="Calibri" panose="020F0502020204030204" pitchFamily="34" charset="0"/>
              </a:rPr>
              <a:t>Hospital staff members identified a single common exposure: </a:t>
            </a:r>
            <a:r>
              <a:rPr lang="en-US" dirty="0">
                <a:solidFill>
                  <a:srgbClr val="FF0000"/>
                </a:solidFill>
                <a:latin typeface="Calibri" panose="020F0502020204030204" pitchFamily="34" charset="0"/>
                <a:cs typeface="Calibri" panose="020F0502020204030204" pitchFamily="34" charset="0"/>
              </a:rPr>
              <a:t>implantation of bone allograft material  from a single product lot.</a:t>
            </a:r>
          </a:p>
          <a:p>
            <a:endParaRPr lang="en-US"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6427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8CFF1-E932-450A-A53A-389DA95E3C64}"/>
              </a:ext>
            </a:extLst>
          </p:cNvPr>
          <p:cNvSpPr>
            <a:spLocks noGrp="1"/>
          </p:cNvSpPr>
          <p:nvPr>
            <p:ph idx="1"/>
          </p:nvPr>
        </p:nvSpPr>
        <p:spPr>
          <a:xfrm>
            <a:off x="458372" y="615802"/>
            <a:ext cx="10515600" cy="4853471"/>
          </a:xfrm>
        </p:spPr>
        <p:txBody>
          <a:bodyPr>
            <a:noAutofit/>
          </a:bodyPr>
          <a:lstStyle/>
          <a:p>
            <a:r>
              <a:rPr lang="en-US" dirty="0">
                <a:solidFill>
                  <a:srgbClr val="000000"/>
                </a:solidFill>
                <a:latin typeface="Calibri" panose="020F0502020204030204" pitchFamily="34" charset="0"/>
                <a:cs typeface="Calibri" panose="020F0502020204030204" pitchFamily="34" charset="0"/>
              </a:rPr>
              <a:t>Twenty-three patients at the hospital underwent surgery that involved the recalled product lot. </a:t>
            </a:r>
          </a:p>
          <a:p>
            <a:r>
              <a:rPr lang="en-US" dirty="0">
                <a:solidFill>
                  <a:srgbClr val="000000"/>
                </a:solidFill>
                <a:latin typeface="Calibri" panose="020F0502020204030204" pitchFamily="34" charset="0"/>
                <a:cs typeface="Calibri" panose="020F0502020204030204" pitchFamily="34" charset="0"/>
              </a:rPr>
              <a:t>The median patient age was 66 years (range = 37–80 years). </a:t>
            </a:r>
          </a:p>
          <a:p>
            <a:r>
              <a:rPr lang="en-US" dirty="0">
                <a:solidFill>
                  <a:srgbClr val="000000"/>
                </a:solidFill>
                <a:latin typeface="Calibri" panose="020F0502020204030204" pitchFamily="34" charset="0"/>
                <a:cs typeface="Calibri" panose="020F0502020204030204" pitchFamily="34" charset="0"/>
              </a:rPr>
              <a:t>No patient had an immunocompromising condition.</a:t>
            </a:r>
            <a:endParaRPr lang="en-US" baseline="30000" dirty="0">
              <a:solidFill>
                <a:srgbClr val="000000"/>
              </a:solidFill>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rPr>
              <a:t>One patient had a history of latent tuberculosis infection and completed treatment in 2003.</a:t>
            </a:r>
          </a:p>
          <a:p>
            <a:pPr marL="0" indent="0">
              <a:buNone/>
            </a:pP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14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EAA2A-ADA6-4017-A755-9E461F1CDA8C}"/>
              </a:ext>
            </a:extLst>
          </p:cNvPr>
          <p:cNvSpPr>
            <a:spLocks noGrp="1"/>
          </p:cNvSpPr>
          <p:nvPr>
            <p:ph idx="1"/>
          </p:nvPr>
        </p:nvSpPr>
        <p:spPr>
          <a:xfrm>
            <a:off x="838200" y="323557"/>
            <a:ext cx="10515600" cy="5853406"/>
          </a:xfrm>
        </p:spPr>
        <p:txBody>
          <a:bodyPr>
            <a:normAutofit lnSpcReduction="10000"/>
          </a:bodyPr>
          <a:lstStyle/>
          <a:p>
            <a:pPr lvl="0"/>
            <a:r>
              <a:rPr lang="en-US" sz="2400" dirty="0">
                <a:solidFill>
                  <a:srgbClr val="FF0000"/>
                </a:solidFill>
                <a:latin typeface="Calibri" panose="020F0502020204030204" pitchFamily="34" charset="0"/>
                <a:cs typeface="Calibri" panose="020F0502020204030204" pitchFamily="34" charset="0"/>
              </a:rPr>
              <a:t>Nineteen (83%) patients reported new symptoms beginning 2–66 days (median = 19 days) after product implantation . </a:t>
            </a:r>
          </a:p>
          <a:p>
            <a:pPr lvl="0"/>
            <a:r>
              <a:rPr lang="en-US" sz="2400" dirty="0">
                <a:solidFill>
                  <a:srgbClr val="000000"/>
                </a:solidFill>
                <a:latin typeface="Calibri" panose="020F0502020204030204" pitchFamily="34" charset="0"/>
                <a:cs typeface="Calibri" panose="020F0502020204030204" pitchFamily="34" charset="0"/>
              </a:rPr>
              <a:t>Fifteen (65%) patients reported constitutional signs and symptoms, including fever, chills, night sweats, weight loss, fatigue, and loss of appetite</a:t>
            </a:r>
          </a:p>
          <a:p>
            <a:pPr lvl="0"/>
            <a:r>
              <a:rPr lang="en-US" sz="2400" dirty="0">
                <a:solidFill>
                  <a:srgbClr val="000000"/>
                </a:solidFill>
                <a:latin typeface="Calibri" panose="020F0502020204030204" pitchFamily="34" charset="0"/>
                <a:cs typeface="Calibri" panose="020F0502020204030204" pitchFamily="34" charset="0"/>
              </a:rPr>
              <a:t>16 (70%) had redness, pain, or drainage at the surgical site</a:t>
            </a:r>
          </a:p>
          <a:p>
            <a:pPr lvl="0"/>
            <a:r>
              <a:rPr lang="en-US" sz="2400" dirty="0">
                <a:solidFill>
                  <a:srgbClr val="000000"/>
                </a:solidFill>
                <a:latin typeface="Calibri" panose="020F0502020204030204" pitchFamily="34" charset="0"/>
                <a:cs typeface="Calibri" panose="020F0502020204030204" pitchFamily="34" charset="0"/>
              </a:rPr>
              <a:t>Four (17%) experienced neurologic symptoms, including paresthesia and dysphagia</a:t>
            </a:r>
          </a:p>
          <a:p>
            <a:pPr lvl="0"/>
            <a:r>
              <a:rPr lang="en-US" sz="2400" dirty="0">
                <a:solidFill>
                  <a:srgbClr val="000000"/>
                </a:solidFill>
                <a:latin typeface="Calibri" panose="020F0502020204030204" pitchFamily="34" charset="0"/>
                <a:cs typeface="Calibri" panose="020F0502020204030204" pitchFamily="34" charset="0"/>
              </a:rPr>
              <a:t>Seven (30%) experienced pulmonary symptoms, including cough and shortness of breath. </a:t>
            </a:r>
          </a:p>
          <a:p>
            <a:pPr lvl="0"/>
            <a:r>
              <a:rPr lang="en-US" sz="2400" dirty="0">
                <a:solidFill>
                  <a:srgbClr val="000000"/>
                </a:solidFill>
                <a:latin typeface="Calibri" panose="020F0502020204030204" pitchFamily="34" charset="0"/>
                <a:cs typeface="Calibri" panose="020F0502020204030204" pitchFamily="34" charset="0"/>
              </a:rPr>
              <a:t>Four (17%) patients were asymptomatic. </a:t>
            </a:r>
          </a:p>
          <a:p>
            <a:pPr lvl="0"/>
            <a:r>
              <a:rPr lang="en-US" sz="2400" dirty="0">
                <a:solidFill>
                  <a:srgbClr val="000000"/>
                </a:solidFill>
                <a:latin typeface="Calibri" panose="020F0502020204030204" pitchFamily="34" charset="0"/>
                <a:cs typeface="Calibri" panose="020F0502020204030204" pitchFamily="34" charset="0"/>
              </a:rPr>
              <a:t>Sixteen (70%) required hospital readmission 23–84 days after product implantation (median = 52 days). Twelve (52%) underwent additional surgical procedures to manage complications of infection. </a:t>
            </a:r>
          </a:p>
          <a:p>
            <a:pPr lvl="0"/>
            <a:r>
              <a:rPr lang="en-US" sz="2400" dirty="0">
                <a:solidFill>
                  <a:srgbClr val="000000"/>
                </a:solidFill>
                <a:latin typeface="Calibri" panose="020F0502020204030204" pitchFamily="34" charset="0"/>
                <a:cs typeface="Calibri" panose="020F0502020204030204" pitchFamily="34" charset="0"/>
              </a:rPr>
              <a:t>One patient died at home 3 weeks after product implantation, which was 2 months before the product recall.</a:t>
            </a:r>
          </a:p>
          <a:p>
            <a:endParaRPr lang="en-US" dirty="0"/>
          </a:p>
        </p:txBody>
      </p:sp>
    </p:spTree>
    <p:extLst>
      <p:ext uri="{BB962C8B-B14F-4D97-AF65-F5344CB8AC3E}">
        <p14:creationId xmlns:p14="http://schemas.microsoft.com/office/powerpoint/2010/main" val="33924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F842-EE56-4A9F-B0FC-19E841B0B316}"/>
              </a:ext>
            </a:extLst>
          </p:cNvPr>
          <p:cNvSpPr>
            <a:spLocks noGrp="1"/>
          </p:cNvSpPr>
          <p:nvPr>
            <p:ph type="title"/>
          </p:nvPr>
        </p:nvSpPr>
        <p:spPr/>
        <p:txBody>
          <a:bodyPr/>
          <a:lstStyle/>
          <a:p>
            <a:r>
              <a:rPr lang="en-US" dirty="0">
                <a:latin typeface="+mn-lt"/>
              </a:rPr>
              <a:t>What type of Isolation precautions are needed for this pt ?</a:t>
            </a:r>
          </a:p>
        </p:txBody>
      </p:sp>
      <p:sp>
        <p:nvSpPr>
          <p:cNvPr id="3" name="Content Placeholder 2">
            <a:extLst>
              <a:ext uri="{FF2B5EF4-FFF2-40B4-BE49-F238E27FC236}">
                <a16:creationId xmlns:a16="http://schemas.microsoft.com/office/drawing/2014/main" id="{7A365127-D5A5-46D0-9846-7090CB208996}"/>
              </a:ext>
            </a:extLst>
          </p:cNvPr>
          <p:cNvSpPr>
            <a:spLocks noGrp="1"/>
          </p:cNvSpPr>
          <p:nvPr>
            <p:ph idx="1"/>
          </p:nvPr>
        </p:nvSpPr>
        <p:spPr/>
        <p:txBody>
          <a:bodyPr/>
          <a:lstStyle/>
          <a:p>
            <a:r>
              <a:rPr lang="en-US" dirty="0">
                <a:solidFill>
                  <a:schemeClr val="tx1"/>
                </a:solidFill>
              </a:rPr>
              <a:t>Standard precautions</a:t>
            </a:r>
          </a:p>
          <a:p>
            <a:r>
              <a:rPr lang="en-US" dirty="0">
                <a:solidFill>
                  <a:schemeClr val="tx1"/>
                </a:solidFill>
              </a:rPr>
              <a:t>Contact and Droplet precautions</a:t>
            </a:r>
          </a:p>
          <a:p>
            <a:r>
              <a:rPr lang="en-US" dirty="0">
                <a:solidFill>
                  <a:schemeClr val="tx1"/>
                </a:solidFill>
              </a:rPr>
              <a:t>Airborne precautions</a:t>
            </a:r>
          </a:p>
          <a:p>
            <a:r>
              <a:rPr lang="en-US" dirty="0">
                <a:solidFill>
                  <a:schemeClr val="tx1"/>
                </a:solidFill>
              </a:rPr>
              <a:t>Contact, droplet and airborne precautions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Mentimeter - Interactive Presentations">
                <a:extLst>
                  <a:ext uri="{FF2B5EF4-FFF2-40B4-BE49-F238E27FC236}">
                    <a16:creationId xmlns:a16="http://schemas.microsoft.com/office/drawing/2014/main" id="{55284990-5AEA-4CCA-A00F-708E15D9755E}"/>
                  </a:ext>
                </a:extLst>
              </p:cNvPr>
              <p:cNvGraphicFramePr>
                <a:graphicFrameLocks noGrp="1"/>
              </p:cNvGraphicFramePr>
              <p:nvPr>
                <p:extLst>
                  <p:ext uri="{D42A27DB-BD31-4B8C-83A1-F6EECF244321}">
                    <p14:modId xmlns:p14="http://schemas.microsoft.com/office/powerpoint/2010/main" val="1257423982"/>
                  </p:ext>
                </p:extLst>
              </p:nvPr>
            </p:nvGraphicFramePr>
            <p:xfrm>
              <a:off x="544947" y="365125"/>
              <a:ext cx="11508508" cy="58197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dd-in 5" title="Mentimeter - Interactive Presentations">
                <a:extLst>
                  <a:ext uri="{FF2B5EF4-FFF2-40B4-BE49-F238E27FC236}">
                    <a16:creationId xmlns:a16="http://schemas.microsoft.com/office/drawing/2014/main" id="{55284990-5AEA-4CCA-A00F-708E15D9755E}"/>
                  </a:ext>
                </a:extLst>
              </p:cNvPr>
              <p:cNvPicPr>
                <a:picLocks noGrp="1" noRot="1" noChangeAspect="1" noMove="1" noResize="1" noEditPoints="1" noAdjustHandles="1" noChangeArrowheads="1" noChangeShapeType="1"/>
              </p:cNvPicPr>
              <p:nvPr/>
            </p:nvPicPr>
            <p:blipFill>
              <a:blip r:embed="rId3"/>
              <a:stretch>
                <a:fillRect/>
              </a:stretch>
            </p:blipFill>
            <p:spPr>
              <a:xfrm>
                <a:off x="544947" y="365125"/>
                <a:ext cx="11508508" cy="5819775"/>
              </a:xfrm>
              <a:prstGeom prst="rect">
                <a:avLst/>
              </a:prstGeom>
            </p:spPr>
          </p:pic>
        </mc:Fallback>
      </mc:AlternateContent>
    </p:spTree>
    <p:extLst>
      <p:ext uri="{BB962C8B-B14F-4D97-AF65-F5344CB8AC3E}">
        <p14:creationId xmlns:p14="http://schemas.microsoft.com/office/powerpoint/2010/main" val="1700417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8CFF1-E932-450A-A53A-389DA95E3C64}"/>
              </a:ext>
            </a:extLst>
          </p:cNvPr>
          <p:cNvSpPr>
            <a:spLocks noGrp="1"/>
          </p:cNvSpPr>
          <p:nvPr>
            <p:ph idx="1"/>
          </p:nvPr>
        </p:nvSpPr>
        <p:spPr>
          <a:xfrm>
            <a:off x="718127" y="1253331"/>
            <a:ext cx="10515600" cy="4351338"/>
          </a:xfrm>
        </p:spPr>
        <p:txBody>
          <a:bodyPr>
            <a:normAutofit/>
          </a:bodyPr>
          <a:lstStyle/>
          <a:p>
            <a:r>
              <a:rPr lang="en-US" dirty="0">
                <a:solidFill>
                  <a:srgbClr val="000000"/>
                </a:solidFill>
                <a:latin typeface="Calibri" panose="020F0502020204030204" pitchFamily="34" charset="0"/>
                <a:cs typeface="Calibri" panose="020F0502020204030204" pitchFamily="34" charset="0"/>
              </a:rPr>
              <a:t>As of June 25 2021 , 19 (83%) of the 23 patients had laboratory or imaging evidence of tuberculosis in the spine or chest. </a:t>
            </a:r>
          </a:p>
          <a:p>
            <a:r>
              <a:rPr lang="en-US" dirty="0">
                <a:solidFill>
                  <a:srgbClr val="000000"/>
                </a:solidFill>
                <a:latin typeface="Calibri" panose="020F0502020204030204" pitchFamily="34" charset="0"/>
                <a:cs typeface="Calibri" panose="020F0502020204030204" pitchFamily="34" charset="0"/>
              </a:rPr>
              <a:t>All 22 living patients began standard four-drug treatment for drug-susceptible tuberculosis 41–91 days after product implantation (median = 69 days).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8251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871D-F961-4799-AEAF-65BE7A96F585}"/>
              </a:ext>
            </a:extLst>
          </p:cNvPr>
          <p:cNvSpPr>
            <a:spLocks noGrp="1"/>
          </p:cNvSpPr>
          <p:nvPr>
            <p:ph type="title"/>
          </p:nvPr>
        </p:nvSpPr>
        <p:spPr/>
        <p:txBody>
          <a:bodyPr>
            <a:noAutofit/>
          </a:bodyPr>
          <a:lstStyle/>
          <a:p>
            <a:r>
              <a:rPr lang="en-US" sz="3200" dirty="0">
                <a:solidFill>
                  <a:schemeClr val="tx1"/>
                </a:solidFill>
                <a:latin typeface="+mn-lt"/>
              </a:rPr>
              <a:t>What type of Isolation precautions are needed for extra pulmonary tuberculosis pts, with infection involving the spine  and with no draining wounds ?</a:t>
            </a:r>
          </a:p>
        </p:txBody>
      </p:sp>
      <p:sp>
        <p:nvSpPr>
          <p:cNvPr id="3" name="Content Placeholder 2">
            <a:extLst>
              <a:ext uri="{FF2B5EF4-FFF2-40B4-BE49-F238E27FC236}">
                <a16:creationId xmlns:a16="http://schemas.microsoft.com/office/drawing/2014/main" id="{D0C54A60-8E02-4711-BBF1-5CD3DF1116D6}"/>
              </a:ext>
            </a:extLst>
          </p:cNvPr>
          <p:cNvSpPr>
            <a:spLocks noGrp="1"/>
          </p:cNvSpPr>
          <p:nvPr>
            <p:ph idx="1"/>
          </p:nvPr>
        </p:nvSpPr>
        <p:spPr/>
        <p:txBody>
          <a:bodyPr/>
          <a:lstStyle/>
          <a:p>
            <a:r>
              <a:rPr lang="en-US" dirty="0">
                <a:solidFill>
                  <a:schemeClr val="tx1"/>
                </a:solidFill>
              </a:rPr>
              <a:t>Standard</a:t>
            </a:r>
          </a:p>
          <a:p>
            <a:r>
              <a:rPr lang="en-US" dirty="0">
                <a:solidFill>
                  <a:schemeClr val="tx1"/>
                </a:solidFill>
              </a:rPr>
              <a:t>Standard and Droplet</a:t>
            </a:r>
          </a:p>
          <a:p>
            <a:r>
              <a:rPr lang="en-US" dirty="0">
                <a:solidFill>
                  <a:schemeClr val="tx1"/>
                </a:solidFill>
              </a:rPr>
              <a:t>Contact, droplet and airborne</a:t>
            </a:r>
          </a:p>
          <a:p>
            <a:r>
              <a:rPr lang="en-US" dirty="0">
                <a:solidFill>
                  <a:schemeClr val="tx1"/>
                </a:solidFill>
              </a:rPr>
              <a:t>Airborne</a:t>
            </a:r>
          </a:p>
          <a:p>
            <a:r>
              <a:rPr lang="en-US" dirty="0">
                <a:solidFill>
                  <a:schemeClr val="tx1"/>
                </a:solidFill>
              </a:rPr>
              <a:t>Contact and Airborne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9A1EF74B-8D4C-44E8-917B-E321CB4CC6CE}"/>
                  </a:ext>
                </a:extLst>
              </p:cNvPr>
              <p:cNvGraphicFramePr>
                <a:graphicFrameLocks noGrp="1"/>
              </p:cNvGraphicFramePr>
              <p:nvPr>
                <p:extLst>
                  <p:ext uri="{D42A27DB-BD31-4B8C-83A1-F6EECF244321}">
                    <p14:modId xmlns:p14="http://schemas.microsoft.com/office/powerpoint/2010/main" val="307505229"/>
                  </p:ext>
                </p:extLst>
              </p:nvPr>
            </p:nvGraphicFramePr>
            <p:xfrm>
              <a:off x="397163" y="260494"/>
              <a:ext cx="11397673" cy="602023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9A1EF74B-8D4C-44E8-917B-E321CB4CC6CE}"/>
                  </a:ext>
                </a:extLst>
              </p:cNvPr>
              <p:cNvPicPr>
                <a:picLocks noGrp="1" noRot="1" noChangeAspect="1" noMove="1" noResize="1" noEditPoints="1" noAdjustHandles="1" noChangeArrowheads="1" noChangeShapeType="1"/>
              </p:cNvPicPr>
              <p:nvPr/>
            </p:nvPicPr>
            <p:blipFill>
              <a:blip r:embed="rId3"/>
              <a:stretch>
                <a:fillRect/>
              </a:stretch>
            </p:blipFill>
            <p:spPr>
              <a:xfrm>
                <a:off x="397163" y="260494"/>
                <a:ext cx="11397673" cy="6020233"/>
              </a:xfrm>
              <a:prstGeom prst="rect">
                <a:avLst/>
              </a:prstGeom>
            </p:spPr>
          </p:pic>
        </mc:Fallback>
      </mc:AlternateContent>
    </p:spTree>
    <p:extLst>
      <p:ext uri="{BB962C8B-B14F-4D97-AF65-F5344CB8AC3E}">
        <p14:creationId xmlns:p14="http://schemas.microsoft.com/office/powerpoint/2010/main" val="4092944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FBE6-5037-414C-BBDF-E047F48F9C06}"/>
              </a:ext>
            </a:extLst>
          </p:cNvPr>
          <p:cNvSpPr>
            <a:spLocks noGrp="1"/>
          </p:cNvSpPr>
          <p:nvPr>
            <p:ph type="title"/>
          </p:nvPr>
        </p:nvSpPr>
        <p:spPr/>
        <p:txBody>
          <a:bodyPr/>
          <a:lstStyle/>
          <a:p>
            <a:r>
              <a:rPr lang="en-US" dirty="0">
                <a:latin typeface="+mn-lt"/>
              </a:rPr>
              <a:t>Tuberculosis and Infectiousness</a:t>
            </a:r>
          </a:p>
        </p:txBody>
      </p:sp>
      <p:sp>
        <p:nvSpPr>
          <p:cNvPr id="3" name="Content Placeholder 2">
            <a:extLst>
              <a:ext uri="{FF2B5EF4-FFF2-40B4-BE49-F238E27FC236}">
                <a16:creationId xmlns:a16="http://schemas.microsoft.com/office/drawing/2014/main" id="{A8C92958-D1B3-4EF6-82EF-765A5E8FA17A}"/>
              </a:ext>
            </a:extLst>
          </p:cNvPr>
          <p:cNvSpPr>
            <a:spLocks noGrp="1"/>
          </p:cNvSpPr>
          <p:nvPr>
            <p:ph idx="1"/>
          </p:nvPr>
        </p:nvSpPr>
        <p:spPr/>
        <p:txBody>
          <a:bodyPr>
            <a:normAutofit lnSpcReduction="10000"/>
          </a:bodyPr>
          <a:lstStyle/>
          <a:p>
            <a:r>
              <a:rPr lang="en-US" dirty="0">
                <a:solidFill>
                  <a:srgbClr val="000000"/>
                </a:solidFill>
                <a:latin typeface="Times New Roman" panose="02020603050405020304" pitchFamily="18" charset="0"/>
              </a:rPr>
              <a:t>The infectiousness of a person with tuberculosis correlates with the number of organisms that are expelled into the air, which, in turn, correlates with the following factors: </a:t>
            </a:r>
          </a:p>
          <a:p>
            <a:pPr lvl="1"/>
            <a:r>
              <a:rPr lang="en-US" dirty="0">
                <a:solidFill>
                  <a:srgbClr val="000000"/>
                </a:solidFill>
                <a:latin typeface="Times New Roman" panose="02020603050405020304" pitchFamily="18" charset="0"/>
              </a:rPr>
              <a:t>anatomic site of disease,</a:t>
            </a:r>
          </a:p>
          <a:p>
            <a:pPr lvl="1"/>
            <a:r>
              <a:rPr lang="en-US" dirty="0">
                <a:solidFill>
                  <a:srgbClr val="000000"/>
                </a:solidFill>
                <a:latin typeface="Times New Roman" panose="02020603050405020304" pitchFamily="18" charset="0"/>
              </a:rPr>
              <a:t>presence of cough or other forceful expirational maneuvers, </a:t>
            </a:r>
          </a:p>
          <a:p>
            <a:pPr lvl="1"/>
            <a:r>
              <a:rPr lang="en-US" dirty="0">
                <a:solidFill>
                  <a:srgbClr val="000000"/>
                </a:solidFill>
                <a:latin typeface="Times New Roman" panose="02020603050405020304" pitchFamily="18" charset="0"/>
              </a:rPr>
              <a:t>presence of AFB in the sputum smear, </a:t>
            </a:r>
          </a:p>
          <a:p>
            <a:pPr lvl="1"/>
            <a:r>
              <a:rPr lang="en-US" dirty="0">
                <a:solidFill>
                  <a:srgbClr val="000000"/>
                </a:solidFill>
                <a:latin typeface="Times New Roman" panose="02020603050405020304" pitchFamily="18" charset="0"/>
              </a:rPr>
              <a:t>willingness or ability of the patient to cover his or her mouth when coughing, </a:t>
            </a:r>
          </a:p>
          <a:p>
            <a:pPr lvl="1"/>
            <a:r>
              <a:rPr lang="en-US" dirty="0">
                <a:solidFill>
                  <a:srgbClr val="000000"/>
                </a:solidFill>
                <a:latin typeface="Times New Roman" panose="02020603050405020304" pitchFamily="18" charset="0"/>
              </a:rPr>
              <a:t>presence of cavitation on chest radiograph, </a:t>
            </a:r>
          </a:p>
          <a:p>
            <a:pPr lvl="1"/>
            <a:r>
              <a:rPr lang="en-US" dirty="0">
                <a:solidFill>
                  <a:srgbClr val="000000"/>
                </a:solidFill>
                <a:latin typeface="Times New Roman" panose="02020603050405020304" pitchFamily="18" charset="0"/>
              </a:rPr>
              <a:t>length of time the patient has been on adequate chemotherapy, </a:t>
            </a:r>
          </a:p>
          <a:p>
            <a:pPr lvl="1"/>
            <a:r>
              <a:rPr lang="en-US" dirty="0">
                <a:solidFill>
                  <a:srgbClr val="000000"/>
                </a:solidFill>
                <a:latin typeface="Times New Roman" panose="02020603050405020304" pitchFamily="18" charset="0"/>
              </a:rPr>
              <a:t>duration of symptoms, and </a:t>
            </a:r>
          </a:p>
          <a:p>
            <a:pPr lvl="1"/>
            <a:r>
              <a:rPr lang="en-US" dirty="0">
                <a:solidFill>
                  <a:srgbClr val="000000"/>
                </a:solidFill>
                <a:latin typeface="Times New Roman" panose="02020603050405020304" pitchFamily="18" charset="0"/>
              </a:rPr>
              <a:t>administration of procedures that can enhance coughing (e.g., sputum induction).</a:t>
            </a:r>
          </a:p>
          <a:p>
            <a:endParaRPr lang="en-US" dirty="0"/>
          </a:p>
        </p:txBody>
      </p:sp>
    </p:spTree>
    <p:extLst>
      <p:ext uri="{BB962C8B-B14F-4D97-AF65-F5344CB8AC3E}">
        <p14:creationId xmlns:p14="http://schemas.microsoft.com/office/powerpoint/2010/main" val="3187917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6E90-DB90-473C-833B-6B4E8B26502C}"/>
              </a:ext>
            </a:extLst>
          </p:cNvPr>
          <p:cNvSpPr>
            <a:spLocks noGrp="1"/>
          </p:cNvSpPr>
          <p:nvPr>
            <p:ph type="title"/>
          </p:nvPr>
        </p:nvSpPr>
        <p:spPr/>
        <p:txBody>
          <a:bodyPr/>
          <a:lstStyle/>
          <a:p>
            <a:r>
              <a:rPr lang="en-US" dirty="0">
                <a:solidFill>
                  <a:srgbClr val="3F4928"/>
                </a:solidFill>
                <a:latin typeface="Calibri" panose="020F0502020204030204"/>
              </a:rPr>
              <a:t>Tuberculosis and infectiousness</a:t>
            </a:r>
            <a:endParaRPr lang="en-US" dirty="0"/>
          </a:p>
        </p:txBody>
      </p:sp>
      <p:sp>
        <p:nvSpPr>
          <p:cNvPr id="3" name="Content Placeholder 2">
            <a:extLst>
              <a:ext uri="{FF2B5EF4-FFF2-40B4-BE49-F238E27FC236}">
                <a16:creationId xmlns:a16="http://schemas.microsoft.com/office/drawing/2014/main" id="{B3704C28-4815-4AA2-AEBD-AEEC003D3B47}"/>
              </a:ext>
            </a:extLst>
          </p:cNvPr>
          <p:cNvSpPr>
            <a:spLocks noGrp="1"/>
          </p:cNvSpPr>
          <p:nvPr>
            <p:ph idx="1"/>
          </p:nvPr>
        </p:nvSpPr>
        <p:spPr/>
        <p:txBody>
          <a:bodyPr/>
          <a:lstStyle/>
          <a:p>
            <a:pPr lvl="0"/>
            <a:r>
              <a:rPr lang="en-US" sz="2400" dirty="0">
                <a:solidFill>
                  <a:srgbClr val="000000"/>
                </a:solidFill>
              </a:rPr>
              <a:t>The most infectious persons are those with pulmonary or laryngeal tuberculosis. </a:t>
            </a:r>
          </a:p>
          <a:p>
            <a:pPr lvl="0"/>
            <a:r>
              <a:rPr lang="en-US" sz="2400" dirty="0">
                <a:solidFill>
                  <a:srgbClr val="FF0000"/>
                </a:solidFill>
              </a:rPr>
              <a:t>Those with extrapulmonary tuberculosis are usually not infectious, with the following exceptions</a:t>
            </a:r>
            <a:r>
              <a:rPr lang="en-US" sz="2400" dirty="0">
                <a:solidFill>
                  <a:srgbClr val="000000"/>
                </a:solidFill>
              </a:rPr>
              <a:t>:</a:t>
            </a:r>
          </a:p>
          <a:p>
            <a:pPr lvl="1"/>
            <a:r>
              <a:rPr lang="en-US" dirty="0">
                <a:solidFill>
                  <a:srgbClr val="000000"/>
                </a:solidFill>
              </a:rPr>
              <a:t>a) </a:t>
            </a:r>
            <a:r>
              <a:rPr lang="en-US" dirty="0" err="1">
                <a:solidFill>
                  <a:srgbClr val="000000"/>
                </a:solidFill>
              </a:rPr>
              <a:t>Nonpulmonary</a:t>
            </a:r>
            <a:r>
              <a:rPr lang="en-US" dirty="0">
                <a:solidFill>
                  <a:srgbClr val="000000"/>
                </a:solidFill>
              </a:rPr>
              <a:t> disease located in the respiratory tract or oral cavity, or</a:t>
            </a:r>
          </a:p>
          <a:p>
            <a:pPr lvl="1"/>
            <a:r>
              <a:rPr lang="en-US" dirty="0">
                <a:solidFill>
                  <a:srgbClr val="000000"/>
                </a:solidFill>
              </a:rPr>
              <a:t> b) Extrapulmonary disease that includes an open abscess or lesion in which the concentration of organisms is high, especially if drainage from the abscess or lesion is extensive </a:t>
            </a:r>
          </a:p>
          <a:p>
            <a:endParaRPr lang="en-US" dirty="0"/>
          </a:p>
        </p:txBody>
      </p:sp>
    </p:spTree>
    <p:extLst>
      <p:ext uri="{BB962C8B-B14F-4D97-AF65-F5344CB8AC3E}">
        <p14:creationId xmlns:p14="http://schemas.microsoft.com/office/powerpoint/2010/main" val="65992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B9B3-3CF3-4279-8AEF-693E41C2AAE5}"/>
              </a:ext>
            </a:extLst>
          </p:cNvPr>
          <p:cNvSpPr>
            <a:spLocks noGrp="1"/>
          </p:cNvSpPr>
          <p:nvPr>
            <p:ph type="title"/>
          </p:nvPr>
        </p:nvSpPr>
        <p:spPr/>
        <p:txBody>
          <a:bodyPr/>
          <a:lstStyle/>
          <a:p>
            <a:r>
              <a:rPr lang="en-US" dirty="0">
                <a:latin typeface="+mn-lt"/>
              </a:rPr>
              <a:t>Isolation Precautions : Tuberculosis</a:t>
            </a:r>
          </a:p>
        </p:txBody>
      </p:sp>
      <p:sp>
        <p:nvSpPr>
          <p:cNvPr id="3" name="Content Placeholder 2">
            <a:extLst>
              <a:ext uri="{FF2B5EF4-FFF2-40B4-BE49-F238E27FC236}">
                <a16:creationId xmlns:a16="http://schemas.microsoft.com/office/drawing/2014/main" id="{3A31994D-6435-42E9-8DB0-972C747F65F8}"/>
              </a:ext>
            </a:extLst>
          </p:cNvPr>
          <p:cNvSpPr>
            <a:spLocks noGrp="1"/>
          </p:cNvSpPr>
          <p:nvPr>
            <p:ph idx="1"/>
          </p:nvPr>
        </p:nvSpPr>
        <p:spPr/>
        <p:txBody>
          <a:bodyPr/>
          <a:lstStyle/>
          <a:p>
            <a:r>
              <a:rPr lang="en-US" dirty="0">
                <a:solidFill>
                  <a:schemeClr val="tx1"/>
                </a:solidFill>
              </a:rPr>
              <a:t>Pulmonary, laryngeal : Airborne isolation</a:t>
            </a:r>
          </a:p>
          <a:p>
            <a:r>
              <a:rPr lang="en-US" dirty="0">
                <a:solidFill>
                  <a:schemeClr val="tx1"/>
                </a:solidFill>
              </a:rPr>
              <a:t>Extra pulmonary TB of other sites ( not involving respiratory of oropharyngeal tract) </a:t>
            </a:r>
            <a:r>
              <a:rPr lang="en-US" dirty="0">
                <a:solidFill>
                  <a:srgbClr val="FF0000"/>
                </a:solidFill>
              </a:rPr>
              <a:t>with draining lesions:</a:t>
            </a:r>
            <a:r>
              <a:rPr lang="en-US" dirty="0">
                <a:solidFill>
                  <a:schemeClr val="tx1"/>
                </a:solidFill>
              </a:rPr>
              <a:t> airborne, Contact and Standard isolation</a:t>
            </a:r>
          </a:p>
          <a:p>
            <a:r>
              <a:rPr lang="en-US" dirty="0">
                <a:solidFill>
                  <a:schemeClr val="tx1"/>
                </a:solidFill>
              </a:rPr>
              <a:t>Extrapulmonary TB </a:t>
            </a:r>
            <a:r>
              <a:rPr lang="en-US" dirty="0">
                <a:solidFill>
                  <a:srgbClr val="FF0000"/>
                </a:solidFill>
              </a:rPr>
              <a:t>with no draining lesions</a:t>
            </a:r>
            <a:r>
              <a:rPr lang="en-US" dirty="0">
                <a:solidFill>
                  <a:schemeClr val="tx1"/>
                </a:solidFill>
              </a:rPr>
              <a:t>, not involving respiratory or oropharyngeal area : Standard precautions</a:t>
            </a:r>
          </a:p>
        </p:txBody>
      </p:sp>
    </p:spTree>
    <p:extLst>
      <p:ext uri="{BB962C8B-B14F-4D97-AF65-F5344CB8AC3E}">
        <p14:creationId xmlns:p14="http://schemas.microsoft.com/office/powerpoint/2010/main" val="4195626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CBFB-8753-4B2E-A370-5CA010DEE2A3}"/>
              </a:ext>
            </a:extLst>
          </p:cNvPr>
          <p:cNvSpPr>
            <a:spLocks noGrp="1"/>
          </p:cNvSpPr>
          <p:nvPr>
            <p:ph type="title"/>
          </p:nvPr>
        </p:nvSpPr>
        <p:spPr>
          <a:xfrm>
            <a:off x="838200" y="97271"/>
            <a:ext cx="10515600" cy="1325563"/>
          </a:xfrm>
        </p:spPr>
        <p:txBody>
          <a:bodyPr/>
          <a:lstStyle/>
          <a:p>
            <a:pPr algn="ctr"/>
            <a:r>
              <a:rPr lang="en-US" dirty="0">
                <a:latin typeface="+mn-lt"/>
              </a:rPr>
              <a:t>Case : Bone Allograft Material</a:t>
            </a:r>
          </a:p>
        </p:txBody>
      </p:sp>
      <p:sp>
        <p:nvSpPr>
          <p:cNvPr id="3" name="Content Placeholder 2">
            <a:extLst>
              <a:ext uri="{FF2B5EF4-FFF2-40B4-BE49-F238E27FC236}">
                <a16:creationId xmlns:a16="http://schemas.microsoft.com/office/drawing/2014/main" id="{A0E8CFF1-E932-450A-A53A-389DA95E3C64}"/>
              </a:ext>
            </a:extLst>
          </p:cNvPr>
          <p:cNvSpPr>
            <a:spLocks noGrp="1"/>
          </p:cNvSpPr>
          <p:nvPr>
            <p:ph idx="1"/>
          </p:nvPr>
        </p:nvSpPr>
        <p:spPr>
          <a:xfrm>
            <a:off x="598054" y="1253331"/>
            <a:ext cx="11242963" cy="4351338"/>
          </a:xfrm>
        </p:spPr>
        <p:txBody>
          <a:bodyPr>
            <a:noAutofit/>
          </a:bodyPr>
          <a:lstStyle/>
          <a:p>
            <a:r>
              <a:rPr lang="en-US" dirty="0">
                <a:solidFill>
                  <a:srgbClr val="000000"/>
                </a:solidFill>
                <a:latin typeface="Calibri" panose="020F0502020204030204" pitchFamily="34" charset="0"/>
                <a:cs typeface="Calibri" panose="020F0502020204030204" pitchFamily="34" charset="0"/>
              </a:rPr>
              <a:t>Product was shipped frozen and was opened inside the operating room. </a:t>
            </a:r>
          </a:p>
          <a:p>
            <a:r>
              <a:rPr lang="en-US" dirty="0">
                <a:solidFill>
                  <a:srgbClr val="FF0000"/>
                </a:solidFill>
                <a:latin typeface="Calibri" panose="020F0502020204030204" pitchFamily="34" charset="0"/>
                <a:cs typeface="Calibri" panose="020F0502020204030204" pitchFamily="34" charset="0"/>
              </a:rPr>
              <a:t>Health care personnel  exposures </a:t>
            </a:r>
            <a:r>
              <a:rPr lang="en-US" dirty="0">
                <a:solidFill>
                  <a:srgbClr val="000000"/>
                </a:solidFill>
                <a:latin typeface="Calibri" panose="020F0502020204030204" pitchFamily="34" charset="0"/>
                <a:cs typeface="Calibri" panose="020F0502020204030204" pitchFamily="34" charset="0"/>
              </a:rPr>
              <a:t>: </a:t>
            </a:r>
          </a:p>
          <a:p>
            <a:pPr lvl="1"/>
            <a:r>
              <a:rPr lang="en-US" sz="2800" dirty="0">
                <a:solidFill>
                  <a:srgbClr val="000000"/>
                </a:solidFill>
                <a:latin typeface="Calibri" panose="020F0502020204030204" pitchFamily="34" charset="0"/>
                <a:cs typeface="Calibri" panose="020F0502020204030204" pitchFamily="34" charset="0"/>
              </a:rPr>
              <a:t>During product  implantation and subsequent procedures involving suctioning, drilling, wound irrigation, and decontamination of cannulated instruments.</a:t>
            </a:r>
          </a:p>
          <a:p>
            <a:pPr lvl="1"/>
            <a:r>
              <a:rPr lang="en-US" sz="2800" dirty="0">
                <a:solidFill>
                  <a:srgbClr val="000000"/>
                </a:solidFill>
                <a:latin typeface="Calibri" panose="020F0502020204030204" pitchFamily="34" charset="0"/>
                <a:cs typeface="Calibri" panose="020F0502020204030204" pitchFamily="34" charset="0"/>
              </a:rPr>
              <a:t>From patients who had received implantations with product and subsequently developed draining tuberculous lesions or pulmonary tuberculosis </a:t>
            </a:r>
          </a:p>
          <a:p>
            <a:pPr lvl="1"/>
            <a:r>
              <a:rPr lang="en-US" sz="2800" dirty="0">
                <a:solidFill>
                  <a:srgbClr val="000000"/>
                </a:solidFill>
                <a:latin typeface="Calibri" panose="020F0502020204030204" pitchFamily="34" charset="0"/>
                <a:cs typeface="Calibri" panose="020F0502020204030204" pitchFamily="34" charset="0"/>
              </a:rPr>
              <a:t>As of June 24 2021, the hospital had identified 152 health care personnel and seven patients who were exposed to recipients of product who had tuberculous abscesses or pulmonary tuberculosis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23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CBFB-8753-4B2E-A370-5CA010DEE2A3}"/>
              </a:ext>
            </a:extLst>
          </p:cNvPr>
          <p:cNvSpPr>
            <a:spLocks noGrp="1"/>
          </p:cNvSpPr>
          <p:nvPr>
            <p:ph type="title"/>
          </p:nvPr>
        </p:nvSpPr>
        <p:spPr/>
        <p:txBody>
          <a:bodyPr/>
          <a:lstStyle/>
          <a:p>
            <a:pPr algn="ctr"/>
            <a:r>
              <a:rPr lang="en-US" dirty="0">
                <a:solidFill>
                  <a:srgbClr val="3F4928"/>
                </a:solidFill>
                <a:latin typeface="Calibri" panose="020F0502020204030204"/>
              </a:rPr>
              <a:t>Case: Bone Allograft Material</a:t>
            </a:r>
            <a:endParaRPr lang="en-US" dirty="0"/>
          </a:p>
        </p:txBody>
      </p:sp>
      <p:sp>
        <p:nvSpPr>
          <p:cNvPr id="3" name="Content Placeholder 2">
            <a:extLst>
              <a:ext uri="{FF2B5EF4-FFF2-40B4-BE49-F238E27FC236}">
                <a16:creationId xmlns:a16="http://schemas.microsoft.com/office/drawing/2014/main" id="{A0E8CFF1-E932-450A-A53A-389DA95E3C64}"/>
              </a:ext>
            </a:extLst>
          </p:cNvPr>
          <p:cNvSpPr>
            <a:spLocks noGrp="1"/>
          </p:cNvSpPr>
          <p:nvPr>
            <p:ph idx="1"/>
          </p:nvPr>
        </p:nvSpPr>
        <p:spPr/>
        <p:txBody>
          <a:bodyPr/>
          <a:lstStyle/>
          <a:p>
            <a:r>
              <a:rPr lang="en-US" dirty="0">
                <a:solidFill>
                  <a:srgbClr val="000000"/>
                </a:solidFill>
                <a:latin typeface="Calibri" panose="020F0502020204030204" pitchFamily="34" charset="0"/>
                <a:cs typeface="Calibri" panose="020F0502020204030204" pitchFamily="34" charset="0"/>
              </a:rPr>
              <a:t>On June 4 2021, CDC recommended that all patients nationwide who had undergone surgery involving the affected product  lot be immediately assessed and begin the four-drug treatment for tuberculosis disease, even if they were asymptomatic. </a:t>
            </a:r>
          </a:p>
          <a:p>
            <a:r>
              <a:rPr lang="en-US" dirty="0">
                <a:solidFill>
                  <a:srgbClr val="000000"/>
                </a:solidFill>
                <a:latin typeface="Calibri" panose="020F0502020204030204" pitchFamily="34" charset="0"/>
                <a:cs typeface="Calibri" panose="020F0502020204030204" pitchFamily="34" charset="0"/>
              </a:rPr>
              <a:t>On June 8 2021, CDC recommended evaluation of contacts in health care settings, including risk assessment, symptom screening, and an interferon-gamma release assay or tuberculin skin test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040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C982-5F78-44AE-B907-AB45314F7A90}"/>
              </a:ext>
            </a:extLst>
          </p:cNvPr>
          <p:cNvSpPr>
            <a:spLocks noGrp="1"/>
          </p:cNvSpPr>
          <p:nvPr>
            <p:ph type="title"/>
          </p:nvPr>
        </p:nvSpPr>
        <p:spPr/>
        <p:txBody>
          <a:bodyPr/>
          <a:lstStyle/>
          <a:p>
            <a:r>
              <a:rPr lang="en-US" b="1" dirty="0"/>
              <a:t>Questions</a:t>
            </a:r>
          </a:p>
        </p:txBody>
      </p:sp>
    </p:spTree>
    <p:extLst>
      <p:ext uri="{BB962C8B-B14F-4D97-AF65-F5344CB8AC3E}">
        <p14:creationId xmlns:p14="http://schemas.microsoft.com/office/powerpoint/2010/main" val="334907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DB2B-940B-4258-87F7-210292E4AC56}"/>
              </a:ext>
            </a:extLst>
          </p:cNvPr>
          <p:cNvSpPr>
            <a:spLocks noGrp="1"/>
          </p:cNvSpPr>
          <p:nvPr>
            <p:ph type="title"/>
          </p:nvPr>
        </p:nvSpPr>
        <p:spPr/>
        <p:txBody>
          <a:bodyPr/>
          <a:lstStyle/>
          <a:p>
            <a:r>
              <a:rPr lang="en-US" dirty="0">
                <a:latin typeface="+mn-lt"/>
              </a:rPr>
              <a:t>Discussion</a:t>
            </a:r>
          </a:p>
        </p:txBody>
      </p:sp>
      <p:sp>
        <p:nvSpPr>
          <p:cNvPr id="3" name="Content Placeholder 2">
            <a:extLst>
              <a:ext uri="{FF2B5EF4-FFF2-40B4-BE49-F238E27FC236}">
                <a16:creationId xmlns:a16="http://schemas.microsoft.com/office/drawing/2014/main" id="{3F8BD3F8-BF9F-40B7-8A0B-CA69816CF077}"/>
              </a:ext>
            </a:extLst>
          </p:cNvPr>
          <p:cNvSpPr>
            <a:spLocks noGrp="1"/>
          </p:cNvSpPr>
          <p:nvPr>
            <p:ph idx="1"/>
          </p:nvPr>
        </p:nvSpPr>
        <p:spPr/>
        <p:txBody>
          <a:bodyPr/>
          <a:lstStyle/>
          <a:p>
            <a:r>
              <a:rPr lang="en-US" dirty="0">
                <a:solidFill>
                  <a:schemeClr val="tx1"/>
                </a:solidFill>
              </a:rPr>
              <a:t>Differential diagnosis ?</a:t>
            </a:r>
          </a:p>
          <a:p>
            <a:r>
              <a:rPr lang="en-US" dirty="0">
                <a:solidFill>
                  <a:schemeClr val="tx1"/>
                </a:solidFill>
              </a:rPr>
              <a:t>What type of isolation precautions are needed ?</a:t>
            </a:r>
          </a:p>
        </p:txBody>
      </p:sp>
    </p:spTree>
    <p:extLst>
      <p:ext uri="{BB962C8B-B14F-4D97-AF65-F5344CB8AC3E}">
        <p14:creationId xmlns:p14="http://schemas.microsoft.com/office/powerpoint/2010/main" val="34826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7C2E0-FBE9-49E5-BF3B-355CB1D2B30C}"/>
              </a:ext>
            </a:extLst>
          </p:cNvPr>
          <p:cNvSpPr>
            <a:spLocks noGrp="1"/>
          </p:cNvSpPr>
          <p:nvPr>
            <p:ph idx="1"/>
          </p:nvPr>
        </p:nvSpPr>
        <p:spPr>
          <a:xfrm>
            <a:off x="838200" y="1465406"/>
            <a:ext cx="10515600" cy="954521"/>
          </a:xfrm>
        </p:spPr>
        <p:txBody>
          <a:bodyPr/>
          <a:lstStyle/>
          <a:p>
            <a:r>
              <a:rPr lang="en-US" dirty="0">
                <a:solidFill>
                  <a:schemeClr val="tx1"/>
                </a:solidFill>
              </a:rPr>
              <a:t>QuantiFERON –TB  Gold Plus  results:</a:t>
            </a:r>
            <a:r>
              <a:rPr lang="en-US" dirty="0">
                <a:solidFill>
                  <a:srgbClr val="FF0000"/>
                </a:solidFill>
              </a:rPr>
              <a:t>  negative</a:t>
            </a:r>
          </a:p>
        </p:txBody>
      </p:sp>
    </p:spTree>
    <p:extLst>
      <p:ext uri="{BB962C8B-B14F-4D97-AF65-F5344CB8AC3E}">
        <p14:creationId xmlns:p14="http://schemas.microsoft.com/office/powerpoint/2010/main" val="163121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1035-F192-4729-8535-9F42A7339F1F}"/>
              </a:ext>
            </a:extLst>
          </p:cNvPr>
          <p:cNvSpPr>
            <a:spLocks noGrp="1"/>
          </p:cNvSpPr>
          <p:nvPr>
            <p:ph type="title"/>
          </p:nvPr>
        </p:nvSpPr>
        <p:spPr/>
        <p:txBody>
          <a:bodyPr>
            <a:normAutofit/>
          </a:bodyPr>
          <a:lstStyle/>
          <a:p>
            <a:r>
              <a:rPr lang="en-US" sz="3200" dirty="0">
                <a:solidFill>
                  <a:schemeClr val="tx1"/>
                </a:solidFill>
                <a:latin typeface="+mn-lt"/>
              </a:rPr>
              <a:t>Pt with cavitary lung lesions and negative QuantiFERON-TB  Gold Plus. Can you discontinue airborne precautions ?</a:t>
            </a:r>
          </a:p>
        </p:txBody>
      </p:sp>
      <p:sp>
        <p:nvSpPr>
          <p:cNvPr id="3" name="Content Placeholder 2">
            <a:extLst>
              <a:ext uri="{FF2B5EF4-FFF2-40B4-BE49-F238E27FC236}">
                <a16:creationId xmlns:a16="http://schemas.microsoft.com/office/drawing/2014/main" id="{4D8BC41B-83C5-4E35-AF86-2068B22F09FC}"/>
              </a:ext>
            </a:extLst>
          </p:cNvPr>
          <p:cNvSpPr>
            <a:spLocks noGrp="1"/>
          </p:cNvSpPr>
          <p:nvPr>
            <p:ph idx="1"/>
          </p:nvPr>
        </p:nvSpPr>
        <p:spPr/>
        <p:txBody>
          <a:bodyPr/>
          <a:lstStyle/>
          <a:p>
            <a:r>
              <a:rPr lang="en-US" dirty="0">
                <a:solidFill>
                  <a:schemeClr val="tx1"/>
                </a:solidFill>
              </a:rPr>
              <a:t>Yes</a:t>
            </a:r>
          </a:p>
          <a:p>
            <a:r>
              <a:rPr lang="en-US" dirty="0">
                <a:solidFill>
                  <a:schemeClr val="tx1"/>
                </a:solidFill>
              </a:rPr>
              <a:t>No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635DEC54-3C44-48D2-AA4D-3E3D5D7F8FF4}"/>
                  </a:ext>
                </a:extLst>
              </p:cNvPr>
              <p:cNvGraphicFramePr>
                <a:graphicFrameLocks noGrp="1"/>
              </p:cNvGraphicFramePr>
              <p:nvPr>
                <p:extLst>
                  <p:ext uri="{D42A27DB-BD31-4B8C-83A1-F6EECF244321}">
                    <p14:modId xmlns:p14="http://schemas.microsoft.com/office/powerpoint/2010/main" val="3558216393"/>
                  </p:ext>
                </p:extLst>
              </p:nvPr>
            </p:nvGraphicFramePr>
            <p:xfrm>
              <a:off x="636155" y="286327"/>
              <a:ext cx="10919690" cy="597866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635DEC54-3C44-48D2-AA4D-3E3D5D7F8FF4}"/>
                  </a:ext>
                </a:extLst>
              </p:cNvPr>
              <p:cNvPicPr>
                <a:picLocks noGrp="1" noRot="1" noChangeAspect="1" noMove="1" noResize="1" noEditPoints="1" noAdjustHandles="1" noChangeArrowheads="1" noChangeShapeType="1"/>
              </p:cNvPicPr>
              <p:nvPr/>
            </p:nvPicPr>
            <p:blipFill>
              <a:blip r:embed="rId3"/>
              <a:stretch>
                <a:fillRect/>
              </a:stretch>
            </p:blipFill>
            <p:spPr>
              <a:xfrm>
                <a:off x="636155" y="286327"/>
                <a:ext cx="10919690" cy="5978669"/>
              </a:xfrm>
              <a:prstGeom prst="rect">
                <a:avLst/>
              </a:prstGeom>
            </p:spPr>
          </p:pic>
        </mc:Fallback>
      </mc:AlternateContent>
    </p:spTree>
    <p:extLst>
      <p:ext uri="{BB962C8B-B14F-4D97-AF65-F5344CB8AC3E}">
        <p14:creationId xmlns:p14="http://schemas.microsoft.com/office/powerpoint/2010/main" val="346286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F0E1-4226-491A-A2D1-44EF8808B35D}"/>
              </a:ext>
            </a:extLst>
          </p:cNvPr>
          <p:cNvSpPr>
            <a:spLocks noGrp="1"/>
          </p:cNvSpPr>
          <p:nvPr>
            <p:ph type="title"/>
          </p:nvPr>
        </p:nvSpPr>
        <p:spPr/>
        <p:txBody>
          <a:bodyPr/>
          <a:lstStyle/>
          <a:p>
            <a:r>
              <a:rPr lang="en-US" dirty="0">
                <a:solidFill>
                  <a:schemeClr val="tx1"/>
                </a:solidFill>
              </a:rPr>
              <a:t>Interferon-gamma Release assays (IGRAs)</a:t>
            </a:r>
          </a:p>
        </p:txBody>
      </p:sp>
      <p:sp>
        <p:nvSpPr>
          <p:cNvPr id="3" name="Content Placeholder 2">
            <a:extLst>
              <a:ext uri="{FF2B5EF4-FFF2-40B4-BE49-F238E27FC236}">
                <a16:creationId xmlns:a16="http://schemas.microsoft.com/office/drawing/2014/main" id="{47273A25-E150-454A-858A-DAC56D2C6B09}"/>
              </a:ext>
            </a:extLst>
          </p:cNvPr>
          <p:cNvSpPr>
            <a:spLocks noGrp="1"/>
          </p:cNvSpPr>
          <p:nvPr>
            <p:ph idx="1"/>
          </p:nvPr>
        </p:nvSpPr>
        <p:spPr/>
        <p:txBody>
          <a:bodyPr>
            <a:normAutofit/>
          </a:bodyPr>
          <a:lstStyle/>
          <a:p>
            <a:r>
              <a:rPr lang="en-US" dirty="0">
                <a:solidFill>
                  <a:schemeClr val="tx1"/>
                </a:solidFill>
              </a:rPr>
              <a:t>Interferon-gamma Release assays( IGRAs): QuantiFERON TB Gold assays, TSPOT.TB assay)</a:t>
            </a:r>
          </a:p>
          <a:p>
            <a:pPr lvl="1"/>
            <a:r>
              <a:rPr lang="en-US" dirty="0">
                <a:solidFill>
                  <a:schemeClr val="tx1"/>
                </a:solidFill>
              </a:rPr>
              <a:t>IGRAs are in vitro blood tests of cell-mediated immune response</a:t>
            </a:r>
          </a:p>
          <a:p>
            <a:pPr lvl="1"/>
            <a:r>
              <a:rPr lang="en-US" dirty="0">
                <a:solidFill>
                  <a:schemeClr val="tx1"/>
                </a:solidFill>
              </a:rPr>
              <a:t>They measure T cell release of interferon-gamma following stimulation by antigens unique to </a:t>
            </a:r>
            <a:r>
              <a:rPr lang="en-US" i="1" dirty="0">
                <a:solidFill>
                  <a:schemeClr val="tx1"/>
                </a:solidFill>
              </a:rPr>
              <a:t>Mycobacterium tuberculosis </a:t>
            </a:r>
          </a:p>
          <a:p>
            <a:pPr lvl="1"/>
            <a:r>
              <a:rPr lang="en-US" dirty="0">
                <a:solidFill>
                  <a:schemeClr val="tx1"/>
                </a:solidFill>
              </a:rPr>
              <a:t>IGRAs are surrogate markers of </a:t>
            </a:r>
            <a:r>
              <a:rPr lang="en-US" i="1" dirty="0">
                <a:solidFill>
                  <a:schemeClr val="tx1"/>
                </a:solidFill>
              </a:rPr>
              <a:t>M. tuberculosis </a:t>
            </a:r>
            <a:r>
              <a:rPr lang="en-US" dirty="0">
                <a:solidFill>
                  <a:schemeClr val="tx1"/>
                </a:solidFill>
              </a:rPr>
              <a:t>infection and indicate a cellular immune response to </a:t>
            </a:r>
            <a:r>
              <a:rPr lang="en-US" i="1" dirty="0">
                <a:solidFill>
                  <a:schemeClr val="tx1"/>
                </a:solidFill>
              </a:rPr>
              <a:t>M. tuberculosis </a:t>
            </a:r>
            <a:r>
              <a:rPr lang="en-US" dirty="0">
                <a:solidFill>
                  <a:schemeClr val="tx1"/>
                </a:solidFill>
              </a:rPr>
              <a:t>protein antigens secreted by </a:t>
            </a:r>
            <a:r>
              <a:rPr lang="en-US" i="1" dirty="0">
                <a:solidFill>
                  <a:schemeClr val="tx1"/>
                </a:solidFill>
              </a:rPr>
              <a:t>M. tuberculosis</a:t>
            </a:r>
          </a:p>
          <a:p>
            <a:pPr lvl="1"/>
            <a:r>
              <a:rPr lang="en-US" dirty="0">
                <a:solidFill>
                  <a:schemeClr val="tx1"/>
                </a:solidFill>
              </a:rPr>
              <a:t>In most individuals infected with </a:t>
            </a:r>
            <a:r>
              <a:rPr lang="en-US" i="1" dirty="0">
                <a:solidFill>
                  <a:schemeClr val="tx1"/>
                </a:solidFill>
              </a:rPr>
              <a:t>M. tuberculosis</a:t>
            </a:r>
            <a:r>
              <a:rPr lang="en-US" dirty="0">
                <a:solidFill>
                  <a:schemeClr val="tx1"/>
                </a:solidFill>
              </a:rPr>
              <a:t>, mononuclear cells in the blood release interferon-gamma when stimulated with antigens derived from </a:t>
            </a:r>
            <a:r>
              <a:rPr lang="en-US" i="1" dirty="0">
                <a:solidFill>
                  <a:schemeClr val="tx1"/>
                </a:solidFill>
              </a:rPr>
              <a:t>M. tuberculosis</a:t>
            </a:r>
            <a:r>
              <a:rPr lang="en-US" dirty="0">
                <a:solidFill>
                  <a:schemeClr val="tx1"/>
                </a:solidFill>
              </a:rPr>
              <a:t>.</a:t>
            </a:r>
          </a:p>
        </p:txBody>
      </p:sp>
    </p:spTree>
    <p:extLst>
      <p:ext uri="{BB962C8B-B14F-4D97-AF65-F5344CB8AC3E}">
        <p14:creationId xmlns:p14="http://schemas.microsoft.com/office/powerpoint/2010/main" val="116885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4D082-FA89-4FB2-ABB1-DFF0B5DC77BD}"/>
              </a:ext>
            </a:extLst>
          </p:cNvPr>
          <p:cNvSpPr>
            <a:spLocks noGrp="1"/>
          </p:cNvSpPr>
          <p:nvPr>
            <p:ph idx="1"/>
          </p:nvPr>
        </p:nvSpPr>
        <p:spPr/>
        <p:txBody>
          <a:bodyPr/>
          <a:lstStyle/>
          <a:p>
            <a:r>
              <a:rPr lang="en-US" dirty="0">
                <a:solidFill>
                  <a:schemeClr val="tx1"/>
                </a:solidFill>
              </a:rPr>
              <a:t>IGRAs are not affected by BCG vaccination status </a:t>
            </a:r>
          </a:p>
          <a:p>
            <a:r>
              <a:rPr lang="en-US" dirty="0">
                <a:solidFill>
                  <a:schemeClr val="tx1"/>
                </a:solidFill>
              </a:rPr>
              <a:t>IGRAs are not affected by non tuberculous bacterial infections</a:t>
            </a:r>
          </a:p>
          <a:p>
            <a:r>
              <a:rPr lang="en-US" dirty="0">
                <a:solidFill>
                  <a:schemeClr val="tx1"/>
                </a:solidFill>
              </a:rPr>
              <a:t>IGRAs have specificity &gt;95 percent for diagnosis of TB infection</a:t>
            </a:r>
          </a:p>
          <a:p>
            <a:r>
              <a:rPr lang="en-US" dirty="0">
                <a:solidFill>
                  <a:schemeClr val="tx1"/>
                </a:solidFill>
              </a:rPr>
              <a:t>IGRA sensitivity is diminished by HIV infection . Lower CD4 counts have been associated with higher rates of indeterminate IGRA results</a:t>
            </a:r>
            <a:endParaRPr lang="en-US" dirty="0"/>
          </a:p>
        </p:txBody>
      </p:sp>
    </p:spTree>
    <p:extLst>
      <p:ext uri="{BB962C8B-B14F-4D97-AF65-F5344CB8AC3E}">
        <p14:creationId xmlns:p14="http://schemas.microsoft.com/office/powerpoint/2010/main" val="1367139808"/>
      </p:ext>
    </p:extLst>
  </p:cSld>
  <p:clrMapOvr>
    <a:masterClrMapping/>
  </p:clrMapOvr>
</p:sld>
</file>

<file path=ppt/theme/theme1.xml><?xml version="1.0" encoding="utf-8"?>
<a:theme xmlns:a="http://schemas.openxmlformats.org/drawingml/2006/main" name="1_Office Theme">
  <a:themeElements>
    <a:clrScheme name="NGHS">
      <a:dk1>
        <a:sysClr val="windowText" lastClr="000000"/>
      </a:dk1>
      <a:lt1>
        <a:sysClr val="window" lastClr="FFFFFF"/>
      </a:lt1>
      <a:dk2>
        <a:srgbClr val="44546A"/>
      </a:dk2>
      <a:lt2>
        <a:srgbClr val="E7E6E6"/>
      </a:lt2>
      <a:accent1>
        <a:srgbClr val="5F99AF"/>
      </a:accent1>
      <a:accent2>
        <a:srgbClr val="FF671D"/>
      </a:accent2>
      <a:accent3>
        <a:srgbClr val="6F7271"/>
      </a:accent3>
      <a:accent4>
        <a:srgbClr val="F5B335"/>
      </a:accent4>
      <a:accent5>
        <a:srgbClr val="3F4928"/>
      </a:accent5>
      <a:accent6>
        <a:srgbClr val="949300"/>
      </a:accent6>
      <a:hlink>
        <a:srgbClr val="9493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21.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22.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23.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24.png"/></Relationships>
</file>

<file path=ppt/webextensions/_rels/webextension9.xml.rels><?xml version="1.0" encoding="UTF-8" standalone="yes"?>
<Relationships xmlns="http://schemas.openxmlformats.org/package/2006/relationships"><Relationship Id="rId1" Type="http://schemas.openxmlformats.org/officeDocument/2006/relationships/image" Target="../media/image25.png"/></Relationships>
</file>

<file path=ppt/webextensions/webextension1.xml><?xml version="1.0" encoding="utf-8"?>
<we:webextension xmlns:we="http://schemas.microsoft.com/office/webextensions/webextension/2010/11" id="{E7769586-3558-470C-92C1-19E254BFF543}">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81704af64b47&quot;,&quot;link&quot;:&quot;https://www.mentimeter.com/s/a31ca8136ad3e965e9356e1f6018ed2e/81704af64b47/edit&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5AABA9E2-BBAE-4A19-911D-871AA05AAE77}">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020397421137&quot;,&quot;link&quot;:&quot;https://www.mentimeter.com/s/a31ca8136ad3e965e9356e1f6018ed2e/020397421137/edit&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0A21B92B-31E1-4B36-AF11-4AADCD428A93}">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407f969739ad&quot;,&quot;link&quot;:&quot;https://www.mentimeter.com/s/a31ca8136ad3e965e9356e1f6018ed2e/407f969739ad/edit&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56E2AD84-3749-4313-8472-3C7861786CB7}">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3006f3f0eb58&quot;,&quot;link&quot;:&quot;https://www.mentimeter.com/s/a31ca8136ad3e965e9356e1f6018ed2e/3006f3f0eb58/edit&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4747DD63-E24C-4E5D-9F46-FE9E6B17B7AC}">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b06040ec0fdc&quot;,&quot;link&quot;:&quot;https://www.mentimeter.com/s/a31ca8136ad3e965e9356e1f6018ed2e/b06040ec0fdc/edit&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8DDA248E-00BC-4381-9348-F31B6B4222DB}">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2cdd443d0ade&quot;,&quot;link&quot;:&quot;https://www.mentimeter.com/s/a31ca8136ad3e965e9356e1f6018ed2e/2cdd443d0ade/edit&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731A4A20-DA73-4867-8AB1-A0A34E27629F}">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c6c8c96c9635&quot;,&quot;link&quot;:&quot;https://www.mentimeter.com/s/a31ca8136ad3e965e9356e1f6018ed2e/c6c8c96c9635/edit&quot;}"/>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CD770303-CD87-4771-8760-E5CE0DC754F3}">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4afe80fac5a3&quot;,&quot;link&quot;:&quot;https://www.mentimeter.com/s/a31ca8136ad3e965e9356e1f6018ed2e/4afe80fac5a3/edit&quot;}"/>
  </we:properties>
  <we:bindings/>
  <we:snapshot xmlns:r="http://schemas.openxmlformats.org/officeDocument/2006/relationships" r:embed="rId1"/>
</we:webextension>
</file>

<file path=ppt/webextensions/webextension9.xml><?xml version="1.0" encoding="utf-8"?>
<we:webextension xmlns:we="http://schemas.microsoft.com/office/webextensions/webextension/2010/11" id="{64B0CEF5-E33B-41DB-87C1-8D87F0E3209C}">
  <we:reference id="wa104379261" version="3.0.2.3" store="en-US" storeType="OMEX"/>
  <we:alternateReferences>
    <we:reference id="wa104379261" version="3.0.2.3" store="wa104379261" storeType="OMEX"/>
  </we:alternateReferences>
  <we:properties>
    <we:property name="mentimeter-slide" value="{&quot;seriesId&quot;:&quot;a31ca8136ad3e965e9356e1f6018ed2e&quot;,&quot;questionId&quot;:&quot;d6c886c94534&quot;,&quot;link&quot;:&quot;https://www.mentimeter.com/s/a31ca8136ad3e965e9356e1f6018ed2e/d6c886c94534/edit&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475</TotalTime>
  <Words>2181</Words>
  <Application>Microsoft Office PowerPoint</Application>
  <PresentationFormat>Widescreen</PresentationFormat>
  <Paragraphs>197</Paragraphs>
  <Slides>47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Light</vt:lpstr>
      <vt:lpstr>Courier New</vt:lpstr>
      <vt:lpstr>Franklin Gothic Book</vt:lpstr>
      <vt:lpstr>Symbol</vt:lpstr>
      <vt:lpstr>Tahoma</vt:lpstr>
      <vt:lpstr>Times New Roman</vt:lpstr>
      <vt:lpstr>1_Office Theme</vt:lpstr>
      <vt:lpstr>No Disclosures</vt:lpstr>
      <vt:lpstr>Case</vt:lpstr>
      <vt:lpstr>PowerPoint Presentation</vt:lpstr>
      <vt:lpstr>What type of Isolation precautions are needed for this pt ?</vt:lpstr>
      <vt:lpstr>Discussion</vt:lpstr>
      <vt:lpstr>PowerPoint Presentation</vt:lpstr>
      <vt:lpstr>Pt with cavitary lung lesions and negative QuantiFERON-TB  Gold Plus. Can you discontinue airborne precautions ?</vt:lpstr>
      <vt:lpstr>Interferon-gamma Release assays (IGRAs)</vt:lpstr>
      <vt:lpstr>PowerPoint Presentation</vt:lpstr>
      <vt:lpstr>PowerPoint Presentation</vt:lpstr>
      <vt:lpstr>PowerPoint Presentation</vt:lpstr>
      <vt:lpstr>Diagnosis </vt:lpstr>
      <vt:lpstr>PowerPoint Presentation</vt:lpstr>
      <vt:lpstr>Infection Control pager call</vt:lpstr>
      <vt:lpstr>Is it OK to insert PleurX catheters in the GI endoscopy suite ?  </vt:lpstr>
      <vt:lpstr>PowerPoint Presentation</vt:lpstr>
      <vt:lpstr>PowerPoint Presentation</vt:lpstr>
      <vt:lpstr>Positive and Negative Pressures</vt:lpstr>
      <vt:lpstr>Infection Prevention and Control recommendation</vt:lpstr>
      <vt:lpstr>Case</vt:lpstr>
      <vt:lpstr>Question</vt:lpstr>
      <vt:lpstr>Staph aureus Decolonization</vt:lpstr>
      <vt:lpstr>PowerPoint Presentation</vt:lpstr>
      <vt:lpstr>Pre-procedure antibiotics for surgical site infection (SSI) prophylaxis : AICD </vt:lpstr>
      <vt:lpstr>AICD Infections</vt:lpstr>
      <vt:lpstr>STICU CAUTI Prevention project</vt:lpstr>
      <vt:lpstr>PowerPoint Presentation</vt:lpstr>
      <vt:lpstr>STICU Interventions to Reduce CAUTIs</vt:lpstr>
      <vt:lpstr>PowerPoint Presentation</vt:lpstr>
      <vt:lpstr>M-care Compliance Rate</vt:lpstr>
      <vt:lpstr>STICU  CAUTIs and Catheter Utilization</vt:lpstr>
      <vt:lpstr>PowerPoint Presentation</vt:lpstr>
      <vt:lpstr>In your health system, are you screening all admissions for COVID-19 , irrespective of their symptoms ?</vt:lpstr>
      <vt:lpstr>In your health system, are you screening asymptomatic patients for COVID-19, prior to aerosol generating procedures , even if they are Up to date with their vaccines? </vt:lpstr>
      <vt:lpstr>In your health system, have you relaxed  mask requirement for those up to date with their vaccines, in area that have no access to patients or visitors ?</vt:lpstr>
      <vt:lpstr>PowerPoint Presentation</vt:lpstr>
      <vt:lpstr>Case</vt:lpstr>
      <vt:lpstr>PowerPoint Presentation</vt:lpstr>
      <vt:lpstr>PowerPoint Presentation</vt:lpstr>
      <vt:lpstr>PowerPoint Presentation</vt:lpstr>
      <vt:lpstr>What type of Isolation precautions are needed for extra pulmonary tuberculosis pts, with infection involving the spine  and with no draining wounds ?</vt:lpstr>
      <vt:lpstr>Tuberculosis and Infectiousness</vt:lpstr>
      <vt:lpstr>Tuberculosis and infectiousness</vt:lpstr>
      <vt:lpstr>Isolation Precautions : Tuberculosis</vt:lpstr>
      <vt:lpstr>Case : Bone Allograft Material</vt:lpstr>
      <vt:lpstr>Case: Bone Allograft Material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Cases        Infection Prevention and Control</dc:title>
  <dc:creator>Supriya Mannepalli</dc:creator>
  <cp:lastModifiedBy>Sandy Bozarth</cp:lastModifiedBy>
  <cp:revision>44</cp:revision>
  <dcterms:created xsi:type="dcterms:W3CDTF">2022-03-04T12:58:43Z</dcterms:created>
  <dcterms:modified xsi:type="dcterms:W3CDTF">2022-03-21T16:58:14Z</dcterms:modified>
</cp:coreProperties>
</file>