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01B"/>
    <a:srgbClr val="389492"/>
    <a:srgbClr val="959300"/>
    <a:srgbClr val="525249"/>
    <a:srgbClr val="706D00"/>
    <a:srgbClr val="8246AF"/>
    <a:srgbClr val="404726"/>
    <a:srgbClr val="643276"/>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64" autoAdjust="0"/>
    <p:restoredTop sz="94650" autoAdjust="0"/>
  </p:normalViewPr>
  <p:slideViewPr>
    <p:cSldViewPr snapToGrid="0" snapToObjects="1" showGuides="1">
      <p:cViewPr>
        <p:scale>
          <a:sx n="21" d="100"/>
          <a:sy n="21" d="100"/>
        </p:scale>
        <p:origin x="2464" y="600"/>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9/28/20</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9/28/20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067"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068"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069"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070"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4091"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4092"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Facebook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093"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4094"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53" name="Text Placeholder 452"/>
          <p:cNvSpPr>
            <a:spLocks noGrp="1"/>
          </p:cNvSpPr>
          <p:nvPr>
            <p:ph type="body" sz="quarter" idx="11"/>
          </p:nvPr>
        </p:nvSpPr>
        <p:spPr>
          <a:xfrm>
            <a:off x="904981" y="4849825"/>
            <a:ext cx="10048875" cy="754045"/>
          </a:xfrm>
          <a:solidFill>
            <a:srgbClr val="389492"/>
          </a:solidFill>
        </p:spPr>
        <p:txBody>
          <a:bodyPr/>
          <a:lstStyle/>
          <a:p>
            <a:pPr lvl="0"/>
            <a:r>
              <a:rPr lang="en-US" dirty="0">
                <a:latin typeface="Nirmala UI" panose="020B0502040204020203" pitchFamily="34" charset="0"/>
                <a:cs typeface="Nirmala UI" panose="020B0502040204020203" pitchFamily="34" charset="0"/>
              </a:rPr>
              <a:t>INTRODUCTION</a:t>
            </a:r>
          </a:p>
        </p:txBody>
      </p:sp>
      <p:sp>
        <p:nvSpPr>
          <p:cNvPr id="465" name="Text Placeholder 464"/>
          <p:cNvSpPr>
            <a:spLocks noGrp="1"/>
          </p:cNvSpPr>
          <p:nvPr>
            <p:ph type="body" sz="quarter" idx="20"/>
          </p:nvPr>
        </p:nvSpPr>
        <p:spPr>
          <a:xfrm>
            <a:off x="904188" y="14666739"/>
            <a:ext cx="10050462" cy="754045"/>
          </a:xfrm>
          <a:solidFill>
            <a:srgbClr val="389492"/>
          </a:solidFill>
        </p:spPr>
        <p:txBody>
          <a:bodyPr/>
          <a:lstStyle/>
          <a:p>
            <a:r>
              <a:rPr lang="en-US" dirty="0">
                <a:latin typeface="Nirmala UI" panose="020B0502040204020203" pitchFamily="34" charset="0"/>
                <a:cs typeface="Nirmala UI" panose="020B0502040204020203" pitchFamily="34" charset="0"/>
              </a:rPr>
              <a:t>CASE PRESENTATION</a:t>
            </a:r>
          </a:p>
        </p:txBody>
      </p:sp>
      <p:sp>
        <p:nvSpPr>
          <p:cNvPr id="617" name="Text Placeholder 616"/>
          <p:cNvSpPr>
            <a:spLocks noGrp="1"/>
          </p:cNvSpPr>
          <p:nvPr>
            <p:ph type="body" sz="quarter" idx="22"/>
          </p:nvPr>
        </p:nvSpPr>
        <p:spPr>
          <a:xfrm>
            <a:off x="11585575" y="4849825"/>
            <a:ext cx="20720050" cy="754045"/>
          </a:xfrm>
          <a:solidFill>
            <a:srgbClr val="389492"/>
          </a:solidFill>
        </p:spPr>
        <p:txBody>
          <a:bodyPr/>
          <a:lstStyle/>
          <a:p>
            <a:r>
              <a:rPr lang="en-US" dirty="0">
                <a:latin typeface="Nirmala UI" panose="020B0502040204020203" pitchFamily="34" charset="0"/>
                <a:cs typeface="Nirmala UI" panose="020B0502040204020203" pitchFamily="34" charset="0"/>
              </a:rPr>
              <a:t>DISEASE TIMELINE</a:t>
            </a:r>
          </a:p>
        </p:txBody>
      </p:sp>
      <p:sp>
        <p:nvSpPr>
          <p:cNvPr id="619" name="Text Placeholder 618"/>
          <p:cNvSpPr>
            <a:spLocks noGrp="1"/>
          </p:cNvSpPr>
          <p:nvPr>
            <p:ph type="body" sz="quarter" idx="24"/>
          </p:nvPr>
        </p:nvSpPr>
        <p:spPr>
          <a:xfrm>
            <a:off x="11585575" y="20909091"/>
            <a:ext cx="20720050" cy="754045"/>
          </a:xfrm>
          <a:solidFill>
            <a:srgbClr val="389492"/>
          </a:solidFill>
        </p:spPr>
        <p:txBody>
          <a:bodyPr/>
          <a:lstStyle/>
          <a:p>
            <a:r>
              <a:rPr lang="en-US" dirty="0">
                <a:latin typeface="Nirmala UI" panose="020B0502040204020203" pitchFamily="34" charset="0"/>
                <a:cs typeface="Nirmala UI" panose="020B0502040204020203" pitchFamily="34" charset="0"/>
              </a:rPr>
              <a:t>TECHNETIUM PYROPHOSPHATE SCAN AND TAFAMIDIS</a:t>
            </a:r>
          </a:p>
        </p:txBody>
      </p:sp>
      <p:sp>
        <p:nvSpPr>
          <p:cNvPr id="622" name="Text Placeholder 621"/>
          <p:cNvSpPr>
            <a:spLocks noGrp="1"/>
          </p:cNvSpPr>
          <p:nvPr>
            <p:ph type="body" sz="quarter" idx="27"/>
          </p:nvPr>
        </p:nvSpPr>
        <p:spPr>
          <a:xfrm>
            <a:off x="32935659" y="4849825"/>
            <a:ext cx="10047018" cy="754045"/>
          </a:xfrm>
          <a:solidFill>
            <a:srgbClr val="389492"/>
          </a:solidFill>
        </p:spPr>
        <p:txBody>
          <a:bodyPr/>
          <a:lstStyle/>
          <a:p>
            <a:r>
              <a:rPr lang="en-US" dirty="0">
                <a:latin typeface="Nirmala UI" panose="020B0502040204020203" pitchFamily="34" charset="0"/>
                <a:cs typeface="Nirmala UI" panose="020B0502040204020203" pitchFamily="34" charset="0"/>
              </a:rPr>
              <a:t>LEARNING POINTS FOR INTERNIST</a:t>
            </a:r>
          </a:p>
        </p:txBody>
      </p:sp>
      <p:sp>
        <p:nvSpPr>
          <p:cNvPr id="624" name="Text Placeholder 623"/>
          <p:cNvSpPr>
            <a:spLocks noGrp="1"/>
          </p:cNvSpPr>
          <p:nvPr>
            <p:ph type="body" sz="quarter" idx="29"/>
          </p:nvPr>
        </p:nvSpPr>
        <p:spPr>
          <a:xfrm>
            <a:off x="32905536" y="26564456"/>
            <a:ext cx="10047018" cy="754045"/>
          </a:xfrm>
          <a:solidFill>
            <a:srgbClr val="389492"/>
          </a:solidFill>
        </p:spPr>
        <p:txBody>
          <a:bodyPr/>
          <a:lstStyle/>
          <a:p>
            <a:r>
              <a:rPr lang="en-US" dirty="0">
                <a:latin typeface="Nirmala UI" panose="020B0502040204020203" pitchFamily="34" charset="0"/>
                <a:cs typeface="Nirmala UI" panose="020B0502040204020203" pitchFamily="34" charset="0"/>
              </a:rPr>
              <a:t>REFERENCES</a:t>
            </a:r>
          </a:p>
        </p:txBody>
      </p:sp>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6004" y="704326"/>
            <a:ext cx="4443845" cy="3786472"/>
          </a:xfrm>
          <a:prstGeom prst="rect">
            <a:avLst/>
          </a:prstGeom>
        </p:spPr>
      </p:pic>
      <p:sp>
        <p:nvSpPr>
          <p:cNvPr id="2" name="Text Placeholder 1"/>
          <p:cNvSpPr>
            <a:spLocks noGrp="1"/>
          </p:cNvSpPr>
          <p:nvPr>
            <p:ph type="body" sz="quarter" idx="10"/>
          </p:nvPr>
        </p:nvSpPr>
        <p:spPr>
          <a:xfrm>
            <a:off x="904188" y="5803878"/>
            <a:ext cx="10056813" cy="8862861"/>
          </a:xfrm>
          <a:ln>
            <a:noFill/>
          </a:ln>
        </p:spPr>
        <p:txBody>
          <a:bodyPr/>
          <a:lstStyle/>
          <a:p>
            <a:r>
              <a:rPr lang="en-US" sz="3600" dirty="0">
                <a:solidFill>
                  <a:schemeClr val="tx1"/>
                </a:solidFill>
                <a:latin typeface="Nirmala UI" panose="020B0502040204020203" pitchFamily="34" charset="0"/>
                <a:ea typeface="Bodoni Ornaments" pitchFamily="2" charset="0"/>
                <a:cs typeface="Nirmala UI" panose="020B0502040204020203" pitchFamily="34" charset="0"/>
              </a:rPr>
              <a:t>Age-related cardiac amyloidosis is present in up to 13% of cases of heart failure with reduced ejection fraction (</a:t>
            </a:r>
            <a:r>
              <a:rPr lang="en-US" sz="3600" dirty="0" err="1">
                <a:solidFill>
                  <a:schemeClr val="tx1"/>
                </a:solidFill>
                <a:latin typeface="Nirmala UI" panose="020B0502040204020203" pitchFamily="34" charset="0"/>
                <a:ea typeface="Bodoni Ornaments" pitchFamily="2" charset="0"/>
                <a:cs typeface="Nirmala UI" panose="020B0502040204020203" pitchFamily="34" charset="0"/>
              </a:rPr>
              <a:t>HFrEF</a:t>
            </a:r>
            <a:r>
              <a:rPr lang="en-US" sz="3600" dirty="0">
                <a:solidFill>
                  <a:schemeClr val="tx1"/>
                </a:solidFill>
                <a:latin typeface="Nirmala UI" panose="020B0502040204020203" pitchFamily="34" charset="0"/>
                <a:ea typeface="Bodoni Ornaments" pitchFamily="2" charset="0"/>
                <a:cs typeface="Nirmala UI" panose="020B0502040204020203" pitchFamily="34" charset="0"/>
              </a:rPr>
              <a:t>). Presenting in the 7th decade with a life expectancy of 3-5 years from time of diagnosis. </a:t>
            </a:r>
            <a:r>
              <a:rPr lang="en-US" sz="3600" baseline="30000" dirty="0">
                <a:solidFill>
                  <a:schemeClr val="tx1"/>
                </a:solidFill>
                <a:latin typeface="Nirmala UI" panose="020B0502040204020203" pitchFamily="34" charset="0"/>
                <a:ea typeface="Bodoni Ornaments" pitchFamily="2" charset="0"/>
                <a:cs typeface="Nirmala UI" panose="020B0502040204020203" pitchFamily="34" charset="0"/>
              </a:rPr>
              <a:t>1</a:t>
            </a:r>
            <a:br>
              <a:rPr lang="en-US" sz="3600" dirty="0">
                <a:solidFill>
                  <a:schemeClr val="tx1"/>
                </a:solidFill>
                <a:latin typeface="Nirmala UI" panose="020B0502040204020203" pitchFamily="34" charset="0"/>
                <a:ea typeface="Bodoni Ornaments" pitchFamily="2" charset="0"/>
                <a:cs typeface="Nirmala UI" panose="020B0502040204020203" pitchFamily="34" charset="0"/>
              </a:rPr>
            </a:br>
            <a:br>
              <a:rPr lang="en-US" sz="3600" dirty="0">
                <a:solidFill>
                  <a:schemeClr val="tx1"/>
                </a:solidFill>
                <a:latin typeface="Nirmala UI" panose="020B0502040204020203" pitchFamily="34" charset="0"/>
                <a:ea typeface="Bodoni Ornaments" pitchFamily="2" charset="0"/>
                <a:cs typeface="Nirmala UI" panose="020B0502040204020203" pitchFamily="34" charset="0"/>
              </a:rPr>
            </a:br>
            <a:r>
              <a:rPr lang="en-US" sz="3600" dirty="0">
                <a:solidFill>
                  <a:schemeClr val="tx1"/>
                </a:solidFill>
                <a:latin typeface="Nirmala UI" panose="020B0502040204020203" pitchFamily="34" charset="0"/>
                <a:ea typeface="Bodoni Ornaments" pitchFamily="2" charset="0"/>
                <a:cs typeface="Nirmala UI" panose="020B0502040204020203" pitchFamily="34" charset="0"/>
              </a:rPr>
              <a:t>Standard heart failure (HF) treatment with some modifications relieves symptoms. Until recently, no treatments with proven mortality benefit were available. </a:t>
            </a:r>
            <a:br>
              <a:rPr lang="en-US" sz="3600" dirty="0">
                <a:solidFill>
                  <a:schemeClr val="tx1"/>
                </a:solidFill>
                <a:latin typeface="Nirmala UI" panose="020B0502040204020203" pitchFamily="34" charset="0"/>
                <a:ea typeface="Bodoni Ornaments" pitchFamily="2" charset="0"/>
                <a:cs typeface="Nirmala UI" panose="020B0502040204020203" pitchFamily="34" charset="0"/>
              </a:rPr>
            </a:br>
            <a:endParaRPr lang="en-US" sz="3600" dirty="0">
              <a:solidFill>
                <a:schemeClr val="tx1"/>
              </a:solidFill>
              <a:latin typeface="Nirmala UI" panose="020B0502040204020203" pitchFamily="34" charset="0"/>
              <a:ea typeface="Bodoni Ornaments" pitchFamily="2" charset="0"/>
              <a:cs typeface="Nirmala UI" panose="020B0502040204020203" pitchFamily="34" charset="0"/>
            </a:endParaRPr>
          </a:p>
          <a:p>
            <a:r>
              <a:rPr lang="en-US" sz="3600" dirty="0">
                <a:solidFill>
                  <a:schemeClr val="tx1"/>
                </a:solidFill>
                <a:latin typeface="Nirmala UI" panose="020B0502040204020203" pitchFamily="34" charset="0"/>
                <a:ea typeface="Bodoni Ornaments" pitchFamily="2" charset="0"/>
                <a:cs typeface="Nirmala UI" panose="020B0502040204020203" pitchFamily="34" charset="0"/>
              </a:rPr>
              <a:t>We will present a case that illustrates the unfortunately common delay in diagnosis and the potential benefit of a new drug in wild-type transthyretin (TTR) cardiac amyloidosis.</a:t>
            </a:r>
          </a:p>
        </p:txBody>
      </p:sp>
      <p:sp>
        <p:nvSpPr>
          <p:cNvPr id="7" name="Text Placeholder 6"/>
          <p:cNvSpPr>
            <a:spLocks noGrp="1"/>
          </p:cNvSpPr>
          <p:nvPr>
            <p:ph type="body" sz="quarter" idx="19"/>
          </p:nvPr>
        </p:nvSpPr>
        <p:spPr>
          <a:xfrm>
            <a:off x="902601" y="15809208"/>
            <a:ext cx="10058400" cy="16749178"/>
          </a:xfrm>
          <a:ln>
            <a:noFill/>
          </a:ln>
        </p:spPr>
        <p:txBody>
          <a:bodyPr/>
          <a:lstStyle/>
          <a:p>
            <a:r>
              <a:rPr lang="en-US" sz="3600" dirty="0">
                <a:solidFill>
                  <a:schemeClr val="tx1"/>
                </a:solidFill>
                <a:latin typeface="Nirmala UI" panose="020B0502040204020203" pitchFamily="34" charset="0"/>
                <a:cs typeface="Nirmala UI" panose="020B0502040204020203" pitchFamily="34" charset="0"/>
              </a:rPr>
              <a:t>This is an 81-year-old Caucasian gentleman with history coronary artery disease (CAD), </a:t>
            </a:r>
            <a:r>
              <a:rPr lang="en-US" sz="3600" dirty="0">
                <a:solidFill>
                  <a:schemeClr val="tx1"/>
                </a:solidFill>
                <a:latin typeface="Nirmala UI" panose="020B0502040204020203" pitchFamily="34" charset="0"/>
                <a:ea typeface="Bodoni Ornaments" pitchFamily="2" charset="0"/>
                <a:cs typeface="Nirmala UI" panose="020B0502040204020203" pitchFamily="34" charset="0"/>
              </a:rPr>
              <a:t>gastroesophageal</a:t>
            </a:r>
            <a:r>
              <a:rPr lang="en-US" sz="3600" dirty="0">
                <a:solidFill>
                  <a:schemeClr val="tx1"/>
                </a:solidFill>
                <a:latin typeface="Nirmala UI" panose="020B0502040204020203" pitchFamily="34" charset="0"/>
                <a:cs typeface="Nirmala UI" panose="020B0502040204020203" pitchFamily="34" charset="0"/>
              </a:rPr>
              <a:t> reflux disease, and chronic pain secondary to cervical spinal stenosis. He is a retired autoworker and a former smoker. Family history is unremarkable. </a:t>
            </a:r>
          </a:p>
          <a:p>
            <a:endParaRPr lang="en-US" sz="3600" dirty="0">
              <a:solidFill>
                <a:schemeClr val="tx1"/>
              </a:solidFill>
              <a:latin typeface="Nirmala UI" panose="020B0502040204020203" pitchFamily="34" charset="0"/>
              <a:cs typeface="Nirmala UI" panose="020B0502040204020203" pitchFamily="34" charset="0"/>
            </a:endParaRPr>
          </a:p>
          <a:p>
            <a:r>
              <a:rPr lang="en-US" sz="3600" b="1" dirty="0">
                <a:solidFill>
                  <a:schemeClr val="tx1"/>
                </a:solidFill>
                <a:latin typeface="Nirmala UI" panose="020B0502040204020203" pitchFamily="34" charset="0"/>
                <a:cs typeface="Nirmala UI" panose="020B0502040204020203" pitchFamily="34" charset="0"/>
              </a:rPr>
              <a:t>Initial Findings:</a:t>
            </a:r>
          </a:p>
          <a:p>
            <a:r>
              <a:rPr lang="en-US" sz="3600" dirty="0">
                <a:solidFill>
                  <a:schemeClr val="tx1"/>
                </a:solidFill>
                <a:latin typeface="Nirmala UI" panose="020B0502040204020203" pitchFamily="34" charset="0"/>
                <a:cs typeface="Nirmala UI" panose="020B0502040204020203" pitchFamily="34" charset="0"/>
              </a:rPr>
              <a:t>Steady symptoms including chest pain, dyspnea, dyspepsia, and arm and neck pain consistent with his medical history. </a:t>
            </a:r>
          </a:p>
          <a:p>
            <a:endParaRPr lang="en-US" sz="3600" dirty="0">
              <a:solidFill>
                <a:schemeClr val="tx1"/>
              </a:solidFill>
              <a:latin typeface="Nirmala UI" panose="020B0502040204020203" pitchFamily="34" charset="0"/>
              <a:cs typeface="Nirmala UI" panose="020B0502040204020203" pitchFamily="34" charset="0"/>
            </a:endParaRPr>
          </a:p>
          <a:p>
            <a:pPr defTabSz="3840288"/>
            <a:r>
              <a:rPr lang="en-US" sz="3600" dirty="0">
                <a:solidFill>
                  <a:schemeClr val="tx1"/>
                </a:solidFill>
                <a:latin typeface="Nirmala UI" panose="020B0502040204020203" pitchFamily="34" charset="0"/>
                <a:cs typeface="Nirmala UI" panose="020B0502040204020203" pitchFamily="34" charset="0"/>
              </a:rPr>
              <a:t>Admitted for chest pain and dyspnea in January 2015 with no formal diagnosis made. Left heart catheterization (LHC) revealing patent stent.</a:t>
            </a:r>
          </a:p>
          <a:p>
            <a:pPr defTabSz="3840288"/>
            <a:endParaRPr lang="en-US" sz="3600" dirty="0">
              <a:solidFill>
                <a:schemeClr val="tx1"/>
              </a:solidFill>
              <a:latin typeface="Nirmala UI" panose="020B0502040204020203" pitchFamily="34" charset="0"/>
              <a:cs typeface="Nirmala UI" panose="020B0502040204020203" pitchFamily="34" charset="0"/>
            </a:endParaRPr>
          </a:p>
          <a:p>
            <a:pPr defTabSz="3840288"/>
            <a:r>
              <a:rPr lang="en-US" sz="3600" dirty="0">
                <a:solidFill>
                  <a:schemeClr val="tx1"/>
                </a:solidFill>
                <a:latin typeface="Nirmala UI" panose="020B0502040204020203" pitchFamily="34" charset="0"/>
                <a:cs typeface="Nirmala UI" panose="020B0502040204020203" pitchFamily="34" charset="0"/>
              </a:rPr>
              <a:t>In April 2015, he was admitted for new-onset HF associated with new frequent PVC’s, bigeminy, and RBBB. A Cardiac MRI revealed an increased LV mass with normal LV cavity size. No evidence of scarring.</a:t>
            </a:r>
          </a:p>
          <a:p>
            <a:pPr defTabSz="3840288"/>
            <a:endParaRPr lang="en-US" sz="3600" dirty="0">
              <a:solidFill>
                <a:schemeClr val="tx1"/>
              </a:solidFill>
              <a:latin typeface="Nirmala UI" panose="020B0502040204020203" pitchFamily="34" charset="0"/>
              <a:cs typeface="Nirmala UI" panose="020B0502040204020203" pitchFamily="34" charset="0"/>
            </a:endParaRPr>
          </a:p>
          <a:p>
            <a:pPr defTabSz="3840288"/>
            <a:r>
              <a:rPr lang="en-US" sz="3600" b="1" dirty="0">
                <a:solidFill>
                  <a:schemeClr val="tx1"/>
                </a:solidFill>
                <a:latin typeface="Nirmala UI" panose="020B0502040204020203" pitchFamily="34" charset="0"/>
                <a:cs typeface="Nirmala UI" panose="020B0502040204020203" pitchFamily="34" charset="0"/>
              </a:rPr>
              <a:t>Inciting Event:</a:t>
            </a:r>
          </a:p>
          <a:p>
            <a:r>
              <a:rPr lang="en-US" sz="3600" b="1" dirty="0">
                <a:solidFill>
                  <a:schemeClr val="tx1"/>
                </a:solidFill>
                <a:latin typeface="Nirmala UI" panose="020B0502040204020203" pitchFamily="34" charset="0"/>
                <a:cs typeface="Nirmala UI" panose="020B0502040204020203" pitchFamily="34" charset="0"/>
              </a:rPr>
              <a:t>June 2016</a:t>
            </a:r>
          </a:p>
          <a:p>
            <a:r>
              <a:rPr lang="en-US" sz="3600" dirty="0">
                <a:solidFill>
                  <a:schemeClr val="tx1"/>
                </a:solidFill>
                <a:latin typeface="Nirmala UI" panose="020B0502040204020203" pitchFamily="34" charset="0"/>
                <a:cs typeface="Nirmala UI" panose="020B0502040204020203" pitchFamily="34" charset="0"/>
              </a:rPr>
              <a:t>CHB and a dual-chamber PPM was placed</a:t>
            </a:r>
          </a:p>
          <a:p>
            <a:r>
              <a:rPr lang="en-US" sz="3600" dirty="0">
                <a:solidFill>
                  <a:schemeClr val="tx1"/>
                </a:solidFill>
                <a:latin typeface="Nirmala UI" panose="020B0502040204020203" pitchFamily="34" charset="0"/>
                <a:cs typeface="Nirmala UI" panose="020B0502040204020203" pitchFamily="34" charset="0"/>
              </a:rPr>
              <a:t>TTE:  Moderate LVH; LV EF 55-60% </a:t>
            </a:r>
          </a:p>
        </p:txBody>
      </p:sp>
      <p:sp>
        <p:nvSpPr>
          <p:cNvPr id="12" name="Text Placeholder 11"/>
          <p:cNvSpPr>
            <a:spLocks noGrp="1"/>
          </p:cNvSpPr>
          <p:nvPr>
            <p:ph type="body" sz="quarter" idx="26"/>
          </p:nvPr>
        </p:nvSpPr>
        <p:spPr>
          <a:xfrm>
            <a:off x="32905536" y="5831225"/>
            <a:ext cx="10047018" cy="15862782"/>
          </a:xfrm>
          <a:ln>
            <a:noFill/>
          </a:ln>
        </p:spPr>
        <p:txBody>
          <a:bodyPr/>
          <a:lstStyle/>
          <a:p>
            <a:r>
              <a:rPr lang="en-US" sz="3600" b="1" dirty="0">
                <a:solidFill>
                  <a:schemeClr val="dk1"/>
                </a:solidFill>
                <a:latin typeface="Nirmala UI" panose="020B0502040204020203" pitchFamily="34" charset="0"/>
                <a:cs typeface="Nirmala UI" panose="020B0502040204020203" pitchFamily="34" charset="0"/>
              </a:rPr>
              <a:t>Conduction abnormalities, particularly CHB should bring cardiac amyloidosis forward in the differential diagnosis.</a:t>
            </a:r>
          </a:p>
          <a:p>
            <a:endParaRPr lang="en-US" sz="3600" dirty="0">
              <a:solidFill>
                <a:schemeClr val="dk1"/>
              </a:solidFill>
              <a:latin typeface="Nirmala UI" panose="020B0502040204020203" pitchFamily="34" charset="0"/>
              <a:cs typeface="Nirmala UI" panose="020B0502040204020203" pitchFamily="34" charset="0"/>
            </a:endParaRPr>
          </a:p>
          <a:p>
            <a:r>
              <a:rPr lang="en-US" sz="3600" dirty="0">
                <a:solidFill>
                  <a:schemeClr val="dk1"/>
                </a:solidFill>
                <a:latin typeface="Nirmala UI" panose="020B0502040204020203" pitchFamily="34" charset="0"/>
                <a:cs typeface="Nirmala UI" panose="020B0502040204020203" pitchFamily="34" charset="0"/>
              </a:rPr>
              <a:t>Cardiac amyloidosis is far more common than previously believed and can now be detected before the onset of classic symptoms of restrictive physiology</a:t>
            </a:r>
          </a:p>
          <a:p>
            <a:endParaRPr lang="en-US" sz="3600" dirty="0">
              <a:solidFill>
                <a:schemeClr val="dk1"/>
              </a:solidFill>
              <a:latin typeface="Nirmala UI" panose="020B0502040204020203" pitchFamily="34" charset="0"/>
              <a:cs typeface="Nirmala UI" panose="020B0502040204020203" pitchFamily="34" charset="0"/>
            </a:endParaRPr>
          </a:p>
          <a:p>
            <a:r>
              <a:rPr lang="en-US" sz="3600" b="1" dirty="0">
                <a:solidFill>
                  <a:schemeClr val="tx1"/>
                </a:solidFill>
                <a:latin typeface="Nirmala UI" panose="020B0502040204020203" pitchFamily="34" charset="0"/>
                <a:cs typeface="Nirmala UI" panose="020B0502040204020203" pitchFamily="34" charset="0"/>
              </a:rPr>
              <a:t>99mTc-PYP </a:t>
            </a:r>
            <a:r>
              <a:rPr lang="en-US" sz="3600" dirty="0">
                <a:solidFill>
                  <a:schemeClr val="dk1"/>
                </a:solidFill>
                <a:latin typeface="Nirmala UI" panose="020B0502040204020203" pitchFamily="34" charset="0"/>
                <a:cs typeface="Nirmala UI" panose="020B0502040204020203" pitchFamily="34" charset="0"/>
              </a:rPr>
              <a:t>is non-invasive, relatively inexpensive with </a:t>
            </a:r>
            <a:r>
              <a:rPr lang="en-US" sz="3600" b="1" dirty="0">
                <a:solidFill>
                  <a:schemeClr val="tx1"/>
                </a:solidFill>
                <a:latin typeface="Nirmala UI" panose="020B0502040204020203" pitchFamily="34" charset="0"/>
                <a:cs typeface="Nirmala UI" panose="020B0502040204020203" pitchFamily="34" charset="0"/>
              </a:rPr>
              <a:t>sensitivity of 82%, specificity 98.8% for ATTR cardiac amyloidosis with a positive predictive value of 88% for TTR amyloid </a:t>
            </a:r>
            <a:r>
              <a:rPr lang="en-US" sz="3600" b="1" baseline="30000" dirty="0">
                <a:solidFill>
                  <a:schemeClr val="tx1"/>
                </a:solidFill>
                <a:latin typeface="Nirmala UI" panose="020B0502040204020203" pitchFamily="34" charset="0"/>
                <a:cs typeface="Nirmala UI" panose="020B0502040204020203" pitchFamily="34" charset="0"/>
              </a:rPr>
              <a:t>4,5 </a:t>
            </a:r>
            <a:r>
              <a:rPr lang="en-US" sz="3600" dirty="0">
                <a:solidFill>
                  <a:schemeClr val="dk1"/>
                </a:solidFill>
                <a:latin typeface="Nirmala UI" panose="020B0502040204020203" pitchFamily="34" charset="0"/>
                <a:cs typeface="Nirmala UI" panose="020B0502040204020203" pitchFamily="34" charset="0"/>
              </a:rPr>
              <a:t>making the need for endomyocardial biopsy not essential for an actionable diagnosis. </a:t>
            </a:r>
          </a:p>
          <a:p>
            <a:endParaRPr lang="en-US" sz="3600" dirty="0">
              <a:solidFill>
                <a:schemeClr val="dk1"/>
              </a:solidFill>
              <a:latin typeface="Nirmala UI" panose="020B0502040204020203" pitchFamily="34" charset="0"/>
              <a:cs typeface="Nirmala UI" panose="020B0502040204020203" pitchFamily="34" charset="0"/>
            </a:endParaRPr>
          </a:p>
          <a:p>
            <a:r>
              <a:rPr lang="en-US" sz="3600" dirty="0">
                <a:solidFill>
                  <a:schemeClr val="dk1"/>
                </a:solidFill>
                <a:latin typeface="Nirmala UI" panose="020B0502040204020203" pitchFamily="34" charset="0"/>
                <a:cs typeface="Nirmala UI" panose="020B0502040204020203" pitchFamily="34" charset="0"/>
              </a:rPr>
              <a:t>Tafamidis is a newly available disease-modifying agent with </a:t>
            </a:r>
            <a:r>
              <a:rPr lang="en-US" sz="3600" b="1" dirty="0">
                <a:solidFill>
                  <a:schemeClr val="dk1"/>
                </a:solidFill>
                <a:latin typeface="Nirmala UI" panose="020B0502040204020203" pitchFamily="34" charset="0"/>
                <a:cs typeface="Nirmala UI" panose="020B0502040204020203" pitchFamily="34" charset="0"/>
              </a:rPr>
              <a:t>mortality benefit (RR 13.4%)</a:t>
            </a:r>
            <a:r>
              <a:rPr lang="en-US" sz="3600" b="1" baseline="30000" dirty="0">
                <a:solidFill>
                  <a:schemeClr val="dk1"/>
                </a:solidFill>
                <a:latin typeface="Nirmala UI" panose="020B0502040204020203" pitchFamily="34" charset="0"/>
                <a:cs typeface="Nirmala UI" panose="020B0502040204020203" pitchFamily="34" charset="0"/>
              </a:rPr>
              <a:t> 2</a:t>
            </a:r>
            <a:r>
              <a:rPr lang="en-US" sz="3600" b="1" dirty="0">
                <a:solidFill>
                  <a:schemeClr val="dk1"/>
                </a:solidFill>
                <a:latin typeface="Nirmala UI" panose="020B0502040204020203" pitchFamily="34" charset="0"/>
                <a:cs typeface="Nirmala UI" panose="020B0502040204020203" pitchFamily="34" charset="0"/>
              </a:rPr>
              <a:t> </a:t>
            </a:r>
            <a:r>
              <a:rPr lang="en-US" sz="3600" dirty="0">
                <a:solidFill>
                  <a:schemeClr val="dk1"/>
                </a:solidFill>
                <a:latin typeface="Nirmala UI" panose="020B0502040204020203" pitchFamily="34" charset="0"/>
                <a:cs typeface="Nirmala UI" panose="020B0502040204020203" pitchFamily="34" charset="0"/>
              </a:rPr>
              <a:t>that may be enhanced with treatment initiation earlier in the disease process. </a:t>
            </a:r>
          </a:p>
          <a:p>
            <a:endParaRPr lang="en-US" sz="3600" dirty="0">
              <a:solidFill>
                <a:schemeClr val="dk1"/>
              </a:solidFill>
              <a:latin typeface="Nirmala UI" panose="020B0502040204020203" pitchFamily="34" charset="0"/>
              <a:cs typeface="Nirmala UI" panose="020B0502040204020203" pitchFamily="34" charset="0"/>
            </a:endParaRPr>
          </a:p>
          <a:p>
            <a:r>
              <a:rPr lang="en-US" sz="3600" dirty="0">
                <a:solidFill>
                  <a:schemeClr val="dk1"/>
                </a:solidFill>
                <a:latin typeface="Nirmala UI" panose="020B0502040204020203" pitchFamily="34" charset="0"/>
                <a:cs typeface="Nirmala UI" panose="020B0502040204020203" pitchFamily="34" charset="0"/>
              </a:rPr>
              <a:t>Patient symptoms, quality of life, and health care overutilization often improve once a treatable disease is identified and addressed</a:t>
            </a:r>
            <a:r>
              <a:rPr lang="en-US" sz="3600" dirty="0">
                <a:solidFill>
                  <a:schemeClr val="tx1"/>
                </a:solidFill>
                <a:latin typeface="Nirmala UI" panose="020B0502040204020203" pitchFamily="34" charset="0"/>
                <a:cs typeface="Nirmala UI" panose="020B0502040204020203" pitchFamily="34" charset="0"/>
              </a:rPr>
              <a:t>.</a:t>
            </a:r>
          </a:p>
          <a:p>
            <a:endParaRPr lang="en-US" sz="3600" dirty="0">
              <a:solidFill>
                <a:schemeClr val="dk1"/>
              </a:solidFill>
              <a:latin typeface="Nirmala UI" panose="020B0502040204020203" pitchFamily="34" charset="0"/>
              <a:cs typeface="Nirmala UI" panose="020B0502040204020203" pitchFamily="34" charset="0"/>
            </a:endParaRPr>
          </a:p>
        </p:txBody>
      </p:sp>
      <p:sp>
        <p:nvSpPr>
          <p:cNvPr id="13" name="Text Placeholder 12"/>
          <p:cNvSpPr>
            <a:spLocks noGrp="1"/>
          </p:cNvSpPr>
          <p:nvPr>
            <p:ph type="body" sz="quarter" idx="30"/>
          </p:nvPr>
        </p:nvSpPr>
        <p:spPr>
          <a:xfrm>
            <a:off x="32887799" y="21831483"/>
            <a:ext cx="10052050" cy="4561226"/>
          </a:xfrm>
          <a:ln>
            <a:noFill/>
          </a:ln>
        </p:spPr>
        <p:txBody>
          <a:bodyPr/>
          <a:lstStyle/>
          <a:p>
            <a:pPr lvl="0" defTabSz="914400"/>
            <a:r>
              <a:rPr lang="en-US" sz="3600" dirty="0">
                <a:solidFill>
                  <a:schemeClr val="dk1"/>
                </a:solidFill>
                <a:latin typeface="Nirmala UI" panose="020B0502040204020203" pitchFamily="34" charset="0"/>
                <a:cs typeface="Nirmala UI" panose="020B0502040204020203" pitchFamily="34" charset="0"/>
              </a:rPr>
              <a:t>The patient is currently 85 years old and has an active lifestyle </a:t>
            </a:r>
            <a:r>
              <a:rPr lang="en-US" sz="3600">
                <a:solidFill>
                  <a:schemeClr val="dk1"/>
                </a:solidFill>
                <a:latin typeface="Nirmala UI" panose="020B0502040204020203" pitchFamily="34" charset="0"/>
                <a:cs typeface="Nirmala UI" panose="020B0502040204020203" pitchFamily="34" charset="0"/>
              </a:rPr>
              <a:t>and reports </a:t>
            </a:r>
            <a:r>
              <a:rPr lang="en-US" sz="3600" dirty="0">
                <a:solidFill>
                  <a:schemeClr val="dk1"/>
                </a:solidFill>
                <a:latin typeface="Nirmala UI" panose="020B0502040204020203" pitchFamily="34" charset="0"/>
                <a:cs typeface="Nirmala UI" panose="020B0502040204020203" pitchFamily="34" charset="0"/>
              </a:rPr>
              <a:t>less symptoms of dyspnea and fatigue. He is now able to brisk walk three times weekly.</a:t>
            </a:r>
          </a:p>
          <a:p>
            <a:pPr lvl="0" defTabSz="914400"/>
            <a:endParaRPr lang="en-US" sz="3600" dirty="0">
              <a:solidFill>
                <a:schemeClr val="dk1"/>
              </a:solidFill>
              <a:latin typeface="Nirmala UI" panose="020B0502040204020203" pitchFamily="34" charset="0"/>
              <a:cs typeface="Nirmala UI" panose="020B0502040204020203" pitchFamily="34" charset="0"/>
            </a:endParaRPr>
          </a:p>
          <a:p>
            <a:pPr lvl="0" defTabSz="914400"/>
            <a:r>
              <a:rPr lang="en-US" sz="3600" dirty="0">
                <a:solidFill>
                  <a:schemeClr val="dk1"/>
                </a:solidFill>
                <a:latin typeface="Nirmala UI" panose="020B0502040204020203" pitchFamily="34" charset="0"/>
                <a:cs typeface="Nirmala UI" panose="020B0502040204020203" pitchFamily="34" charset="0"/>
              </a:rPr>
              <a:t>He continues to have cardiology follow-ups every 3 months with stable EF</a:t>
            </a:r>
          </a:p>
        </p:txBody>
      </p:sp>
      <p:sp>
        <p:nvSpPr>
          <p:cNvPr id="14" name="Text Placeholder 13"/>
          <p:cNvSpPr>
            <a:spLocks noGrp="1"/>
          </p:cNvSpPr>
          <p:nvPr>
            <p:ph type="body" sz="quarter" idx="153"/>
          </p:nvPr>
        </p:nvSpPr>
        <p:spPr>
          <a:xfrm>
            <a:off x="10953857" y="736860"/>
            <a:ext cx="22635104" cy="3759683"/>
          </a:xfrm>
        </p:spPr>
        <p:txBody>
          <a:bodyPr>
            <a:normAutofit fontScale="62500" lnSpcReduction="20000"/>
          </a:bodyPr>
          <a:lstStyle/>
          <a:p>
            <a:r>
              <a:rPr lang="en-US" sz="9600" dirty="0">
                <a:solidFill>
                  <a:schemeClr val="tx1"/>
                </a:solidFill>
                <a:latin typeface="Nirmala UI" panose="020B0502040204020203" pitchFamily="34" charset="0"/>
                <a:cs typeface="Nirmala UI" panose="020B0502040204020203" pitchFamily="34" charset="0"/>
              </a:rPr>
              <a:t>Complete Heart Block (CHB) as an Alerting Symptom of Wild-Type ATTR Amyloid Cardiomyopathy</a:t>
            </a:r>
          </a:p>
          <a:p>
            <a:r>
              <a:rPr lang="en-US" sz="7300" dirty="0">
                <a:solidFill>
                  <a:schemeClr val="tx1"/>
                </a:solidFill>
                <a:latin typeface="Nirmala UI" panose="020B0502040204020203" pitchFamily="34" charset="0"/>
                <a:cs typeface="Nirmala UI" panose="020B0502040204020203" pitchFamily="34" charset="0"/>
              </a:rPr>
              <a:t>Tariq Odeh, MD</a:t>
            </a:r>
            <a:r>
              <a:rPr lang="en-US" sz="7300" baseline="30000" dirty="0">
                <a:solidFill>
                  <a:schemeClr val="tx1"/>
                </a:solidFill>
                <a:latin typeface="Nirmala UI" panose="020B0502040204020203" pitchFamily="34" charset="0"/>
                <a:cs typeface="Nirmala UI" panose="020B0502040204020203" pitchFamily="34" charset="0"/>
              </a:rPr>
              <a:t>1</a:t>
            </a:r>
            <a:r>
              <a:rPr lang="en-US" sz="7300" dirty="0">
                <a:solidFill>
                  <a:schemeClr val="tx1"/>
                </a:solidFill>
                <a:latin typeface="Nirmala UI" panose="020B0502040204020203" pitchFamily="34" charset="0"/>
                <a:cs typeface="Nirmala UI" panose="020B0502040204020203" pitchFamily="34" charset="0"/>
              </a:rPr>
              <a:t>; Gary </a:t>
            </a:r>
            <a:r>
              <a:rPr lang="en-US" sz="7300" dirty="0" err="1">
                <a:solidFill>
                  <a:schemeClr val="tx1"/>
                </a:solidFill>
                <a:latin typeface="Nirmala UI" panose="020B0502040204020203" pitchFamily="34" charset="0"/>
                <a:cs typeface="Nirmala UI" panose="020B0502040204020203" pitchFamily="34" charset="0"/>
              </a:rPr>
              <a:t>Dalley</a:t>
            </a:r>
            <a:r>
              <a:rPr lang="en-US" sz="7300" dirty="0">
                <a:solidFill>
                  <a:schemeClr val="tx1"/>
                </a:solidFill>
                <a:latin typeface="Nirmala UI" panose="020B0502040204020203" pitchFamily="34" charset="0"/>
                <a:cs typeface="Nirmala UI" panose="020B0502040204020203" pitchFamily="34" charset="0"/>
              </a:rPr>
              <a:t>, MD</a:t>
            </a:r>
            <a:r>
              <a:rPr lang="en-US" sz="7300" baseline="30000" dirty="0">
                <a:solidFill>
                  <a:schemeClr val="tx1"/>
                </a:solidFill>
                <a:latin typeface="Nirmala UI" panose="020B0502040204020203" pitchFamily="34" charset="0"/>
                <a:cs typeface="Nirmala UI" panose="020B0502040204020203" pitchFamily="34" charset="0"/>
              </a:rPr>
              <a:t>1</a:t>
            </a:r>
            <a:r>
              <a:rPr lang="en-US" sz="7300" dirty="0">
                <a:solidFill>
                  <a:schemeClr val="tx1"/>
                </a:solidFill>
                <a:latin typeface="Nirmala UI" panose="020B0502040204020203" pitchFamily="34" charset="0"/>
                <a:cs typeface="Nirmala UI" panose="020B0502040204020203" pitchFamily="34" charset="0"/>
              </a:rPr>
              <a:t>, </a:t>
            </a:r>
            <a:r>
              <a:rPr lang="en-US" sz="7300" dirty="0" err="1">
                <a:solidFill>
                  <a:schemeClr val="tx1"/>
                </a:solidFill>
                <a:latin typeface="Nirmala UI" panose="020B0502040204020203" pitchFamily="34" charset="0"/>
                <a:cs typeface="Nirmala UI" panose="020B0502040204020203" pitchFamily="34" charset="0"/>
              </a:rPr>
              <a:t>Ugochukwo</a:t>
            </a:r>
            <a:r>
              <a:rPr lang="en-US" sz="7300" dirty="0">
                <a:solidFill>
                  <a:schemeClr val="tx1"/>
                </a:solidFill>
                <a:latin typeface="Nirmala UI" panose="020B0502040204020203" pitchFamily="34" charset="0"/>
                <a:cs typeface="Nirmala UI" panose="020B0502040204020203" pitchFamily="34" charset="0"/>
              </a:rPr>
              <a:t> </a:t>
            </a:r>
            <a:r>
              <a:rPr lang="en-US" sz="7300" dirty="0" err="1">
                <a:solidFill>
                  <a:schemeClr val="tx1"/>
                </a:solidFill>
                <a:latin typeface="Nirmala UI" panose="020B0502040204020203" pitchFamily="34" charset="0"/>
                <a:cs typeface="Nirmala UI" panose="020B0502040204020203" pitchFamily="34" charset="0"/>
              </a:rPr>
              <a:t>Egolum</a:t>
            </a:r>
            <a:r>
              <a:rPr lang="en-US" sz="7300" dirty="0">
                <a:solidFill>
                  <a:schemeClr val="tx1"/>
                </a:solidFill>
                <a:latin typeface="Nirmala UI" panose="020B0502040204020203" pitchFamily="34" charset="0"/>
                <a:cs typeface="Nirmala UI" panose="020B0502040204020203" pitchFamily="34" charset="0"/>
              </a:rPr>
              <a:t>, MD</a:t>
            </a:r>
            <a:r>
              <a:rPr lang="en-US" sz="7300" baseline="30000" dirty="0">
                <a:solidFill>
                  <a:schemeClr val="tx1"/>
                </a:solidFill>
                <a:latin typeface="Nirmala UI" panose="020B0502040204020203" pitchFamily="34" charset="0"/>
                <a:cs typeface="Nirmala UI" panose="020B0502040204020203" pitchFamily="34" charset="0"/>
              </a:rPr>
              <a:t>2</a:t>
            </a:r>
            <a:r>
              <a:rPr lang="en-US" sz="7300" dirty="0">
                <a:solidFill>
                  <a:schemeClr val="tx1"/>
                </a:solidFill>
                <a:latin typeface="Nirmala UI" panose="020B0502040204020203" pitchFamily="34" charset="0"/>
                <a:cs typeface="Nirmala UI" panose="020B0502040204020203" pitchFamily="34" charset="0"/>
              </a:rPr>
              <a:t>, James </a:t>
            </a:r>
            <a:r>
              <a:rPr lang="en-US" sz="7300" dirty="0" err="1">
                <a:solidFill>
                  <a:schemeClr val="tx1"/>
                </a:solidFill>
                <a:latin typeface="Nirmala UI" panose="020B0502040204020203" pitchFamily="34" charset="0"/>
                <a:cs typeface="Nirmala UI" panose="020B0502040204020203" pitchFamily="34" charset="0"/>
              </a:rPr>
              <a:t>Kruer</a:t>
            </a:r>
            <a:r>
              <a:rPr lang="en-US" sz="7300" dirty="0">
                <a:solidFill>
                  <a:schemeClr val="tx1"/>
                </a:solidFill>
                <a:latin typeface="Nirmala UI" panose="020B0502040204020203" pitchFamily="34" charset="0"/>
                <a:cs typeface="Nirmala UI" panose="020B0502040204020203" pitchFamily="34" charset="0"/>
              </a:rPr>
              <a:t>, MD</a:t>
            </a:r>
            <a:r>
              <a:rPr lang="en-US" sz="7300" baseline="30000" dirty="0">
                <a:solidFill>
                  <a:schemeClr val="tx1"/>
                </a:solidFill>
                <a:latin typeface="Nirmala UI" panose="020B0502040204020203" pitchFamily="34" charset="0"/>
                <a:cs typeface="Nirmala UI" panose="020B0502040204020203" pitchFamily="34" charset="0"/>
              </a:rPr>
              <a:t>1</a:t>
            </a:r>
            <a:endParaRPr lang="en-US" sz="7300" dirty="0">
              <a:solidFill>
                <a:schemeClr val="tx1"/>
              </a:solidFill>
              <a:latin typeface="Nirmala UI" panose="020B0502040204020203" pitchFamily="34" charset="0"/>
              <a:cs typeface="Nirmala UI" panose="020B0502040204020203" pitchFamily="34" charset="0"/>
            </a:endParaRPr>
          </a:p>
          <a:p>
            <a:r>
              <a:rPr lang="en-US" sz="5100" i="1" baseline="30000" dirty="0">
                <a:solidFill>
                  <a:schemeClr val="tx1"/>
                </a:solidFill>
                <a:latin typeface="Nirmala UI" panose="020B0502040204020203" pitchFamily="34" charset="0"/>
                <a:cs typeface="Nirmala UI" panose="020B0502040204020203" pitchFamily="34" charset="0"/>
              </a:rPr>
              <a:t>1</a:t>
            </a:r>
            <a:r>
              <a:rPr lang="en-US" sz="5100" i="1" dirty="0">
                <a:solidFill>
                  <a:schemeClr val="tx1"/>
                </a:solidFill>
                <a:latin typeface="Nirmala UI" panose="020B0502040204020203" pitchFamily="34" charset="0"/>
                <a:cs typeface="Nirmala UI" panose="020B0502040204020203" pitchFamily="34" charset="0"/>
              </a:rPr>
              <a:t>Department of Internal Medicine, GME Northeast Georgia Medical Center, Gainesville &amp; Braselton, GA</a:t>
            </a:r>
          </a:p>
          <a:p>
            <a:r>
              <a:rPr lang="en-US" sz="5100" i="1" baseline="30000" dirty="0">
                <a:solidFill>
                  <a:schemeClr val="tx1"/>
                </a:solidFill>
                <a:latin typeface="Nirmala UI" panose="020B0502040204020203" pitchFamily="34" charset="0"/>
                <a:cs typeface="Nirmala UI" panose="020B0502040204020203" pitchFamily="34" charset="0"/>
              </a:rPr>
              <a:t>2 </a:t>
            </a:r>
            <a:r>
              <a:rPr lang="en-US" sz="5100" i="1" dirty="0">
                <a:solidFill>
                  <a:schemeClr val="tx1"/>
                </a:solidFill>
                <a:latin typeface="Nirmala UI" panose="020B0502040204020203" pitchFamily="34" charset="0"/>
                <a:cs typeface="Nirmala UI" panose="020B0502040204020203" pitchFamily="34" charset="0"/>
              </a:rPr>
              <a:t>Advanced heart failure, The Heart Center, Northeast Georgia Medical Center, Gainesville, GA</a:t>
            </a:r>
          </a:p>
        </p:txBody>
      </p:sp>
      <p:sp>
        <p:nvSpPr>
          <p:cNvPr id="17" name="Text Placeholder 623">
            <a:extLst>
              <a:ext uri="{FF2B5EF4-FFF2-40B4-BE49-F238E27FC236}">
                <a16:creationId xmlns:a16="http://schemas.microsoft.com/office/drawing/2014/main" id="{3FA0544F-1E51-BA4E-BFBB-5D2B94930D3D}"/>
              </a:ext>
            </a:extLst>
          </p:cNvPr>
          <p:cNvSpPr txBox="1">
            <a:spLocks/>
          </p:cNvSpPr>
          <p:nvPr/>
        </p:nvSpPr>
        <p:spPr>
          <a:xfrm>
            <a:off x="32887799" y="20905691"/>
            <a:ext cx="10047018" cy="754045"/>
          </a:xfrm>
          <a:prstGeom prst="rect">
            <a:avLst/>
          </a:prstGeom>
          <a:solidFill>
            <a:srgbClr val="389492"/>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latin typeface="Nirmala UI" panose="020B0502040204020203" pitchFamily="34" charset="0"/>
                <a:cs typeface="Nirmala UI" panose="020B0502040204020203" pitchFamily="34" charset="0"/>
              </a:rPr>
              <a:t>FOLLOW UP</a:t>
            </a:r>
          </a:p>
        </p:txBody>
      </p:sp>
      <p:graphicFrame>
        <p:nvGraphicFramePr>
          <p:cNvPr id="3" name="Table 3">
            <a:extLst>
              <a:ext uri="{FF2B5EF4-FFF2-40B4-BE49-F238E27FC236}">
                <a16:creationId xmlns:a16="http://schemas.microsoft.com/office/drawing/2014/main" id="{5D90F4B3-777F-2D45-8D63-41CA4340348D}"/>
              </a:ext>
            </a:extLst>
          </p:cNvPr>
          <p:cNvGraphicFramePr>
            <a:graphicFrameLocks noGrp="1"/>
          </p:cNvGraphicFramePr>
          <p:nvPr>
            <p:extLst>
              <p:ext uri="{D42A27DB-BD31-4B8C-83A1-F6EECF244321}">
                <p14:modId xmlns:p14="http://schemas.microsoft.com/office/powerpoint/2010/main" val="645433743"/>
              </p:ext>
            </p:extLst>
          </p:nvPr>
        </p:nvGraphicFramePr>
        <p:xfrm>
          <a:off x="11585577" y="5831225"/>
          <a:ext cx="20720048" cy="14173200"/>
        </p:xfrm>
        <a:graphic>
          <a:graphicData uri="http://schemas.openxmlformats.org/drawingml/2006/table">
            <a:tbl>
              <a:tblPr firstRow="1" bandRow="1"/>
              <a:tblGrid>
                <a:gridCol w="10268584">
                  <a:extLst>
                    <a:ext uri="{9D8B030D-6E8A-4147-A177-3AD203B41FA5}">
                      <a16:colId xmlns:a16="http://schemas.microsoft.com/office/drawing/2014/main" val="2588742042"/>
                    </a:ext>
                  </a:extLst>
                </a:gridCol>
                <a:gridCol w="10451464">
                  <a:extLst>
                    <a:ext uri="{9D8B030D-6E8A-4147-A177-3AD203B41FA5}">
                      <a16:colId xmlns:a16="http://schemas.microsoft.com/office/drawing/2014/main" val="1306192391"/>
                    </a:ext>
                  </a:extLst>
                </a:gridCol>
              </a:tblGrid>
              <a:tr h="370840">
                <a:tc gridSpan="2">
                  <a:txBody>
                    <a:bodyPr/>
                    <a:lstStyle/>
                    <a:p>
                      <a:pPr algn="ctr">
                        <a:lnSpc>
                          <a:spcPct val="100000"/>
                        </a:lnSpc>
                      </a:pPr>
                      <a:r>
                        <a:rPr lang="en-US" sz="3600" b="1" dirty="0">
                          <a:solidFill>
                            <a:schemeClr val="tx1"/>
                          </a:solidFill>
                          <a:latin typeface="Nirmala UI" panose="020B0502040204020203" pitchFamily="34" charset="0"/>
                          <a:cs typeface="Nirmala UI" panose="020B0502040204020203" pitchFamily="34" charset="0"/>
                        </a:rPr>
                        <a:t>Multiple encounters for chest pain, dyspnea, and HF exacerbations throughout 2016-2019</a:t>
                      </a:r>
                    </a:p>
                  </a:txBody>
                  <a:tcPr>
                    <a:solidFill>
                      <a:schemeClr val="bg2">
                        <a:lumMod val="90000"/>
                      </a:schemeClr>
                    </a:solidFill>
                  </a:tcPr>
                </a:tc>
                <a:tc hMerge="1">
                  <a:txBody>
                    <a:bodyPr/>
                    <a:lstStyle/>
                    <a:p>
                      <a:pPr algn="ctr">
                        <a:lnSpc>
                          <a:spcPct val="100000"/>
                        </a:lnSpc>
                      </a:pPr>
                      <a:endParaRPr lang="en-US" sz="3240" dirty="0"/>
                    </a:p>
                  </a:txBody>
                  <a:tcPr/>
                </a:tc>
                <a:extLst>
                  <a:ext uri="{0D108BD9-81ED-4DB2-BD59-A6C34878D82A}">
                    <a16:rowId xmlns:a16="http://schemas.microsoft.com/office/drawing/2014/main" val="2446693563"/>
                  </a:ext>
                </a:extLst>
              </a:tr>
              <a:tr h="370840">
                <a:tc>
                  <a:txBody>
                    <a:bodyPr/>
                    <a:lstStyle/>
                    <a:p>
                      <a:pPr algn="ctr">
                        <a:lnSpc>
                          <a:spcPct val="100000"/>
                        </a:lnSpc>
                      </a:pPr>
                      <a:r>
                        <a:rPr lang="en-US" sz="3600" b="1" dirty="0">
                          <a:latin typeface="Nirmala UI" panose="020B0502040204020203" pitchFamily="34" charset="0"/>
                          <a:cs typeface="Nirmala UI" panose="020B0502040204020203" pitchFamily="34" charset="0"/>
                        </a:rPr>
                        <a:t>2016</a:t>
                      </a:r>
                    </a:p>
                  </a:txBody>
                  <a:tcPr>
                    <a:solidFill>
                      <a:schemeClr val="bg2"/>
                    </a:solidFill>
                  </a:tcPr>
                </a:tc>
                <a:tc>
                  <a:txBody>
                    <a:bodyPr/>
                    <a:lstStyle/>
                    <a:p>
                      <a:pPr algn="ctr">
                        <a:lnSpc>
                          <a:spcPct val="100000"/>
                        </a:lnSpc>
                      </a:pPr>
                      <a:r>
                        <a:rPr lang="en-US" sz="3600" b="1" dirty="0">
                          <a:latin typeface="Nirmala UI" panose="020B0502040204020203" pitchFamily="34" charset="0"/>
                          <a:cs typeface="Nirmala UI" panose="020B0502040204020203" pitchFamily="34" charset="0"/>
                        </a:rPr>
                        <a:t>2017</a:t>
                      </a:r>
                    </a:p>
                  </a:txBody>
                  <a:tcPr>
                    <a:solidFill>
                      <a:schemeClr val="bg2"/>
                    </a:solidFill>
                  </a:tcPr>
                </a:tc>
                <a:extLst>
                  <a:ext uri="{0D108BD9-81ED-4DB2-BD59-A6C34878D82A}">
                    <a16:rowId xmlns:a16="http://schemas.microsoft.com/office/drawing/2014/main" val="4190943218"/>
                  </a:ext>
                </a:extLst>
              </a:tr>
              <a:tr h="0">
                <a:tc>
                  <a:txBody>
                    <a:bodyPr/>
                    <a:lstStyle/>
                    <a:p>
                      <a:pPr algn="l"/>
                      <a:r>
                        <a:rPr lang="en-US" sz="3600" b="1" i="0" kern="1200" dirty="0">
                          <a:solidFill>
                            <a:schemeClr val="tx1"/>
                          </a:solidFill>
                          <a:latin typeface="Nirmala UI" panose="020B0502040204020203" pitchFamily="34" charset="0"/>
                          <a:ea typeface="+mn-ea"/>
                          <a:cs typeface="Nirmala UI" panose="020B0502040204020203" pitchFamily="34" charset="0"/>
                        </a:rPr>
                        <a:t>August - </a:t>
                      </a:r>
                      <a:r>
                        <a:rPr lang="en-US" sz="3600" b="1" dirty="0">
                          <a:latin typeface="Nirmala UI" panose="020B0502040204020203" pitchFamily="34" charset="0"/>
                          <a:cs typeface="Nirmala UI" panose="020B0502040204020203" pitchFamily="34" charset="0"/>
                        </a:rPr>
                        <a:t>TTE</a:t>
                      </a:r>
                      <a:r>
                        <a:rPr lang="en-US" sz="3600" dirty="0">
                          <a:latin typeface="Nirmala UI" panose="020B0502040204020203" pitchFamily="34" charset="0"/>
                          <a:cs typeface="Nirmala UI" panose="020B0502040204020203" pitchFamily="34" charset="0"/>
                        </a:rPr>
                        <a:t>: </a:t>
                      </a:r>
                    </a:p>
                    <a:p>
                      <a:pPr marL="0" indent="0" algn="l">
                        <a:buFont typeface="System Font Regular"/>
                        <a:buNone/>
                      </a:pPr>
                      <a:r>
                        <a:rPr lang="en-US" sz="3600" dirty="0">
                          <a:latin typeface="Nirmala UI" panose="020B0502040204020203" pitchFamily="34" charset="0"/>
                          <a:cs typeface="Nirmala UI" panose="020B0502040204020203" pitchFamily="34" charset="0"/>
                        </a:rPr>
                        <a:t>Stable moderate LVH</a:t>
                      </a:r>
                    </a:p>
                    <a:p>
                      <a:pPr marL="0" indent="0" algn="l">
                        <a:buFont typeface="System Font Regular"/>
                        <a:buNone/>
                      </a:pPr>
                      <a:r>
                        <a:rPr lang="en-US" sz="3600" dirty="0">
                          <a:latin typeface="Nirmala UI" panose="020B0502040204020203" pitchFamily="34" charset="0"/>
                          <a:cs typeface="Nirmala UI" panose="020B0502040204020203" pitchFamily="34" charset="0"/>
                        </a:rPr>
                        <a:t>LV EF reduced 40-45%</a:t>
                      </a:r>
                    </a:p>
                    <a:p>
                      <a:pPr marL="342900" indent="-342900" algn="l">
                        <a:buFont typeface="System Font Regular"/>
                        <a:buChar char="-"/>
                      </a:pPr>
                      <a:endParaRPr lang="en-US" sz="3600" b="0" i="1" kern="1200" dirty="0">
                        <a:solidFill>
                          <a:schemeClr val="tx1"/>
                        </a:solidFill>
                        <a:latin typeface="Nirmala UI" panose="020B0502040204020203" pitchFamily="34" charset="0"/>
                        <a:ea typeface="+mn-ea"/>
                        <a:cs typeface="Nirmala UI" panose="020B0502040204020203" pitchFamily="34" charset="0"/>
                      </a:endParaRPr>
                    </a:p>
                    <a:p>
                      <a:pPr marL="0" indent="0" algn="l">
                        <a:buFont typeface="System Font Regular"/>
                        <a:buNone/>
                      </a:pPr>
                      <a:r>
                        <a:rPr lang="en-US" sz="3600" b="1" i="0" kern="1200" dirty="0">
                          <a:solidFill>
                            <a:schemeClr val="tx1"/>
                          </a:solidFill>
                          <a:latin typeface="Nirmala UI" panose="020B0502040204020203" pitchFamily="34" charset="0"/>
                          <a:ea typeface="+mn-ea"/>
                          <a:cs typeface="Nirmala UI" panose="020B0502040204020203" pitchFamily="34" charset="0"/>
                        </a:rPr>
                        <a:t>October - TTE:</a:t>
                      </a:r>
                    </a:p>
                    <a:p>
                      <a:pPr marL="0" indent="0" algn="l">
                        <a:buFont typeface="System Font Regular"/>
                        <a:buNone/>
                      </a:pPr>
                      <a:r>
                        <a:rPr lang="en-US" sz="3600" b="0" i="0" kern="1200" dirty="0">
                          <a:solidFill>
                            <a:schemeClr val="tx1"/>
                          </a:solidFill>
                          <a:latin typeface="Nirmala UI" panose="020B0502040204020203" pitchFamily="34" charset="0"/>
                          <a:ea typeface="+mn-ea"/>
                          <a:cs typeface="Nirmala UI" panose="020B0502040204020203" pitchFamily="34" charset="0"/>
                        </a:rPr>
                        <a:t>Stable moderate</a:t>
                      </a:r>
                      <a:r>
                        <a:rPr lang="en-US" sz="3600" dirty="0">
                          <a:latin typeface="Nirmala UI" panose="020B0502040204020203" pitchFamily="34" charset="0"/>
                          <a:cs typeface="Nirmala UI" panose="020B0502040204020203" pitchFamily="34" charset="0"/>
                        </a:rPr>
                        <a:t> LVH</a:t>
                      </a:r>
                    </a:p>
                    <a:p>
                      <a:pPr marL="0" indent="0" algn="l">
                        <a:buFont typeface="System Font Regular"/>
                        <a:buNone/>
                      </a:pPr>
                      <a:r>
                        <a:rPr lang="en-US" sz="3600" dirty="0">
                          <a:latin typeface="Nirmala UI" panose="020B0502040204020203" pitchFamily="34" charset="0"/>
                          <a:cs typeface="Nirmala UI" panose="020B0502040204020203" pitchFamily="34" charset="0"/>
                        </a:rPr>
                        <a:t>Stable LV EF 40-45%</a:t>
                      </a:r>
                    </a:p>
                    <a:p>
                      <a:pPr marL="342900" indent="-342900" algn="l">
                        <a:buFont typeface="System Font Regular"/>
                        <a:buChar char="-"/>
                      </a:pPr>
                      <a:endParaRPr lang="en-US" sz="3600" dirty="0">
                        <a:latin typeface="Nirmala UI" panose="020B0502040204020203" pitchFamily="34" charset="0"/>
                        <a:cs typeface="Nirmala UI" panose="020B0502040204020203" pitchFamily="34" charset="0"/>
                      </a:endParaRPr>
                    </a:p>
                    <a:p>
                      <a:pPr marL="0" indent="0" algn="l">
                        <a:buFont typeface="System Font Regular"/>
                        <a:buNone/>
                      </a:pPr>
                      <a:r>
                        <a:rPr lang="en-US" sz="3600" b="1" dirty="0">
                          <a:latin typeface="Nirmala UI" panose="020B0502040204020203" pitchFamily="34" charset="0"/>
                          <a:cs typeface="Nirmala UI" panose="020B0502040204020203" pitchFamily="34" charset="0"/>
                        </a:rPr>
                        <a:t>October - LHC: </a:t>
                      </a:r>
                    </a:p>
                    <a:p>
                      <a:pPr marL="0" indent="0" algn="l">
                        <a:buFont typeface="System Font Regular"/>
                        <a:buNone/>
                      </a:pPr>
                      <a:r>
                        <a:rPr lang="en-US" sz="3600" dirty="0">
                          <a:latin typeface="Nirmala UI" panose="020B0502040204020203" pitchFamily="34" charset="0"/>
                          <a:cs typeface="Nirmala UI" panose="020B0502040204020203" pitchFamily="34" charset="0"/>
                        </a:rPr>
                        <a:t>No change and patent stent</a:t>
                      </a:r>
                    </a:p>
                  </a:txBody>
                  <a:tcPr/>
                </a:tc>
                <a:tc>
                  <a:txBody>
                    <a:bodyPr/>
                    <a:lstStyle/>
                    <a:p>
                      <a:pPr marL="0" indent="0">
                        <a:buFont typeface="Arial" panose="020B0604020202020204" pitchFamily="34" charset="0"/>
                        <a:buNone/>
                      </a:pPr>
                      <a:r>
                        <a:rPr lang="en-US" sz="3600" b="1" i="0" u="none" kern="1200" dirty="0">
                          <a:solidFill>
                            <a:schemeClr val="dk1"/>
                          </a:solidFill>
                          <a:latin typeface="Nirmala UI" panose="020B0502040204020203" pitchFamily="34" charset="0"/>
                          <a:ea typeface="+mn-ea"/>
                          <a:cs typeface="Nirmala UI" panose="020B0502040204020203" pitchFamily="34" charset="0"/>
                        </a:rPr>
                        <a:t>January - TTE: </a:t>
                      </a:r>
                    </a:p>
                    <a:p>
                      <a:pPr marL="0" indent="0">
                        <a:buFont typeface="Arial" panose="020B0604020202020204" pitchFamily="34" charset="0"/>
                        <a:buNone/>
                      </a:pPr>
                      <a:r>
                        <a:rPr lang="en-US" sz="3600" i="0" u="none" kern="1200" dirty="0">
                          <a:solidFill>
                            <a:schemeClr val="dk1"/>
                          </a:solidFill>
                          <a:latin typeface="Nirmala UI" panose="020B0502040204020203" pitchFamily="34" charset="0"/>
                          <a:ea typeface="+mn-ea"/>
                          <a:cs typeface="Nirmala UI" panose="020B0502040204020203" pitchFamily="34" charset="0"/>
                        </a:rPr>
                        <a:t>LV </a:t>
                      </a:r>
                      <a:r>
                        <a:rPr lang="en-US" sz="3600" dirty="0">
                          <a:latin typeface="Nirmala UI" panose="020B0502040204020203" pitchFamily="34" charset="0"/>
                          <a:cs typeface="Nirmala UI" panose="020B0502040204020203" pitchFamily="34" charset="0"/>
                        </a:rPr>
                        <a:t>EF reduced 35-40%</a:t>
                      </a:r>
                    </a:p>
                    <a:p>
                      <a:pPr marL="342900" indent="-342900">
                        <a:buFont typeface="System Font Regular"/>
                        <a:buChar char="-"/>
                      </a:pPr>
                      <a:endParaRPr lang="en-US" sz="3600" i="0" u="none" kern="1200" dirty="0">
                        <a:solidFill>
                          <a:schemeClr val="dk1"/>
                        </a:solidFill>
                        <a:latin typeface="Nirmala UI" panose="020B0502040204020203" pitchFamily="34" charset="0"/>
                        <a:ea typeface="+mn-ea"/>
                        <a:cs typeface="Nirmala UI" panose="020B0502040204020203" pitchFamily="34" charset="0"/>
                      </a:endParaRPr>
                    </a:p>
                    <a:p>
                      <a:pPr marL="0" indent="0">
                        <a:buFont typeface="System Font Regular"/>
                        <a:buNone/>
                      </a:pPr>
                      <a:r>
                        <a:rPr lang="en-US" sz="3600" b="1" i="0" u="none" kern="1200" dirty="0">
                          <a:solidFill>
                            <a:schemeClr val="dk1"/>
                          </a:solidFill>
                          <a:latin typeface="Nirmala UI" panose="020B0502040204020203" pitchFamily="34" charset="0"/>
                          <a:ea typeface="+mn-ea"/>
                          <a:cs typeface="Nirmala UI" panose="020B0502040204020203" pitchFamily="34" charset="0"/>
                        </a:rPr>
                        <a:t>February - TTE: </a:t>
                      </a:r>
                    </a:p>
                    <a:p>
                      <a:pPr marL="0" indent="0">
                        <a:buFont typeface="System Font Regular"/>
                        <a:buNone/>
                      </a:pPr>
                      <a:r>
                        <a:rPr lang="en-US" sz="3600" dirty="0">
                          <a:latin typeface="Nirmala UI" panose="020B0502040204020203" pitchFamily="34" charset="0"/>
                          <a:cs typeface="Nirmala UI" panose="020B0502040204020203" pitchFamily="34" charset="0"/>
                        </a:rPr>
                        <a:t>LV EF reduced 30-35%</a:t>
                      </a:r>
                    </a:p>
                    <a:p>
                      <a:pPr marL="342900" indent="-342900">
                        <a:buFont typeface="Arial" panose="020B0604020202020204" pitchFamily="34" charset="0"/>
                        <a:buChar char="•"/>
                      </a:pPr>
                      <a:endParaRPr lang="en-US" sz="3600" i="0" u="none" kern="1200" dirty="0">
                        <a:solidFill>
                          <a:schemeClr val="dk1"/>
                        </a:solidFill>
                        <a:latin typeface="Nirmala UI" panose="020B0502040204020203" pitchFamily="34" charset="0"/>
                        <a:ea typeface="+mn-ea"/>
                        <a:cs typeface="Nirmala UI" panose="020B0502040204020203" pitchFamily="34" charset="0"/>
                      </a:endParaRPr>
                    </a:p>
                    <a:p>
                      <a:pPr marL="0" indent="0">
                        <a:buFont typeface="Arial" panose="020B0604020202020204" pitchFamily="34" charset="0"/>
                        <a:buNone/>
                      </a:pPr>
                      <a:r>
                        <a:rPr lang="en-US" sz="3600" b="1" i="0" u="none" kern="1200" dirty="0">
                          <a:solidFill>
                            <a:schemeClr val="dk1"/>
                          </a:solidFill>
                          <a:latin typeface="Nirmala UI" panose="020B0502040204020203" pitchFamily="34" charset="0"/>
                          <a:ea typeface="+mn-ea"/>
                          <a:cs typeface="Nirmala UI" panose="020B0502040204020203" pitchFamily="34" charset="0"/>
                        </a:rPr>
                        <a:t>August - TTE: </a:t>
                      </a:r>
                    </a:p>
                    <a:p>
                      <a:pPr marL="0" indent="0">
                        <a:buFontTx/>
                        <a:buNone/>
                      </a:pPr>
                      <a:r>
                        <a:rPr lang="en-US" sz="3600" dirty="0">
                          <a:latin typeface="Nirmala UI" panose="020B0502040204020203" pitchFamily="34" charset="0"/>
                          <a:cs typeface="Nirmala UI" panose="020B0502040204020203" pitchFamily="34" charset="0"/>
                        </a:rPr>
                        <a:t>LV EF reduced 30% </a:t>
                      </a:r>
                    </a:p>
                    <a:p>
                      <a:pPr marL="0" indent="0">
                        <a:buFontTx/>
                        <a:buNone/>
                      </a:pPr>
                      <a:r>
                        <a:rPr lang="en-US" sz="3600" dirty="0">
                          <a:latin typeface="Nirmala UI" panose="020B0502040204020203" pitchFamily="34" charset="0"/>
                          <a:cs typeface="Nirmala UI" panose="020B0502040204020203" pitchFamily="34" charset="0"/>
                        </a:rPr>
                        <a:t>Severe LVH with restrictive pattern </a:t>
                      </a:r>
                    </a:p>
                    <a:p>
                      <a:pPr marL="0" indent="0">
                        <a:buFontTx/>
                        <a:buNone/>
                      </a:pPr>
                      <a:r>
                        <a:rPr lang="en-US" sz="3600" dirty="0">
                          <a:latin typeface="Nirmala UI" panose="020B0502040204020203" pitchFamily="34" charset="0"/>
                          <a:cs typeface="Nirmala UI" panose="020B0502040204020203" pitchFamily="34" charset="0"/>
                        </a:rPr>
                        <a:t>10% global longitudinal strain</a:t>
                      </a:r>
                    </a:p>
                    <a:p>
                      <a:pPr marL="0" indent="0">
                        <a:buFontTx/>
                        <a:buNone/>
                      </a:pPr>
                      <a:endParaRPr lang="en-US" sz="3600" dirty="0">
                        <a:latin typeface="Nirmala UI" panose="020B0502040204020203" pitchFamily="34" charset="0"/>
                        <a:cs typeface="Nirmala UI" panose="020B0502040204020203" pitchFamily="34" charset="0"/>
                      </a:endParaRPr>
                    </a:p>
                  </a:txBody>
                  <a:tcPr/>
                </a:tc>
                <a:extLst>
                  <a:ext uri="{0D108BD9-81ED-4DB2-BD59-A6C34878D82A}">
                    <a16:rowId xmlns:a16="http://schemas.microsoft.com/office/drawing/2014/main" val="204806209"/>
                  </a:ext>
                </a:extLst>
              </a:tr>
              <a:tr h="370840">
                <a:tc>
                  <a:txBody>
                    <a:bodyPr/>
                    <a:lstStyle/>
                    <a:p>
                      <a:pPr algn="ctr">
                        <a:lnSpc>
                          <a:spcPct val="100000"/>
                        </a:lnSpc>
                      </a:pPr>
                      <a:r>
                        <a:rPr lang="en-US" sz="3600" b="1" dirty="0">
                          <a:latin typeface="Nirmala UI" panose="020B0502040204020203" pitchFamily="34" charset="0"/>
                          <a:cs typeface="Nirmala UI" panose="020B0502040204020203" pitchFamily="34" charset="0"/>
                        </a:rPr>
                        <a:t>2018</a:t>
                      </a:r>
                    </a:p>
                  </a:txBody>
                  <a:tcPr>
                    <a:solidFill>
                      <a:schemeClr val="bg2"/>
                    </a:solidFill>
                  </a:tcPr>
                </a:tc>
                <a:tc>
                  <a:txBody>
                    <a:bodyPr/>
                    <a:lstStyle/>
                    <a:p>
                      <a:pPr algn="ctr">
                        <a:lnSpc>
                          <a:spcPct val="100000"/>
                        </a:lnSpc>
                      </a:pPr>
                      <a:r>
                        <a:rPr lang="en-US" sz="3600" b="1" dirty="0">
                          <a:latin typeface="Gurmukhi Sangam MN" pitchFamily="2" charset="0"/>
                          <a:cs typeface="Gurmukhi Sangam MN" pitchFamily="2" charset="0"/>
                        </a:rPr>
                        <a:t>2019</a:t>
                      </a:r>
                    </a:p>
                  </a:txBody>
                  <a:tcPr>
                    <a:solidFill>
                      <a:schemeClr val="bg2"/>
                    </a:solidFill>
                  </a:tcPr>
                </a:tc>
                <a:extLst>
                  <a:ext uri="{0D108BD9-81ED-4DB2-BD59-A6C34878D82A}">
                    <a16:rowId xmlns:a16="http://schemas.microsoft.com/office/drawing/2014/main" val="2717992090"/>
                  </a:ext>
                </a:extLst>
              </a:tr>
              <a:tr h="370840">
                <a:tc>
                  <a:txBody>
                    <a:bodyPr/>
                    <a:lstStyle/>
                    <a:p>
                      <a:pPr marL="0" marR="0" lvl="0" indent="0" algn="l" defTabSz="384028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3600" b="1" i="0" u="none" kern="1200" dirty="0">
                          <a:solidFill>
                            <a:schemeClr val="dk1"/>
                          </a:solidFill>
                          <a:latin typeface="Nirmala UI" panose="020B0502040204020203" pitchFamily="34" charset="0"/>
                          <a:ea typeface="+mn-ea"/>
                          <a:cs typeface="Nirmala UI" panose="020B0502040204020203" pitchFamily="34" charset="0"/>
                        </a:rPr>
                        <a:t>March</a:t>
                      </a:r>
                    </a:p>
                    <a:p>
                      <a:pPr marL="514350" marR="0" lvl="0" indent="-514350" algn="l" defTabSz="3840288" rtl="0" eaLnBrk="1" fontAlgn="auto" latinLnBrk="0" hangingPunct="1">
                        <a:lnSpc>
                          <a:spcPct val="100000"/>
                        </a:lnSpc>
                        <a:spcBef>
                          <a:spcPts val="0"/>
                        </a:spcBef>
                        <a:spcAft>
                          <a:spcPts val="0"/>
                        </a:spcAft>
                        <a:buClrTx/>
                        <a:buSzTx/>
                        <a:buFont typeface="+mj-lt"/>
                        <a:buAutoNum type="arabicPeriod"/>
                        <a:tabLst/>
                        <a:defRPr/>
                      </a:pPr>
                      <a:r>
                        <a:rPr lang="en-US" sz="3600" b="0" dirty="0">
                          <a:latin typeface="Nirmala UI" panose="020B0502040204020203" pitchFamily="34" charset="0"/>
                          <a:cs typeface="Nirmala UI" panose="020B0502040204020203" pitchFamily="34" charset="0"/>
                        </a:rPr>
                        <a:t>Endomyocardial Biopsy: </a:t>
                      </a:r>
                      <a:br>
                        <a:rPr lang="en-US" sz="3600" b="0" dirty="0">
                          <a:latin typeface="Nirmala UI" panose="020B0502040204020203" pitchFamily="34" charset="0"/>
                          <a:cs typeface="Nirmala UI" panose="020B0502040204020203" pitchFamily="34" charset="0"/>
                        </a:rPr>
                      </a:br>
                      <a:r>
                        <a:rPr lang="en-US" sz="3600" b="0" dirty="0">
                          <a:latin typeface="Nirmala UI" panose="020B0502040204020203" pitchFamily="34" charset="0"/>
                          <a:cs typeface="Nirmala UI" panose="020B0502040204020203" pitchFamily="34" charset="0"/>
                        </a:rPr>
                        <a:t>Cardiac Amyloid </a:t>
                      </a:r>
                    </a:p>
                    <a:p>
                      <a:pPr marL="514350" marR="0" lvl="0" indent="-514350" algn="l" defTabSz="3840288" rtl="0" eaLnBrk="1" fontAlgn="auto" latinLnBrk="0" hangingPunct="1">
                        <a:lnSpc>
                          <a:spcPct val="100000"/>
                        </a:lnSpc>
                        <a:spcBef>
                          <a:spcPts val="0"/>
                        </a:spcBef>
                        <a:spcAft>
                          <a:spcPts val="0"/>
                        </a:spcAft>
                        <a:buClrTx/>
                        <a:buSzTx/>
                        <a:buFont typeface="+mj-lt"/>
                        <a:buAutoNum type="arabicPeriod"/>
                        <a:tabLst/>
                        <a:defRPr/>
                      </a:pPr>
                      <a:endParaRPr lang="en-US" sz="3600" b="0" dirty="0">
                        <a:latin typeface="Nirmala UI" panose="020B0502040204020203" pitchFamily="34" charset="0"/>
                        <a:cs typeface="Nirmala UI" panose="020B0502040204020203" pitchFamily="34" charset="0"/>
                      </a:endParaRPr>
                    </a:p>
                    <a:p>
                      <a:pPr marL="514350" marR="0" lvl="0" indent="-514350" algn="l" defTabSz="3840288" rtl="0" eaLnBrk="1" fontAlgn="auto" latinLnBrk="0" hangingPunct="1">
                        <a:lnSpc>
                          <a:spcPct val="100000"/>
                        </a:lnSpc>
                        <a:spcBef>
                          <a:spcPts val="0"/>
                        </a:spcBef>
                        <a:spcAft>
                          <a:spcPts val="0"/>
                        </a:spcAft>
                        <a:buClrTx/>
                        <a:buSzTx/>
                        <a:buFont typeface="+mj-lt"/>
                        <a:buAutoNum type="arabicPeriod"/>
                        <a:tabLst/>
                        <a:defRPr/>
                      </a:pPr>
                      <a:r>
                        <a:rPr lang="en-US" sz="3600" b="0" dirty="0">
                          <a:latin typeface="Nirmala UI" panose="020B0502040204020203" pitchFamily="34" charset="0"/>
                          <a:cs typeface="Nirmala UI" panose="020B0502040204020203" pitchFamily="34" charset="0"/>
                        </a:rPr>
                        <a:t>Mass-SPEC:</a:t>
                      </a:r>
                      <a:br>
                        <a:rPr lang="en-US" sz="3600" b="0" dirty="0">
                          <a:latin typeface="Nirmala UI" panose="020B0502040204020203" pitchFamily="34" charset="0"/>
                          <a:cs typeface="Nirmala UI" panose="020B0502040204020203" pitchFamily="34" charset="0"/>
                        </a:rPr>
                      </a:br>
                      <a:r>
                        <a:rPr lang="en-US" sz="3600" b="0" kern="1200" dirty="0">
                          <a:solidFill>
                            <a:schemeClr val="tx1"/>
                          </a:solidFill>
                          <a:latin typeface="Nirmala UI" panose="020B0502040204020203" pitchFamily="34" charset="0"/>
                          <a:ea typeface="+mn-ea"/>
                          <a:cs typeface="Nirmala UI" panose="020B0502040204020203" pitchFamily="34" charset="0"/>
                        </a:rPr>
                        <a:t>Wild-Type (non-hereditary) TTR Amyloid</a:t>
                      </a:r>
                    </a:p>
                    <a:p>
                      <a:pPr marL="514350" marR="0" lvl="0" indent="-514350" algn="l" defTabSz="3840288" rtl="0" eaLnBrk="1" fontAlgn="auto" latinLnBrk="0" hangingPunct="1">
                        <a:lnSpc>
                          <a:spcPct val="100000"/>
                        </a:lnSpc>
                        <a:spcBef>
                          <a:spcPts val="0"/>
                        </a:spcBef>
                        <a:spcAft>
                          <a:spcPts val="0"/>
                        </a:spcAft>
                        <a:buClrTx/>
                        <a:buSzTx/>
                        <a:buFont typeface="+mj-lt"/>
                        <a:buAutoNum type="arabicPeriod"/>
                        <a:tabLst/>
                        <a:defRPr/>
                      </a:pPr>
                      <a:endParaRPr lang="en-US" sz="3600" b="0" dirty="0">
                        <a:latin typeface="Nirmala UI" panose="020B0502040204020203" pitchFamily="34" charset="0"/>
                        <a:cs typeface="Nirmala UI" panose="020B0502040204020203" pitchFamily="34" charset="0"/>
                      </a:endParaRPr>
                    </a:p>
                    <a:p>
                      <a:pPr marL="514350" marR="0" lvl="0" indent="-514350" algn="l" defTabSz="3840288" rtl="0" eaLnBrk="1" fontAlgn="auto" latinLnBrk="0" hangingPunct="1">
                        <a:lnSpc>
                          <a:spcPct val="100000"/>
                        </a:lnSpc>
                        <a:spcBef>
                          <a:spcPts val="0"/>
                        </a:spcBef>
                        <a:spcAft>
                          <a:spcPts val="0"/>
                        </a:spcAft>
                        <a:buClrTx/>
                        <a:buSzTx/>
                        <a:buFont typeface="+mj-lt"/>
                        <a:buAutoNum type="arabicPeriod"/>
                        <a:tabLst/>
                        <a:defRPr/>
                      </a:pPr>
                      <a:r>
                        <a:rPr lang="en-US" sz="3600" b="0" dirty="0">
                          <a:latin typeface="Nirmala UI" panose="020B0502040204020203" pitchFamily="34" charset="0"/>
                          <a:cs typeface="Nirmala UI" panose="020B0502040204020203" pitchFamily="34" charset="0"/>
                        </a:rPr>
                        <a:t>Tc-99m PYP scan showing amyloid uptake </a:t>
                      </a:r>
                    </a:p>
                    <a:p>
                      <a:pPr marL="0" marR="0" lvl="0" indent="0" algn="l" defTabSz="3840288" rtl="0" eaLnBrk="1" fontAlgn="auto" latinLnBrk="0" hangingPunct="1">
                        <a:lnSpc>
                          <a:spcPct val="100000"/>
                        </a:lnSpc>
                        <a:spcBef>
                          <a:spcPts val="0"/>
                        </a:spcBef>
                        <a:spcAft>
                          <a:spcPts val="0"/>
                        </a:spcAft>
                        <a:buClrTx/>
                        <a:buSzTx/>
                        <a:buFont typeface="+mj-lt"/>
                        <a:buNone/>
                        <a:tabLst/>
                        <a:defRPr/>
                      </a:pPr>
                      <a:endParaRPr lang="en-US" sz="3600" b="0" dirty="0">
                        <a:latin typeface="Nirmala UI" panose="020B0502040204020203" pitchFamily="34" charset="0"/>
                        <a:cs typeface="Nirmala UI" panose="020B0502040204020203" pitchFamily="34" charset="0"/>
                      </a:endParaRPr>
                    </a:p>
                    <a:p>
                      <a:pPr marL="0" marR="0" lvl="0" indent="0" algn="l" defTabSz="3840288" rtl="0" eaLnBrk="1" fontAlgn="auto" latinLnBrk="0" hangingPunct="1">
                        <a:lnSpc>
                          <a:spcPct val="100000"/>
                        </a:lnSpc>
                        <a:spcBef>
                          <a:spcPts val="0"/>
                        </a:spcBef>
                        <a:spcAft>
                          <a:spcPts val="0"/>
                        </a:spcAft>
                        <a:buClrTx/>
                        <a:buSzTx/>
                        <a:buFont typeface="+mj-lt"/>
                        <a:buNone/>
                        <a:tabLst/>
                        <a:defRPr/>
                      </a:pPr>
                      <a:r>
                        <a:rPr lang="en-US" sz="3600" b="1" dirty="0">
                          <a:latin typeface="Nirmala UI" panose="020B0502040204020203" pitchFamily="34" charset="0"/>
                          <a:cs typeface="Nirmala UI" panose="020B0502040204020203" pitchFamily="34" charset="0"/>
                        </a:rPr>
                        <a:t>Treatment:</a:t>
                      </a:r>
                      <a:br>
                        <a:rPr lang="en-US" sz="3600" b="0" dirty="0">
                          <a:latin typeface="Nirmala UI" panose="020B0502040204020203" pitchFamily="34" charset="0"/>
                          <a:cs typeface="Nirmala UI" panose="020B0502040204020203" pitchFamily="34" charset="0"/>
                        </a:rPr>
                      </a:br>
                      <a:r>
                        <a:rPr lang="en-US" sz="3600" b="0" dirty="0">
                          <a:latin typeface="Nirmala UI" panose="020B0502040204020203" pitchFamily="34" charset="0"/>
                          <a:cs typeface="Nirmala UI" panose="020B0502040204020203" pitchFamily="34" charset="0"/>
                        </a:rPr>
                        <a:t>Monotherapy: </a:t>
                      </a:r>
                      <a:r>
                        <a:rPr lang="en-US" sz="3600" b="0" kern="1200" dirty="0">
                          <a:solidFill>
                            <a:schemeClr val="dk1"/>
                          </a:solidFill>
                          <a:latin typeface="Nirmala UI" panose="020B0502040204020203" pitchFamily="34" charset="0"/>
                          <a:ea typeface="+mn-ea"/>
                          <a:cs typeface="Nirmala UI" panose="020B0502040204020203" pitchFamily="34" charset="0"/>
                        </a:rPr>
                        <a:t>Diflunisal 500 mg p.o. BID</a:t>
                      </a:r>
                    </a:p>
                  </a:txBody>
                  <a:tcPr/>
                </a:tc>
                <a:tc>
                  <a:txBody>
                    <a:bodyPr/>
                    <a:lstStyle/>
                    <a:p>
                      <a:pPr marL="0" indent="0" algn="l">
                        <a:buFont typeface="System Font Regular"/>
                        <a:buNone/>
                      </a:pPr>
                      <a:r>
                        <a:rPr lang="en-US" sz="3600" b="1" kern="1200" dirty="0">
                          <a:solidFill>
                            <a:schemeClr val="dk1"/>
                          </a:solidFill>
                          <a:latin typeface="Nirmala UI" panose="020B0502040204020203" pitchFamily="34" charset="0"/>
                          <a:ea typeface="+mn-ea"/>
                          <a:cs typeface="Nirmala UI" panose="020B0502040204020203" pitchFamily="34" charset="0"/>
                        </a:rPr>
                        <a:t>February - </a:t>
                      </a:r>
                      <a:r>
                        <a:rPr lang="en-US" sz="3600" b="1" i="0" u="none" kern="1200" dirty="0">
                          <a:solidFill>
                            <a:schemeClr val="dk1"/>
                          </a:solidFill>
                          <a:latin typeface="Nirmala UI" panose="020B0502040204020203" pitchFamily="34" charset="0"/>
                          <a:ea typeface="+mn-ea"/>
                          <a:cs typeface="Nirmala UI" panose="020B0502040204020203" pitchFamily="34" charset="0"/>
                        </a:rPr>
                        <a:t>TTE: </a:t>
                      </a:r>
                    </a:p>
                    <a:p>
                      <a:pPr marL="0" indent="0">
                        <a:buFontTx/>
                        <a:buNone/>
                      </a:pPr>
                      <a:r>
                        <a:rPr lang="en-US" sz="3600" dirty="0">
                          <a:latin typeface="Nirmala UI" panose="020B0502040204020203" pitchFamily="34" charset="0"/>
                          <a:cs typeface="Nirmala UI" panose="020B0502040204020203" pitchFamily="34" charset="0"/>
                        </a:rPr>
                        <a:t>LV EF reduced 25%</a:t>
                      </a:r>
                    </a:p>
                    <a:p>
                      <a:pPr marL="0" indent="0">
                        <a:buFontTx/>
                        <a:buNone/>
                      </a:pPr>
                      <a:r>
                        <a:rPr lang="en-US" sz="3600" b="0" kern="1200" dirty="0">
                          <a:solidFill>
                            <a:schemeClr val="dk1"/>
                          </a:solidFill>
                          <a:latin typeface="Nirmala UI" panose="020B0502040204020203" pitchFamily="34" charset="0"/>
                          <a:ea typeface="+mn-ea"/>
                          <a:cs typeface="Nirmala UI" panose="020B0502040204020203" pitchFamily="34" charset="0"/>
                        </a:rPr>
                        <a:t>CRT-P for symptomatic HF</a:t>
                      </a:r>
                      <a:br>
                        <a:rPr lang="en-US" sz="3600" b="0" kern="1200" dirty="0">
                          <a:solidFill>
                            <a:schemeClr val="dk1"/>
                          </a:solidFill>
                          <a:latin typeface="Nirmala UI" panose="020B0502040204020203" pitchFamily="34" charset="0"/>
                          <a:ea typeface="+mn-ea"/>
                          <a:cs typeface="Nirmala UI" panose="020B0502040204020203" pitchFamily="34" charset="0"/>
                        </a:rPr>
                      </a:br>
                      <a:r>
                        <a:rPr lang="en-US" sz="3600" b="0" kern="1200" dirty="0">
                          <a:solidFill>
                            <a:schemeClr val="dk1"/>
                          </a:solidFill>
                          <a:latin typeface="Nirmala UI" panose="020B0502040204020203" pitchFamily="34" charset="0"/>
                          <a:ea typeface="+mn-ea"/>
                          <a:cs typeface="Nirmala UI" panose="020B0502040204020203" pitchFamily="34" charset="0"/>
                        </a:rPr>
                        <a:t>(Patient deferred defibrillator) </a:t>
                      </a:r>
                    </a:p>
                    <a:p>
                      <a:pPr marL="0" indent="0">
                        <a:buFontTx/>
                        <a:buNone/>
                      </a:pPr>
                      <a:endParaRPr lang="en-US" sz="3600" b="0" kern="1200" dirty="0">
                        <a:solidFill>
                          <a:schemeClr val="dk1"/>
                        </a:solidFill>
                        <a:latin typeface="Nirmala UI" panose="020B0502040204020203" pitchFamily="34" charset="0"/>
                        <a:ea typeface="+mn-ea"/>
                        <a:cs typeface="Nirmala UI" panose="020B0502040204020203" pitchFamily="34" charset="0"/>
                      </a:endParaRPr>
                    </a:p>
                    <a:p>
                      <a:pPr marL="0" indent="0">
                        <a:buFontTx/>
                        <a:buNone/>
                      </a:pPr>
                      <a:r>
                        <a:rPr lang="en-US" sz="3600" b="1" kern="1200" dirty="0">
                          <a:solidFill>
                            <a:schemeClr val="dk1"/>
                          </a:solidFill>
                          <a:latin typeface="Nirmala UI" panose="020B0502040204020203" pitchFamily="34" charset="0"/>
                          <a:ea typeface="+mn-ea"/>
                          <a:cs typeface="Nirmala UI" panose="020B0502040204020203" pitchFamily="34" charset="0"/>
                        </a:rPr>
                        <a:t>Triple therapy: </a:t>
                      </a:r>
                      <a:r>
                        <a:rPr lang="en-US" sz="3600" b="0" kern="1200" dirty="0">
                          <a:solidFill>
                            <a:schemeClr val="dk1"/>
                          </a:solidFill>
                          <a:latin typeface="Nirmala UI" panose="020B0502040204020203" pitchFamily="34" charset="0"/>
                          <a:ea typeface="+mn-ea"/>
                          <a:cs typeface="Nirmala UI" panose="020B0502040204020203" pitchFamily="34" charset="0"/>
                        </a:rPr>
                        <a:t>Diflunisal plus</a:t>
                      </a:r>
                    </a:p>
                    <a:p>
                      <a:pPr marL="514350" indent="-514350">
                        <a:buFontTx/>
                        <a:buAutoNum type="arabicPeriod"/>
                      </a:pPr>
                      <a:r>
                        <a:rPr lang="en-US" sz="3600" kern="1200" dirty="0">
                          <a:solidFill>
                            <a:schemeClr val="tx1"/>
                          </a:solidFill>
                          <a:latin typeface="Nirmala UI" panose="020B0502040204020203" pitchFamily="34" charset="0"/>
                          <a:ea typeface="+mn-ea"/>
                          <a:cs typeface="Nirmala UI" panose="020B0502040204020203" pitchFamily="34" charset="0"/>
                        </a:rPr>
                        <a:t>Doxycycline 100 mg p.o. BID</a:t>
                      </a:r>
                    </a:p>
                    <a:p>
                      <a:pPr marL="514350" indent="-514350">
                        <a:buFontTx/>
                        <a:buAutoNum type="arabicPeriod"/>
                      </a:pPr>
                      <a:r>
                        <a:rPr lang="en-US" sz="3600" kern="1200" dirty="0" err="1">
                          <a:solidFill>
                            <a:schemeClr val="tx1"/>
                          </a:solidFill>
                          <a:latin typeface="Nirmala UI" panose="020B0502040204020203" pitchFamily="34" charset="0"/>
                          <a:ea typeface="+mn-ea"/>
                          <a:cs typeface="Nirmala UI" panose="020B0502040204020203" pitchFamily="34" charset="0"/>
                        </a:rPr>
                        <a:t>Tauroursodeoxycholic</a:t>
                      </a:r>
                      <a:r>
                        <a:rPr lang="en-US" sz="3600" kern="1200" dirty="0">
                          <a:solidFill>
                            <a:schemeClr val="tx1"/>
                          </a:solidFill>
                          <a:latin typeface="Nirmala UI" panose="020B0502040204020203" pitchFamily="34" charset="0"/>
                          <a:ea typeface="+mn-ea"/>
                          <a:cs typeface="Nirmala UI" panose="020B0502040204020203" pitchFamily="34" charset="0"/>
                        </a:rPr>
                        <a:t> acid 250 mg p.o. TID </a:t>
                      </a:r>
                    </a:p>
                    <a:p>
                      <a:pPr marL="514350" indent="-514350">
                        <a:buFontTx/>
                        <a:buAutoNum type="arabicPeriod"/>
                      </a:pPr>
                      <a:endParaRPr lang="en-US" sz="3600" b="0" kern="1200" dirty="0">
                        <a:solidFill>
                          <a:schemeClr val="dk1"/>
                        </a:solidFill>
                        <a:latin typeface="Nirmala UI" panose="020B0502040204020203" pitchFamily="34" charset="0"/>
                        <a:ea typeface="+mn-ea"/>
                        <a:cs typeface="Nirmala UI" panose="020B0502040204020203" pitchFamily="34" charset="0"/>
                      </a:endParaRPr>
                    </a:p>
                    <a:p>
                      <a:r>
                        <a:rPr lang="en-US" sz="3600" b="1" kern="1200" dirty="0">
                          <a:solidFill>
                            <a:schemeClr val="dk1"/>
                          </a:solidFill>
                          <a:latin typeface="Nirmala UI" panose="020B0502040204020203" pitchFamily="34" charset="0"/>
                          <a:ea typeface="+mn-ea"/>
                          <a:cs typeface="Nirmala UI" panose="020B0502040204020203" pitchFamily="34" charset="0"/>
                        </a:rPr>
                        <a:t>June</a:t>
                      </a:r>
                    </a:p>
                    <a:p>
                      <a:pPr marL="0" marR="0" lvl="0" indent="0" algn="l" defTabSz="3840288" rtl="0" eaLnBrk="1" fontAlgn="auto" latinLnBrk="0" hangingPunct="1">
                        <a:lnSpc>
                          <a:spcPct val="100000"/>
                        </a:lnSpc>
                        <a:spcBef>
                          <a:spcPts val="0"/>
                        </a:spcBef>
                        <a:spcAft>
                          <a:spcPts val="0"/>
                        </a:spcAft>
                        <a:buClrTx/>
                        <a:buSzTx/>
                        <a:buFontTx/>
                        <a:buNone/>
                        <a:tabLst/>
                        <a:defRPr/>
                      </a:pPr>
                      <a:r>
                        <a:rPr lang="en-US" sz="3600" dirty="0">
                          <a:latin typeface="Nirmala UI" panose="020B0502040204020203" pitchFamily="34" charset="0"/>
                          <a:cs typeface="Nirmala UI" panose="020B0502040204020203" pitchFamily="34" charset="0"/>
                        </a:rPr>
                        <a:t>Tafamidis was initiated </a:t>
                      </a:r>
                    </a:p>
                  </a:txBody>
                  <a:tcPr/>
                </a:tc>
                <a:extLst>
                  <a:ext uri="{0D108BD9-81ED-4DB2-BD59-A6C34878D82A}">
                    <a16:rowId xmlns:a16="http://schemas.microsoft.com/office/drawing/2014/main" val="884174059"/>
                  </a:ext>
                </a:extLst>
              </a:tr>
            </a:tbl>
          </a:graphicData>
        </a:graphic>
      </p:graphicFrame>
      <p:sp>
        <p:nvSpPr>
          <p:cNvPr id="19" name="Text Placeholder 6">
            <a:extLst>
              <a:ext uri="{FF2B5EF4-FFF2-40B4-BE49-F238E27FC236}">
                <a16:creationId xmlns:a16="http://schemas.microsoft.com/office/drawing/2014/main" id="{1132312D-A7BD-3242-8341-14F2A27EDE81}"/>
              </a:ext>
            </a:extLst>
          </p:cNvPr>
          <p:cNvSpPr txBox="1">
            <a:spLocks/>
          </p:cNvSpPr>
          <p:nvPr/>
        </p:nvSpPr>
        <p:spPr>
          <a:xfrm>
            <a:off x="11780378" y="21659736"/>
            <a:ext cx="10058400" cy="10766002"/>
          </a:xfrm>
          <a:prstGeom prst="rect">
            <a:avLst/>
          </a:prstGeom>
          <a:ln>
            <a:noFill/>
          </a:ln>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rgbClr val="404726"/>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3600" b="1" dirty="0">
                <a:solidFill>
                  <a:schemeClr val="tx1"/>
                </a:solidFill>
                <a:latin typeface="Nirmala UI" panose="020B0502040204020203" pitchFamily="34" charset="0"/>
                <a:cs typeface="Nirmala UI" panose="020B0502040204020203" pitchFamily="34" charset="0"/>
              </a:rPr>
              <a:t>PYROPHOSPHATE SCAN (99mTc-PYP)</a:t>
            </a: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pPr algn="ctr"/>
            <a:endParaRPr lang="en-US" sz="3600" b="1" dirty="0">
              <a:solidFill>
                <a:schemeClr val="tx1"/>
              </a:solidFill>
              <a:latin typeface="Nirmala UI" panose="020B0502040204020203" pitchFamily="34" charset="0"/>
              <a:cs typeface="Nirmala UI" panose="020B0502040204020203" pitchFamily="34" charset="0"/>
            </a:endParaRPr>
          </a:p>
          <a:p>
            <a:r>
              <a:rPr lang="en-US" sz="3600" dirty="0">
                <a:solidFill>
                  <a:schemeClr val="tx1"/>
                </a:solidFill>
                <a:latin typeface="Nirmala UI" panose="020B0502040204020203" pitchFamily="34" charset="0"/>
                <a:cs typeface="Nirmala UI" panose="020B0502040204020203" pitchFamily="34" charset="0"/>
              </a:rPr>
              <a:t>Patient image shows a heart (white circle) to contralateral (blue circle) uptake ratio of 1.72.</a:t>
            </a:r>
          </a:p>
          <a:p>
            <a:r>
              <a:rPr lang="en-US" sz="3600" dirty="0">
                <a:solidFill>
                  <a:schemeClr val="tx1"/>
                </a:solidFill>
                <a:latin typeface="Nirmala UI" panose="020B0502040204020203" pitchFamily="34" charset="0"/>
                <a:cs typeface="Nirmala UI" panose="020B0502040204020203" pitchFamily="34" charset="0"/>
              </a:rPr>
              <a:t> </a:t>
            </a:r>
          </a:p>
          <a:p>
            <a:r>
              <a:rPr lang="en-US" sz="3600" dirty="0">
                <a:solidFill>
                  <a:schemeClr val="tx1"/>
                </a:solidFill>
                <a:latin typeface="Nirmala UI" panose="020B0502040204020203" pitchFamily="34" charset="0"/>
                <a:cs typeface="Nirmala UI" panose="020B0502040204020203" pitchFamily="34" charset="0"/>
              </a:rPr>
              <a:t>Image is from the department of nuclear medicine at NGMC Gainesville.</a:t>
            </a:r>
          </a:p>
        </p:txBody>
      </p:sp>
      <p:sp>
        <p:nvSpPr>
          <p:cNvPr id="24" name="Text Placeholder 6">
            <a:extLst>
              <a:ext uri="{FF2B5EF4-FFF2-40B4-BE49-F238E27FC236}">
                <a16:creationId xmlns:a16="http://schemas.microsoft.com/office/drawing/2014/main" id="{237F414F-AC1B-9142-8D39-43A9023A9A3B}"/>
              </a:ext>
            </a:extLst>
          </p:cNvPr>
          <p:cNvSpPr txBox="1">
            <a:spLocks/>
          </p:cNvSpPr>
          <p:nvPr/>
        </p:nvSpPr>
        <p:spPr>
          <a:xfrm>
            <a:off x="22052424" y="21659736"/>
            <a:ext cx="10058400" cy="11209200"/>
          </a:xfrm>
          <a:prstGeom prst="rect">
            <a:avLst/>
          </a:prstGeom>
          <a:ln>
            <a:noFill/>
          </a:ln>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rgbClr val="404726"/>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3600" b="1" dirty="0">
                <a:solidFill>
                  <a:schemeClr val="tx1"/>
                </a:solidFill>
                <a:latin typeface="Nirmala UI" panose="020B0502040204020203" pitchFamily="34" charset="0"/>
                <a:cs typeface="Nirmala UI" panose="020B0502040204020203" pitchFamily="34" charset="0"/>
              </a:rPr>
              <a:t>TAFAMIDIS : 60 MG ORAL ONCE DAILY </a:t>
            </a:r>
          </a:p>
          <a:p>
            <a:pPr algn="ctr"/>
            <a:endParaRPr lang="en-US" sz="3600" b="1" dirty="0">
              <a:solidFill>
                <a:schemeClr val="tx1"/>
              </a:solidFill>
              <a:latin typeface="Nirmala UI" panose="020B0502040204020203" pitchFamily="34" charset="0"/>
              <a:cs typeface="Nirmala UI" panose="020B0502040204020203" pitchFamily="34" charset="0"/>
            </a:endParaRPr>
          </a:p>
          <a:p>
            <a:r>
              <a:rPr lang="en-US" sz="3600" dirty="0">
                <a:solidFill>
                  <a:schemeClr val="tx1"/>
                </a:solidFill>
                <a:latin typeface="Nirmala UI" panose="020B0502040204020203" pitchFamily="34" charset="0"/>
                <a:cs typeface="Nirmala UI" panose="020B0502040204020203" pitchFamily="34" charset="0"/>
              </a:rPr>
              <a:t>FDA-approved in May 03, 2019</a:t>
            </a:r>
            <a:br>
              <a:rPr lang="en-US" sz="3600" dirty="0">
                <a:solidFill>
                  <a:schemeClr val="tx1"/>
                </a:solidFill>
                <a:latin typeface="Nirmala UI" panose="020B0502040204020203" pitchFamily="34" charset="0"/>
                <a:cs typeface="Nirmala UI" panose="020B0502040204020203" pitchFamily="34" charset="0"/>
              </a:rPr>
            </a:br>
            <a:r>
              <a:rPr lang="en-US" sz="3600" dirty="0">
                <a:solidFill>
                  <a:schemeClr val="tx1"/>
                </a:solidFill>
                <a:latin typeface="Nirmala UI" panose="020B0502040204020203" pitchFamily="34" charset="0"/>
                <a:cs typeface="Nirmala UI" panose="020B0502040204020203" pitchFamily="34" charset="0"/>
              </a:rPr>
              <a:t>Stabilizes the TTR tetramer and may thus reduce formation of TTR amyloid</a:t>
            </a:r>
          </a:p>
          <a:p>
            <a:endParaRPr lang="en-US" sz="3600" dirty="0">
              <a:solidFill>
                <a:schemeClr val="tx1"/>
              </a:solidFill>
              <a:latin typeface="Nirmala UI" panose="020B0502040204020203" pitchFamily="34" charset="0"/>
              <a:cs typeface="Nirmala UI" panose="020B0502040204020203" pitchFamily="34" charset="0"/>
            </a:endParaRPr>
          </a:p>
          <a:p>
            <a:r>
              <a:rPr lang="en-US" sz="3600" dirty="0">
                <a:solidFill>
                  <a:schemeClr val="tx1"/>
                </a:solidFill>
                <a:latin typeface="Nirmala UI" panose="020B0502040204020203" pitchFamily="34" charset="0"/>
                <a:cs typeface="Nirmala UI" panose="020B0502040204020203" pitchFamily="34" charset="0"/>
              </a:rPr>
              <a:t>Reduced mortality compared with placebo (29.5 vs 42.9% ; HR 0.70; 95% CI 0.51 to 0.96).</a:t>
            </a:r>
            <a:r>
              <a:rPr lang="en-US" sz="3600" dirty="0">
                <a:solidFill>
                  <a:schemeClr val="dk1"/>
                </a:solidFill>
                <a:latin typeface="Nirmala UI" panose="020B0502040204020203" pitchFamily="34" charset="0"/>
                <a:cs typeface="Nirmala UI" panose="020B0502040204020203" pitchFamily="34" charset="0"/>
              </a:rPr>
              <a:t> </a:t>
            </a:r>
            <a:r>
              <a:rPr lang="en-US" sz="3600" b="1" dirty="0">
                <a:solidFill>
                  <a:schemeClr val="dk1"/>
                </a:solidFill>
                <a:latin typeface="Nirmala UI" panose="020B0502040204020203" pitchFamily="34" charset="0"/>
                <a:cs typeface="Nirmala UI" panose="020B0502040204020203" pitchFamily="34" charset="0"/>
              </a:rPr>
              <a:t>NNT is 7.5 to prevent 1 death over the 2.5-year study period</a:t>
            </a:r>
            <a:r>
              <a:rPr lang="en-US" sz="3600" dirty="0">
                <a:solidFill>
                  <a:schemeClr val="dk1"/>
                </a:solidFill>
                <a:latin typeface="Nirmala UI" panose="020B0502040204020203" pitchFamily="34" charset="0"/>
                <a:cs typeface="Nirmala UI" panose="020B0502040204020203" pitchFamily="34" charset="0"/>
              </a:rPr>
              <a:t> </a:t>
            </a:r>
            <a:r>
              <a:rPr lang="en-US" sz="3600" baseline="30000" dirty="0">
                <a:solidFill>
                  <a:schemeClr val="dk1"/>
                </a:solidFill>
                <a:latin typeface="Nirmala UI" panose="020B0502040204020203" pitchFamily="34" charset="0"/>
                <a:cs typeface="Nirmala UI" panose="020B0502040204020203" pitchFamily="34" charset="0"/>
              </a:rPr>
              <a:t>2</a:t>
            </a:r>
            <a:r>
              <a:rPr lang="en-US" sz="3600" dirty="0">
                <a:solidFill>
                  <a:schemeClr val="dk1"/>
                </a:solidFill>
                <a:latin typeface="Nirmala UI" panose="020B0502040204020203" pitchFamily="34" charset="0"/>
                <a:cs typeface="Nirmala UI" panose="020B0502040204020203" pitchFamily="34" charset="0"/>
              </a:rPr>
              <a:t>.</a:t>
            </a:r>
            <a:endParaRPr lang="en-US" sz="3600" dirty="0">
              <a:solidFill>
                <a:schemeClr val="tx1"/>
              </a:solidFill>
              <a:latin typeface="Nirmala UI" panose="020B0502040204020203" pitchFamily="34" charset="0"/>
              <a:cs typeface="Nirmala UI" panose="020B0502040204020203" pitchFamily="34" charset="0"/>
            </a:endParaRPr>
          </a:p>
          <a:p>
            <a:endParaRPr lang="en-US" sz="3600" dirty="0">
              <a:solidFill>
                <a:schemeClr val="tx1"/>
              </a:solidFill>
              <a:latin typeface="Nirmala UI" panose="020B0502040204020203" pitchFamily="34" charset="0"/>
              <a:cs typeface="Nirmala UI" panose="020B0502040204020203" pitchFamily="34" charset="0"/>
            </a:endParaRPr>
          </a:p>
          <a:p>
            <a:r>
              <a:rPr lang="en-US" sz="3600" dirty="0">
                <a:solidFill>
                  <a:schemeClr val="tx1"/>
                </a:solidFill>
                <a:latin typeface="Nirmala UI" panose="020B0502040204020203" pitchFamily="34" charset="0"/>
                <a:cs typeface="Nirmala UI" panose="020B0502040204020203" pitchFamily="34" charset="0"/>
              </a:rPr>
              <a:t>Reduced cardiovascular-related hospitalizations (0.48 vs 0.70 per year; RR 0.68; 95% CI 0.56 to 0.81). Reduced the rate of decline in six-minute walk distance and Kansas City Cardiomyopathy Questionnaire-Overall Summary (KCCQ-OS) </a:t>
            </a:r>
            <a:r>
              <a:rPr lang="en-US" sz="3600" baseline="30000" dirty="0">
                <a:solidFill>
                  <a:schemeClr val="tx1"/>
                </a:solidFill>
                <a:latin typeface="Nirmala UI" panose="020B0502040204020203" pitchFamily="34" charset="0"/>
                <a:cs typeface="Nirmala UI" panose="020B0502040204020203" pitchFamily="34" charset="0"/>
              </a:rPr>
              <a:t>3</a:t>
            </a:r>
            <a:r>
              <a:rPr lang="en-US" sz="3600" dirty="0">
                <a:solidFill>
                  <a:schemeClr val="tx1"/>
                </a:solidFill>
                <a:latin typeface="Nirmala UI" panose="020B0502040204020203" pitchFamily="34" charset="0"/>
                <a:cs typeface="Nirmala UI" panose="020B0502040204020203" pitchFamily="34" charset="0"/>
              </a:rPr>
              <a:t>.</a:t>
            </a:r>
            <a:br>
              <a:rPr lang="en-US" sz="3600" dirty="0">
                <a:solidFill>
                  <a:schemeClr val="tx1"/>
                </a:solidFill>
                <a:latin typeface="Nirmala UI" panose="020B0502040204020203" pitchFamily="34" charset="0"/>
                <a:cs typeface="Nirmala UI" panose="020B0502040204020203" pitchFamily="34" charset="0"/>
              </a:rPr>
            </a:br>
            <a:endParaRPr lang="en-US" sz="3600" dirty="0">
              <a:solidFill>
                <a:schemeClr val="tx1"/>
              </a:solidFill>
              <a:latin typeface="Nirmala UI" panose="020B0502040204020203" pitchFamily="34" charset="0"/>
              <a:cs typeface="Nirmala UI" panose="020B0502040204020203" pitchFamily="34" charset="0"/>
            </a:endParaRPr>
          </a:p>
        </p:txBody>
      </p:sp>
      <p:sp>
        <p:nvSpPr>
          <p:cNvPr id="18" name="Text Placeholder 12">
            <a:extLst>
              <a:ext uri="{FF2B5EF4-FFF2-40B4-BE49-F238E27FC236}">
                <a16:creationId xmlns:a16="http://schemas.microsoft.com/office/drawing/2014/main" id="{606F751C-07B4-A24A-A186-8140102D174E}"/>
              </a:ext>
            </a:extLst>
          </p:cNvPr>
          <p:cNvSpPr txBox="1">
            <a:spLocks/>
          </p:cNvSpPr>
          <p:nvPr/>
        </p:nvSpPr>
        <p:spPr>
          <a:xfrm>
            <a:off x="32887799" y="27596184"/>
            <a:ext cx="10052050" cy="4844381"/>
          </a:xfrm>
          <a:prstGeom prst="rect">
            <a:avLst/>
          </a:prstGeom>
          <a:ln>
            <a:noFill/>
          </a:ln>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rgbClr val="404726"/>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000" dirty="0">
                <a:solidFill>
                  <a:schemeClr val="dk1"/>
                </a:solidFill>
                <a:latin typeface="Nirmala UI" panose="020B0502040204020203" pitchFamily="34" charset="0"/>
                <a:cs typeface="Nirmala UI" panose="020B0502040204020203" pitchFamily="34" charset="0"/>
              </a:rPr>
              <a:t>1. Eur Heart J. 2015 Oct 7;36(38):2585-94. </a:t>
            </a:r>
            <a:r>
              <a:rPr lang="en-US" sz="2000" dirty="0" err="1">
                <a:solidFill>
                  <a:schemeClr val="dk1"/>
                </a:solidFill>
                <a:latin typeface="Nirmala UI" panose="020B0502040204020203" pitchFamily="34" charset="0"/>
                <a:cs typeface="Nirmala UI" panose="020B0502040204020203" pitchFamily="34" charset="0"/>
              </a:rPr>
              <a:t>doi</a:t>
            </a:r>
            <a:r>
              <a:rPr lang="en-US" sz="2000" dirty="0">
                <a:solidFill>
                  <a:schemeClr val="dk1"/>
                </a:solidFill>
                <a:latin typeface="Nirmala UI" panose="020B0502040204020203" pitchFamily="34" charset="0"/>
                <a:cs typeface="Nirmala UI" panose="020B0502040204020203" pitchFamily="34" charset="0"/>
              </a:rPr>
              <a:t>: 10.1093/</a:t>
            </a:r>
            <a:r>
              <a:rPr lang="en-US" sz="2000" dirty="0" err="1">
                <a:solidFill>
                  <a:schemeClr val="dk1"/>
                </a:solidFill>
                <a:latin typeface="Nirmala UI" panose="020B0502040204020203" pitchFamily="34" charset="0"/>
                <a:cs typeface="Nirmala UI" panose="020B0502040204020203" pitchFamily="34" charset="0"/>
              </a:rPr>
              <a:t>eurheartj</a:t>
            </a:r>
            <a:r>
              <a:rPr lang="en-US" sz="2000" dirty="0">
                <a:solidFill>
                  <a:schemeClr val="dk1"/>
                </a:solidFill>
                <a:latin typeface="Nirmala UI" panose="020B0502040204020203" pitchFamily="34" charset="0"/>
                <a:cs typeface="Nirmala UI" panose="020B0502040204020203" pitchFamily="34" charset="0"/>
              </a:rPr>
              <a:t>/ehv338. </a:t>
            </a:r>
            <a:r>
              <a:rPr lang="en-US" sz="2000" dirty="0" err="1">
                <a:solidFill>
                  <a:schemeClr val="dk1"/>
                </a:solidFill>
                <a:latin typeface="Nirmala UI" panose="020B0502040204020203" pitchFamily="34" charset="0"/>
                <a:cs typeface="Nirmala UI" panose="020B0502040204020203" pitchFamily="34" charset="0"/>
              </a:rPr>
              <a:t>Epub</a:t>
            </a:r>
            <a:r>
              <a:rPr lang="en-US" sz="2000" dirty="0">
                <a:solidFill>
                  <a:schemeClr val="dk1"/>
                </a:solidFill>
                <a:latin typeface="Nirmala UI" panose="020B0502040204020203" pitchFamily="34" charset="0"/>
                <a:cs typeface="Nirmala UI" panose="020B0502040204020203" pitchFamily="34" charset="0"/>
              </a:rPr>
              <a:t> 2015 Jul 28.</a:t>
            </a:r>
          </a:p>
          <a:p>
            <a:r>
              <a:rPr lang="en-US" sz="2000" dirty="0">
                <a:solidFill>
                  <a:schemeClr val="dk1"/>
                </a:solidFill>
                <a:latin typeface="Nirmala UI" panose="020B0502040204020203" pitchFamily="34" charset="0"/>
                <a:cs typeface="Nirmala UI" panose="020B0502040204020203" pitchFamily="34" charset="0"/>
              </a:rPr>
              <a:t>2. Maurer MS, Mann DL. The Tafamidis Drug Development Program: A Translational Triumph. JACC Basic </a:t>
            </a:r>
            <a:r>
              <a:rPr lang="en-US" sz="2000" dirty="0" err="1">
                <a:solidFill>
                  <a:schemeClr val="dk1"/>
                </a:solidFill>
                <a:latin typeface="Nirmala UI" panose="020B0502040204020203" pitchFamily="34" charset="0"/>
                <a:cs typeface="Nirmala UI" panose="020B0502040204020203" pitchFamily="34" charset="0"/>
              </a:rPr>
              <a:t>Transl</a:t>
            </a:r>
            <a:r>
              <a:rPr lang="en-US" sz="2000" dirty="0">
                <a:solidFill>
                  <a:schemeClr val="dk1"/>
                </a:solidFill>
                <a:latin typeface="Nirmala UI" panose="020B0502040204020203" pitchFamily="34" charset="0"/>
                <a:cs typeface="Nirmala UI" panose="020B0502040204020203" pitchFamily="34" charset="0"/>
              </a:rPr>
              <a:t> Sci. 2018;3(6):871-873. Published 2018 Dec 31. doi:10.1016/j.jacbts.2018.10.001</a:t>
            </a:r>
          </a:p>
          <a:p>
            <a:r>
              <a:rPr lang="en-US" sz="2000" dirty="0">
                <a:solidFill>
                  <a:schemeClr val="dk1"/>
                </a:solidFill>
                <a:latin typeface="Nirmala UI" panose="020B0502040204020203" pitchFamily="34" charset="0"/>
                <a:cs typeface="Nirmala UI" panose="020B0502040204020203" pitchFamily="34" charset="0"/>
              </a:rPr>
              <a:t>3. Tafamidis Treatment for Patients with Transthyretin Amyloid Cardiomyopathy.  Maurer MS, Schwartz JH, </a:t>
            </a:r>
            <a:r>
              <a:rPr lang="en-US" sz="2000" dirty="0" err="1">
                <a:solidFill>
                  <a:schemeClr val="dk1"/>
                </a:solidFill>
                <a:latin typeface="Nirmala UI" panose="020B0502040204020203" pitchFamily="34" charset="0"/>
                <a:cs typeface="Nirmala UI" panose="020B0502040204020203" pitchFamily="34" charset="0"/>
              </a:rPr>
              <a:t>Gundapaneni</a:t>
            </a:r>
            <a:r>
              <a:rPr lang="en-US" sz="2000" dirty="0">
                <a:solidFill>
                  <a:schemeClr val="dk1"/>
                </a:solidFill>
                <a:latin typeface="Nirmala UI" panose="020B0502040204020203" pitchFamily="34" charset="0"/>
                <a:cs typeface="Nirmala UI" panose="020B0502040204020203" pitchFamily="34" charset="0"/>
              </a:rPr>
              <a:t> B, Elliott PM,, ATTR-ACT Study Investigators,  N </a:t>
            </a:r>
            <a:r>
              <a:rPr lang="en-US" sz="2000" dirty="0" err="1">
                <a:solidFill>
                  <a:schemeClr val="dk1"/>
                </a:solidFill>
                <a:latin typeface="Nirmala UI" panose="020B0502040204020203" pitchFamily="34" charset="0"/>
                <a:cs typeface="Nirmala UI" panose="020B0502040204020203" pitchFamily="34" charset="0"/>
              </a:rPr>
              <a:t>Engl</a:t>
            </a:r>
            <a:r>
              <a:rPr lang="en-US" sz="2000" dirty="0">
                <a:solidFill>
                  <a:schemeClr val="dk1"/>
                </a:solidFill>
                <a:latin typeface="Nirmala UI" panose="020B0502040204020203" pitchFamily="34" charset="0"/>
                <a:cs typeface="Nirmala UI" panose="020B0502040204020203" pitchFamily="34" charset="0"/>
              </a:rPr>
              <a:t> J Med. 2018;379(11):1007. </a:t>
            </a:r>
            <a:r>
              <a:rPr lang="en-US" sz="2000" dirty="0" err="1">
                <a:solidFill>
                  <a:schemeClr val="dk1"/>
                </a:solidFill>
                <a:latin typeface="Nirmala UI" panose="020B0502040204020203" pitchFamily="34" charset="0"/>
                <a:cs typeface="Nirmala UI" panose="020B0502040204020203" pitchFamily="34" charset="0"/>
              </a:rPr>
              <a:t>Epub</a:t>
            </a:r>
            <a:r>
              <a:rPr lang="en-US" sz="2000" dirty="0">
                <a:solidFill>
                  <a:schemeClr val="dk1"/>
                </a:solidFill>
                <a:latin typeface="Nirmala UI" panose="020B0502040204020203" pitchFamily="34" charset="0"/>
                <a:cs typeface="Nirmala UI" panose="020B0502040204020203" pitchFamily="34" charset="0"/>
              </a:rPr>
              <a:t> 2018 Aug 27</a:t>
            </a:r>
          </a:p>
          <a:p>
            <a:r>
              <a:rPr lang="en-US" sz="2000" dirty="0">
                <a:solidFill>
                  <a:schemeClr val="dk1"/>
                </a:solidFill>
                <a:latin typeface="Nirmala UI" panose="020B0502040204020203" pitchFamily="34" charset="0"/>
                <a:cs typeface="Nirmala UI" panose="020B0502040204020203" pitchFamily="34" charset="0"/>
              </a:rPr>
              <a:t>4. ESC Heart Fail. 2019 Oct;6(5):1041-1051. </a:t>
            </a:r>
            <a:r>
              <a:rPr lang="en-US" sz="2000" dirty="0" err="1">
                <a:solidFill>
                  <a:schemeClr val="dk1"/>
                </a:solidFill>
                <a:latin typeface="Nirmala UI" panose="020B0502040204020203" pitchFamily="34" charset="0"/>
                <a:cs typeface="Nirmala UI" panose="020B0502040204020203" pitchFamily="34" charset="0"/>
              </a:rPr>
              <a:t>doi</a:t>
            </a:r>
            <a:r>
              <a:rPr lang="en-US" sz="2000" dirty="0">
                <a:solidFill>
                  <a:schemeClr val="dk1"/>
                </a:solidFill>
                <a:latin typeface="Nirmala UI" panose="020B0502040204020203" pitchFamily="34" charset="0"/>
                <a:cs typeface="Nirmala UI" panose="020B0502040204020203" pitchFamily="34" charset="0"/>
              </a:rPr>
              <a:t>: 10.1002/ehf2.12511. </a:t>
            </a:r>
            <a:r>
              <a:rPr lang="en-US" sz="2000" dirty="0" err="1">
                <a:solidFill>
                  <a:schemeClr val="dk1"/>
                </a:solidFill>
                <a:latin typeface="Nirmala UI" panose="020B0502040204020203" pitchFamily="34" charset="0"/>
                <a:cs typeface="Nirmala UI" panose="020B0502040204020203" pitchFamily="34" charset="0"/>
              </a:rPr>
              <a:t>Epub</a:t>
            </a:r>
            <a:r>
              <a:rPr lang="en-US" sz="2000" dirty="0">
                <a:solidFill>
                  <a:schemeClr val="dk1"/>
                </a:solidFill>
                <a:latin typeface="Nirmala UI" panose="020B0502040204020203" pitchFamily="34" charset="0"/>
                <a:cs typeface="Nirmala UI" panose="020B0502040204020203" pitchFamily="34" charset="0"/>
              </a:rPr>
              <a:t> 2019 Sep 5.</a:t>
            </a:r>
          </a:p>
          <a:p>
            <a:r>
              <a:rPr lang="en-US" sz="2000" dirty="0">
                <a:solidFill>
                  <a:schemeClr val="dk1"/>
                </a:solidFill>
                <a:latin typeface="Nirmala UI" panose="020B0502040204020203" pitchFamily="34" charset="0"/>
                <a:cs typeface="Nirmala UI" panose="020B0502040204020203" pitchFamily="34" charset="0"/>
              </a:rPr>
              <a:t>5. </a:t>
            </a:r>
            <a:r>
              <a:rPr lang="en-US" sz="2000" dirty="0" err="1">
                <a:solidFill>
                  <a:schemeClr val="dk1"/>
                </a:solidFill>
                <a:latin typeface="Nirmala UI" panose="020B0502040204020203" pitchFamily="34" charset="0"/>
                <a:cs typeface="Nirmala UI" panose="020B0502040204020203" pitchFamily="34" charset="0"/>
              </a:rPr>
              <a:t>Bokhari</a:t>
            </a:r>
            <a:r>
              <a:rPr lang="en-US" sz="2000" dirty="0">
                <a:solidFill>
                  <a:schemeClr val="dk1"/>
                </a:solidFill>
                <a:latin typeface="Nirmala UI" panose="020B0502040204020203" pitchFamily="34" charset="0"/>
                <a:cs typeface="Nirmala UI" panose="020B0502040204020203" pitchFamily="34" charset="0"/>
              </a:rPr>
              <a:t> S, Shahzad R, </a:t>
            </a:r>
            <a:r>
              <a:rPr lang="en-US" sz="2000" dirty="0" err="1">
                <a:solidFill>
                  <a:schemeClr val="dk1"/>
                </a:solidFill>
                <a:latin typeface="Nirmala UI" panose="020B0502040204020203" pitchFamily="34" charset="0"/>
                <a:cs typeface="Nirmala UI" panose="020B0502040204020203" pitchFamily="34" charset="0"/>
              </a:rPr>
              <a:t>Castaño</a:t>
            </a:r>
            <a:r>
              <a:rPr lang="en-US" sz="2000" dirty="0">
                <a:solidFill>
                  <a:schemeClr val="dk1"/>
                </a:solidFill>
                <a:latin typeface="Nirmala UI" panose="020B0502040204020203" pitchFamily="34" charset="0"/>
                <a:cs typeface="Nirmala UI" panose="020B0502040204020203" pitchFamily="34" charset="0"/>
              </a:rPr>
              <a:t> A, Maurer MS. Nuclear imaging modalities for cardiac amyloidosis. J </a:t>
            </a:r>
            <a:r>
              <a:rPr lang="en-US" sz="2000" dirty="0" err="1">
                <a:solidFill>
                  <a:schemeClr val="dk1"/>
                </a:solidFill>
                <a:latin typeface="Nirmala UI" panose="020B0502040204020203" pitchFamily="34" charset="0"/>
                <a:cs typeface="Nirmala UI" panose="020B0502040204020203" pitchFamily="34" charset="0"/>
              </a:rPr>
              <a:t>Nucl</a:t>
            </a:r>
            <a:r>
              <a:rPr lang="en-US" sz="2000" dirty="0">
                <a:solidFill>
                  <a:schemeClr val="dk1"/>
                </a:solidFill>
                <a:latin typeface="Nirmala UI" panose="020B0502040204020203" pitchFamily="34" charset="0"/>
                <a:cs typeface="Nirmala UI" panose="020B0502040204020203" pitchFamily="34" charset="0"/>
              </a:rPr>
              <a:t> </a:t>
            </a:r>
            <a:r>
              <a:rPr lang="en-US" sz="2000" dirty="0" err="1">
                <a:solidFill>
                  <a:schemeClr val="dk1"/>
                </a:solidFill>
                <a:latin typeface="Nirmala UI" panose="020B0502040204020203" pitchFamily="34" charset="0"/>
                <a:cs typeface="Nirmala UI" panose="020B0502040204020203" pitchFamily="34" charset="0"/>
              </a:rPr>
              <a:t>Cardiol</a:t>
            </a:r>
            <a:r>
              <a:rPr lang="en-US" sz="2000" dirty="0">
                <a:solidFill>
                  <a:schemeClr val="dk1"/>
                </a:solidFill>
                <a:latin typeface="Nirmala UI" panose="020B0502040204020203" pitchFamily="34" charset="0"/>
                <a:cs typeface="Nirmala UI" panose="020B0502040204020203" pitchFamily="34" charset="0"/>
              </a:rPr>
              <a:t>. 2014;21(1):175-184. doi:10.1007/s12350-013-9803-2</a:t>
            </a:r>
          </a:p>
          <a:p>
            <a:endParaRPr lang="en-US" sz="2400" dirty="0">
              <a:solidFill>
                <a:schemeClr val="dk1"/>
              </a:solidFill>
              <a:latin typeface="Nirmala UI" panose="020B0502040204020203" pitchFamily="34" charset="0"/>
              <a:cs typeface="Nirmala UI" panose="020B0502040204020203" pitchFamily="34" charset="0"/>
            </a:endParaRPr>
          </a:p>
        </p:txBody>
      </p:sp>
      <p:pic>
        <p:nvPicPr>
          <p:cNvPr id="9" name="Picture 8" descr="A screen shot of a computer&#10;&#10;Description automatically generated">
            <a:extLst>
              <a:ext uri="{FF2B5EF4-FFF2-40B4-BE49-F238E27FC236}">
                <a16:creationId xmlns:a16="http://schemas.microsoft.com/office/drawing/2014/main" id="{64966F6A-9022-5B41-BD56-A8FF0F6D5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52480" y="22567802"/>
            <a:ext cx="9114196" cy="6154701"/>
          </a:xfrm>
          <a:prstGeom prst="rect">
            <a:avLst/>
          </a:prstGeom>
        </p:spPr>
      </p:pic>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5038</TotalTime>
  <Words>981</Words>
  <Application>Microsoft Macintosh PowerPoint</Application>
  <PresentationFormat>Custom</PresentationFormat>
  <Paragraphs>108</Paragraphs>
  <Slides>1</Slides>
  <Notes>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Gurmukhi Sangam MN</vt:lpstr>
      <vt:lpstr>Nirmala UI</vt:lpstr>
      <vt:lpstr>System Font Regular</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Tariq Odeh</cp:lastModifiedBy>
  <cp:revision>257</cp:revision>
  <cp:lastPrinted>2016-07-25T16:08:09Z</cp:lastPrinted>
  <dcterms:created xsi:type="dcterms:W3CDTF">2012-02-03T19:11:35Z</dcterms:created>
  <dcterms:modified xsi:type="dcterms:W3CDTF">2020-09-28T23:43:49Z</dcterms:modified>
</cp:coreProperties>
</file>