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38404800" cy="32918400"/>
  <p:notesSz cx="7010400" cy="92964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userDrawn="1">
          <p15:clr>
            <a:srgbClr val="A4A3A4"/>
          </p15:clr>
        </p15:guide>
        <p15:guide id="2" orient="horz" pos="288" userDrawn="1">
          <p15:clr>
            <a:srgbClr val="A4A3A4"/>
          </p15:clr>
        </p15:guide>
        <p15:guide id="3" orient="horz" pos="20160" userDrawn="1">
          <p15:clr>
            <a:srgbClr val="A4A3A4"/>
          </p15:clr>
        </p15:guide>
        <p15:guide id="4" orient="horz" userDrawn="1">
          <p15:clr>
            <a:srgbClr val="A4A3A4"/>
          </p15:clr>
        </p15:guide>
        <p15:guide id="5" pos="508" userDrawn="1">
          <p15:clr>
            <a:srgbClr val="A4A3A4"/>
          </p15:clr>
        </p15:guide>
        <p15:guide id="6" pos="23685"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601B"/>
    <a:srgbClr val="959300"/>
    <a:srgbClr val="F3F5FA"/>
    <a:srgbClr val="389492"/>
    <a:srgbClr val="404726"/>
    <a:srgbClr val="706D00"/>
    <a:srgbClr val="525249"/>
    <a:srgbClr val="8246AF"/>
    <a:srgbClr val="643276"/>
    <a:srgbClr val="CDD2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02" autoAdjust="0"/>
    <p:restoredTop sz="92925" autoAdjust="0"/>
  </p:normalViewPr>
  <p:slideViewPr>
    <p:cSldViewPr snapToGrid="0" snapToObjects="1" showGuides="1">
      <p:cViewPr>
        <p:scale>
          <a:sx n="37" d="100"/>
          <a:sy n="37" d="100"/>
        </p:scale>
        <p:origin x="568" y="-184"/>
      </p:cViewPr>
      <p:guideLst>
        <p:guide orient="horz" pos="3318"/>
        <p:guide orient="horz" pos="288"/>
        <p:guide orient="horz" pos="20160"/>
        <p:guide orient="horz"/>
        <p:guide pos="508"/>
        <p:guide pos="2368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4820"/>
          </a:xfrm>
          <a:prstGeom prst="rect">
            <a:avLst/>
          </a:prstGeom>
        </p:spPr>
        <p:txBody>
          <a:bodyPr vert="horz" lIns="93177" tIns="46589" rIns="93177" bIns="46589" rtlCol="0"/>
          <a:lstStyle>
            <a:lvl1pPr algn="r">
              <a:defRPr sz="1200"/>
            </a:lvl1pPr>
          </a:lstStyle>
          <a:p>
            <a:fld id="{0158C5BC-9A70-462C-B28D-9600239EAC64}" type="datetimeFigureOut">
              <a:rPr lang="en-US" smtClean="0"/>
              <a:pPr/>
              <a:t>10/15/19</a:t>
            </a:fld>
            <a:endParaRPr lang="en-US" dirty="0"/>
          </a:p>
        </p:txBody>
      </p:sp>
      <p:sp>
        <p:nvSpPr>
          <p:cNvPr id="4" name="Footer Placeholder 3"/>
          <p:cNvSpPr>
            <a:spLocks noGrp="1"/>
          </p:cNvSpPr>
          <p:nvPr>
            <p:ph type="ftr" sz="quarter" idx="2"/>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3177" tIns="46589" rIns="93177" bIns="46589" rtlCol="0" anchor="b"/>
          <a:lstStyle>
            <a:lvl1pPr algn="r">
              <a:defRPr sz="1200"/>
            </a:lvl1pPr>
          </a:lstStyle>
          <a:p>
            <a:fld id="{79C131B7-05CA-4AEE-9267-6D0ED4DC84F3}" type="slidenum">
              <a:rPr lang="en-US" smtClean="0"/>
              <a:pPr/>
              <a:t>‹#›</a:t>
            </a:fld>
            <a:endParaRPr lang="en-US" dirty="0"/>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3177" tIns="46589" rIns="93177" bIns="46589" rtlCol="0"/>
          <a:lstStyle>
            <a:lvl1pPr algn="r">
              <a:defRPr sz="1200"/>
            </a:lvl1pPr>
          </a:lstStyle>
          <a:p>
            <a:fld id="{E6CC2317-6751-4CD4-9995-8782DD78E936}" type="datetimeFigureOut">
              <a:rPr lang="en-US" smtClean="0"/>
              <a:pPr/>
              <a:t>10/15/19</a:t>
            </a:fld>
            <a:endParaRPr lang="en-US" dirty="0"/>
          </a:p>
        </p:txBody>
      </p:sp>
      <p:sp>
        <p:nvSpPr>
          <p:cNvPr id="4" name="Slide Image Placeholder 3"/>
          <p:cNvSpPr>
            <a:spLocks noGrp="1" noRot="1" noChangeAspect="1"/>
          </p:cNvSpPr>
          <p:nvPr>
            <p:ph type="sldImg" idx="2"/>
          </p:nvPr>
        </p:nvSpPr>
        <p:spPr>
          <a:xfrm>
            <a:off x="1471613" y="696913"/>
            <a:ext cx="40671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77" tIns="46589" rIns="93177" bIns="46589"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1613" y="696913"/>
            <a:ext cx="4067175"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410307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bg>
      <p:bgPr>
        <a:solidFill>
          <a:srgbClr val="959300">
            <a:alpha val="54000"/>
          </a:srgb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91166" y="5976148"/>
            <a:ext cx="8799711" cy="798338"/>
          </a:xfrm>
          <a:prstGeom prst="rect">
            <a:avLst/>
          </a:prstGeom>
        </p:spPr>
        <p:txBody>
          <a:bodyPr wrap="square" lIns="228589" tIns="228589" rIns="228589" bIns="228589">
            <a:spAutoFit/>
          </a:bodyPr>
          <a:lstStyle>
            <a:lvl1pPr marL="0" indent="0">
              <a:buNone/>
              <a:defRPr sz="2188" baseline="0">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endParaRPr lang="en-US" dirty="0"/>
          </a:p>
        </p:txBody>
      </p:sp>
      <p:sp>
        <p:nvSpPr>
          <p:cNvPr id="6" name="Text Placeholder 5"/>
          <p:cNvSpPr>
            <a:spLocks noGrp="1"/>
          </p:cNvSpPr>
          <p:nvPr>
            <p:ph type="body" sz="quarter" idx="11"/>
          </p:nvPr>
        </p:nvSpPr>
        <p:spPr>
          <a:xfrm>
            <a:off x="807050" y="5108818"/>
            <a:ext cx="8792766" cy="682936"/>
          </a:xfrm>
          <a:prstGeom prst="rect">
            <a:avLst/>
          </a:prstGeom>
          <a:solidFill>
            <a:srgbClr val="404726"/>
          </a:solidFill>
        </p:spPr>
        <p:txBody>
          <a:bodyPr lIns="91436" tIns="91436" rIns="91436" bIns="91436" anchor="ctr" anchorCtr="0">
            <a:spAutoFit/>
          </a:bodyPr>
          <a:lstStyle>
            <a:lvl1pPr marL="0" indent="0" algn="ctr">
              <a:buNone/>
              <a:defRPr sz="3238" b="1" u="none" baseline="0">
                <a:solidFill>
                  <a:schemeClr val="bg1"/>
                </a:solidFill>
              </a:defRPr>
            </a:lvl1pPr>
          </a:lstStyle>
          <a:p>
            <a:pPr lvl="0"/>
            <a:endParaRPr lang="en-US" dirty="0"/>
          </a:p>
        </p:txBody>
      </p:sp>
      <p:sp>
        <p:nvSpPr>
          <p:cNvPr id="20" name="Text Placeholder 5"/>
          <p:cNvSpPr>
            <a:spLocks noGrp="1"/>
          </p:cNvSpPr>
          <p:nvPr>
            <p:ph type="body" sz="quarter" idx="20"/>
          </p:nvPr>
        </p:nvSpPr>
        <p:spPr>
          <a:xfrm>
            <a:off x="807047" y="14248070"/>
            <a:ext cx="8794154"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endParaRPr lang="en-US" dirty="0"/>
          </a:p>
        </p:txBody>
      </p:sp>
      <p:sp>
        <p:nvSpPr>
          <p:cNvPr id="21" name="Text Placeholder 3"/>
          <p:cNvSpPr>
            <a:spLocks noGrp="1"/>
          </p:cNvSpPr>
          <p:nvPr>
            <p:ph type="body" sz="quarter" idx="21" hasCustomPrompt="1"/>
          </p:nvPr>
        </p:nvSpPr>
        <p:spPr>
          <a:xfrm>
            <a:off x="10138769" y="5976148"/>
            <a:ext cx="8792765" cy="798338"/>
          </a:xfrm>
          <a:prstGeom prst="rect">
            <a:avLst/>
          </a:prstGeom>
        </p:spPr>
        <p:txBody>
          <a:bodyPr wrap="square" lIns="228589" tIns="228589" rIns="228589" bIns="228589">
            <a:spAutoFit/>
          </a:bodyPr>
          <a:lstStyle>
            <a:lvl1pPr marL="0" indent="0">
              <a:buNone/>
              <a:defRPr sz="2188">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0138771" y="5108818"/>
            <a:ext cx="8792766" cy="682936"/>
          </a:xfrm>
          <a:prstGeom prst="rect">
            <a:avLst/>
          </a:prstGeom>
          <a:solidFill>
            <a:srgbClr val="404726"/>
          </a:solidFill>
        </p:spPr>
        <p:txBody>
          <a:bodyPr lIns="91436" tIns="91436" rIns="91436" bIns="91436" anchor="ctr" anchorCtr="0">
            <a:spAutoFit/>
          </a:bodyPr>
          <a:lstStyle>
            <a:lvl1pPr marL="0" indent="0" algn="ctr">
              <a:buNone/>
              <a:defRPr sz="3238" b="1" u="none" baseline="0">
                <a:solidFill>
                  <a:schemeClr val="bg1"/>
                </a:solidFill>
              </a:defRPr>
            </a:lvl1pPr>
          </a:lstStyle>
          <a:p>
            <a:pPr lvl="0"/>
            <a:r>
              <a:rPr lang="en-US" dirty="0"/>
              <a:t>(click to edit)</a:t>
            </a:r>
          </a:p>
        </p:txBody>
      </p:sp>
      <p:sp>
        <p:nvSpPr>
          <p:cNvPr id="23" name="Text Placeholder 3"/>
          <p:cNvSpPr>
            <a:spLocks noGrp="1"/>
          </p:cNvSpPr>
          <p:nvPr>
            <p:ph type="body" sz="quarter" idx="23" hasCustomPrompt="1"/>
          </p:nvPr>
        </p:nvSpPr>
        <p:spPr>
          <a:xfrm>
            <a:off x="19476047" y="6012724"/>
            <a:ext cx="8792765" cy="798338"/>
          </a:xfrm>
          <a:prstGeom prst="rect">
            <a:avLst/>
          </a:prstGeom>
        </p:spPr>
        <p:txBody>
          <a:bodyPr wrap="square" lIns="228589" tIns="228589" rIns="228589" bIns="228589">
            <a:spAutoFit/>
          </a:bodyPr>
          <a:lstStyle>
            <a:lvl1pPr marL="0" indent="0">
              <a:buNone/>
              <a:defRPr sz="2188">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9469100" y="5108818"/>
            <a:ext cx="8801100" cy="682936"/>
          </a:xfrm>
          <a:prstGeom prst="rect">
            <a:avLst/>
          </a:prstGeom>
          <a:solidFill>
            <a:srgbClr val="404726"/>
          </a:solidFill>
        </p:spPr>
        <p:txBody>
          <a:bodyPr lIns="91436" tIns="91436" rIns="91436" bIns="91436" anchor="ctr" anchorCtr="0">
            <a:spAutoFit/>
          </a:bodyPr>
          <a:lstStyle>
            <a:lvl1pPr marL="0" indent="0" algn="ctr">
              <a:buNone/>
              <a:defRPr sz="3238" b="1" u="none" baseline="0">
                <a:solidFill>
                  <a:schemeClr val="bg1"/>
                </a:solidFill>
              </a:defRPr>
            </a:lvl1pPr>
          </a:lstStyle>
          <a:p>
            <a:pPr lvl="0"/>
            <a:r>
              <a:rPr lang="en-US" dirty="0"/>
              <a:t>(click to edit)</a:t>
            </a:r>
          </a:p>
        </p:txBody>
      </p:sp>
      <p:sp>
        <p:nvSpPr>
          <p:cNvPr id="25" name="Text Placeholder 5"/>
          <p:cNvSpPr>
            <a:spLocks noGrp="1"/>
          </p:cNvSpPr>
          <p:nvPr>
            <p:ph type="body" sz="quarter" idx="25" hasCustomPrompt="1"/>
          </p:nvPr>
        </p:nvSpPr>
        <p:spPr>
          <a:xfrm>
            <a:off x="28799774" y="5108818"/>
            <a:ext cx="8791141"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edit)</a:t>
            </a:r>
          </a:p>
        </p:txBody>
      </p:sp>
      <p:sp>
        <p:nvSpPr>
          <p:cNvPr id="26" name="Text Placeholder 3"/>
          <p:cNvSpPr>
            <a:spLocks noGrp="1"/>
          </p:cNvSpPr>
          <p:nvPr>
            <p:ph type="body" sz="quarter" idx="26" hasCustomPrompt="1"/>
          </p:nvPr>
        </p:nvSpPr>
        <p:spPr>
          <a:xfrm>
            <a:off x="28799774" y="5939572"/>
            <a:ext cx="8791141" cy="798338"/>
          </a:xfrm>
          <a:prstGeom prst="rect">
            <a:avLst/>
          </a:prstGeom>
        </p:spPr>
        <p:txBody>
          <a:bodyPr wrap="square" lIns="228589" tIns="228589" rIns="228589" bIns="228589">
            <a:spAutoFit/>
          </a:bodyPr>
          <a:lstStyle>
            <a:lvl1pPr marL="0" indent="0">
              <a:buNone/>
              <a:defRPr sz="2188">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8799774" y="14308295"/>
            <a:ext cx="8791141"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edit)</a:t>
            </a:r>
          </a:p>
        </p:txBody>
      </p:sp>
      <p:sp>
        <p:nvSpPr>
          <p:cNvPr id="28" name="Text Placeholder 3"/>
          <p:cNvSpPr>
            <a:spLocks noGrp="1"/>
          </p:cNvSpPr>
          <p:nvPr>
            <p:ph type="body" sz="quarter" idx="28" hasCustomPrompt="1"/>
          </p:nvPr>
        </p:nvSpPr>
        <p:spPr>
          <a:xfrm>
            <a:off x="28799774" y="15011405"/>
            <a:ext cx="8795544" cy="798338"/>
          </a:xfrm>
          <a:prstGeom prst="rect">
            <a:avLst/>
          </a:prstGeom>
        </p:spPr>
        <p:txBody>
          <a:bodyPr wrap="square" lIns="228589" tIns="228589" rIns="228589" bIns="228589">
            <a:spAutoFit/>
          </a:bodyPr>
          <a:lstStyle>
            <a:lvl1pPr marL="0" indent="0">
              <a:buNone/>
              <a:defRPr sz="2188">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8799774" y="25714958"/>
            <a:ext cx="8791141"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Team Members</a:t>
            </a:r>
          </a:p>
        </p:txBody>
      </p:sp>
      <p:sp>
        <p:nvSpPr>
          <p:cNvPr id="30" name="Text Placeholder 3"/>
          <p:cNvSpPr>
            <a:spLocks noGrp="1"/>
          </p:cNvSpPr>
          <p:nvPr>
            <p:ph type="body" sz="quarter" idx="30" hasCustomPrompt="1"/>
          </p:nvPr>
        </p:nvSpPr>
        <p:spPr>
          <a:xfrm>
            <a:off x="28799774" y="26433449"/>
            <a:ext cx="8795544" cy="798338"/>
          </a:xfrm>
          <a:prstGeom prst="rect">
            <a:avLst/>
          </a:prstGeom>
        </p:spPr>
        <p:txBody>
          <a:bodyPr wrap="square" lIns="228589" tIns="228589" rIns="228589" bIns="228589">
            <a:spAutoFit/>
          </a:bodyPr>
          <a:lstStyle>
            <a:lvl1pPr marL="0" indent="0">
              <a:buNone/>
              <a:defRPr sz="2188" baseline="0">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Name, Credentials, Title</a:t>
            </a:r>
          </a:p>
        </p:txBody>
      </p:sp>
      <p:sp>
        <p:nvSpPr>
          <p:cNvPr id="60" name="Text Placeholder 3"/>
          <p:cNvSpPr>
            <a:spLocks noGrp="1"/>
          </p:cNvSpPr>
          <p:nvPr>
            <p:ph type="body" sz="quarter" idx="96"/>
          </p:nvPr>
        </p:nvSpPr>
        <p:spPr>
          <a:xfrm>
            <a:off x="791166" y="14951555"/>
            <a:ext cx="8799711" cy="798338"/>
          </a:xfrm>
          <a:prstGeom prst="rect">
            <a:avLst/>
          </a:prstGeom>
        </p:spPr>
        <p:txBody>
          <a:bodyPr wrap="square" lIns="228589" tIns="228589" rIns="228589" bIns="228589">
            <a:spAutoFit/>
          </a:bodyPr>
          <a:lstStyle>
            <a:lvl1pPr marL="0" indent="0">
              <a:buNone/>
              <a:defRPr sz="2188" baseline="0">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endParaRPr lang="en-US" dirty="0"/>
          </a:p>
        </p:txBody>
      </p:sp>
      <p:sp>
        <p:nvSpPr>
          <p:cNvPr id="78" name="Text Placeholder 76"/>
          <p:cNvSpPr>
            <a:spLocks noGrp="1"/>
          </p:cNvSpPr>
          <p:nvPr>
            <p:ph type="body" sz="quarter" idx="151" hasCustomPrompt="1"/>
          </p:nvPr>
        </p:nvSpPr>
        <p:spPr>
          <a:xfrm>
            <a:off x="1254528" y="2432971"/>
            <a:ext cx="26012881" cy="1280160"/>
          </a:xfrm>
          <a:prstGeom prst="rect">
            <a:avLst/>
          </a:prstGeom>
        </p:spPr>
        <p:txBody>
          <a:bodyPr anchor="t" anchorCtr="1">
            <a:normAutofit/>
          </a:bodyPr>
          <a:lstStyle>
            <a:lvl1pPr marL="0" indent="0" algn="ctr">
              <a:buFontTx/>
              <a:buNone/>
              <a:defRPr sz="7700">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Fill in your topic here</a:t>
            </a:r>
          </a:p>
        </p:txBody>
      </p:sp>
      <p:sp>
        <p:nvSpPr>
          <p:cNvPr id="79" name="Text Placeholder 76"/>
          <p:cNvSpPr>
            <a:spLocks noGrp="1"/>
          </p:cNvSpPr>
          <p:nvPr>
            <p:ph type="body" sz="quarter" idx="153" hasCustomPrompt="1"/>
          </p:nvPr>
        </p:nvSpPr>
        <p:spPr>
          <a:xfrm>
            <a:off x="1254528" y="795000"/>
            <a:ext cx="26012881" cy="1637973"/>
          </a:xfrm>
          <a:prstGeom prst="rect">
            <a:avLst/>
          </a:prstGeom>
        </p:spPr>
        <p:txBody>
          <a:bodyPr anchor="t" anchorCtr="1">
            <a:normAutofit/>
          </a:bodyPr>
          <a:lstStyle>
            <a:lvl1pPr marL="0" indent="0" algn="ctr">
              <a:buFontTx/>
              <a:buNone/>
              <a:defRPr sz="10063">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NGHS Charge RN Forum Feedback</a:t>
            </a:r>
          </a:p>
        </p:txBody>
      </p:sp>
      <p:sp>
        <p:nvSpPr>
          <p:cNvPr id="19" name="Text Placeholder 3"/>
          <p:cNvSpPr>
            <a:spLocks noGrp="1"/>
          </p:cNvSpPr>
          <p:nvPr>
            <p:ph type="body" sz="quarter" idx="154" hasCustomPrompt="1"/>
          </p:nvPr>
        </p:nvSpPr>
        <p:spPr>
          <a:xfrm>
            <a:off x="36390056" y="32072039"/>
            <a:ext cx="1566688" cy="1135032"/>
          </a:xfrm>
          <a:prstGeom prst="rect">
            <a:avLst/>
          </a:prstGeom>
        </p:spPr>
        <p:txBody>
          <a:bodyPr wrap="square" lIns="228589" tIns="228589" rIns="228589" bIns="228589">
            <a:spAutoFit/>
          </a:bodyPr>
          <a:lstStyle>
            <a:lvl1pPr marL="0" indent="0">
              <a:buNone/>
              <a:defRPr sz="2188" b="1">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May 2018</a:t>
            </a:r>
          </a:p>
        </p:txBody>
      </p:sp>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34" t="22374" r="10468" b="22799"/>
          <a:stretch/>
        </p:blipFill>
        <p:spPr>
          <a:xfrm>
            <a:off x="28046955" y="601735"/>
            <a:ext cx="9126444" cy="333767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bg>
      <p:bgPr>
        <a:solidFill>
          <a:srgbClr val="959300">
            <a:alpha val="54000"/>
          </a:srgbClr>
        </a:solidFill>
        <a:effectLst/>
      </p:bgPr>
    </p:bg>
    <p:spTree>
      <p:nvGrpSpPr>
        <p:cNvPr id="1" name=""/>
        <p:cNvGrpSpPr/>
        <p:nvPr/>
      </p:nvGrpSpPr>
      <p:grpSpPr>
        <a:xfrm>
          <a:off x="0" y="0"/>
          <a:ext cx="0" cy="0"/>
          <a:chOff x="0" y="0"/>
          <a:chExt cx="0" cy="0"/>
        </a:xfrm>
      </p:grpSpPr>
      <p:sp>
        <p:nvSpPr>
          <p:cNvPr id="65" name="Text Placeholder 76"/>
          <p:cNvSpPr>
            <a:spLocks noGrp="1"/>
          </p:cNvSpPr>
          <p:nvPr>
            <p:ph type="body" sz="quarter" idx="151" hasCustomPrompt="1"/>
          </p:nvPr>
        </p:nvSpPr>
        <p:spPr>
          <a:xfrm>
            <a:off x="1190519" y="2484787"/>
            <a:ext cx="25979544" cy="1280160"/>
          </a:xfrm>
          <a:prstGeom prst="rect">
            <a:avLst/>
          </a:prstGeom>
        </p:spPr>
        <p:txBody>
          <a:bodyPr anchor="t" anchorCtr="1">
            <a:normAutofit/>
          </a:bodyPr>
          <a:lstStyle>
            <a:lvl1pPr marL="0" indent="0" algn="ctr">
              <a:buFontTx/>
              <a:buNone/>
              <a:defRPr sz="7700">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Fill in your topic here</a:t>
            </a:r>
          </a:p>
        </p:txBody>
      </p:sp>
      <p:sp>
        <p:nvSpPr>
          <p:cNvPr id="66" name="Text Placeholder 76"/>
          <p:cNvSpPr>
            <a:spLocks noGrp="1"/>
          </p:cNvSpPr>
          <p:nvPr>
            <p:ph type="body" sz="quarter" idx="153" hasCustomPrompt="1"/>
          </p:nvPr>
        </p:nvSpPr>
        <p:spPr>
          <a:xfrm>
            <a:off x="1190519" y="846816"/>
            <a:ext cx="25979544" cy="1637973"/>
          </a:xfrm>
          <a:prstGeom prst="rect">
            <a:avLst/>
          </a:prstGeom>
        </p:spPr>
        <p:txBody>
          <a:bodyPr anchor="t" anchorCtr="1">
            <a:normAutofit/>
          </a:bodyPr>
          <a:lstStyle>
            <a:lvl1pPr marL="0" indent="0" algn="ctr">
              <a:buFontTx/>
              <a:buNone/>
              <a:defRPr sz="10063">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NGHS Charge RN Forum Feedback</a:t>
            </a:r>
          </a:p>
        </p:txBody>
      </p:sp>
      <p:sp>
        <p:nvSpPr>
          <p:cNvPr id="4" name="Text Placeholder 3"/>
          <p:cNvSpPr>
            <a:spLocks noGrp="1"/>
          </p:cNvSpPr>
          <p:nvPr>
            <p:ph type="body" sz="quarter" idx="10" hasCustomPrompt="1"/>
          </p:nvPr>
        </p:nvSpPr>
        <p:spPr>
          <a:xfrm>
            <a:off x="791164" y="5838153"/>
            <a:ext cx="11892367" cy="811738"/>
          </a:xfrm>
          <a:prstGeom prst="rect">
            <a:avLst/>
          </a:prstGeom>
        </p:spPr>
        <p:txBody>
          <a:bodyPr wrap="square" lIns="228589" tIns="228589" rIns="228589" bIns="228589">
            <a:spAutoFit/>
          </a:bodyPr>
          <a:lstStyle>
            <a:lvl1pPr marL="0" indent="0">
              <a:buNone/>
              <a:defRPr sz="2275">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807047" y="4972252"/>
            <a:ext cx="11876485"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19" name="Text Placeholder 3"/>
          <p:cNvSpPr>
            <a:spLocks noGrp="1"/>
          </p:cNvSpPr>
          <p:nvPr>
            <p:ph type="body" sz="quarter" idx="19" hasCustomPrompt="1"/>
          </p:nvPr>
        </p:nvSpPr>
        <p:spPr>
          <a:xfrm>
            <a:off x="807046" y="18240478"/>
            <a:ext cx="11893756" cy="811738"/>
          </a:xfrm>
          <a:prstGeom prst="rect">
            <a:avLst/>
          </a:prstGeom>
        </p:spPr>
        <p:txBody>
          <a:bodyPr wrap="square" lIns="228589" tIns="228589" rIns="228589" bIns="228589">
            <a:spAutoFit/>
          </a:bodyPr>
          <a:lstStyle>
            <a:lvl1pPr marL="0" indent="0">
              <a:buNone/>
              <a:defRPr sz="2275">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824322" y="17444786"/>
            <a:ext cx="11876484"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21" name="Text Placeholder 3"/>
          <p:cNvSpPr>
            <a:spLocks noGrp="1"/>
          </p:cNvSpPr>
          <p:nvPr>
            <p:ph type="body" sz="quarter" idx="21" hasCustomPrompt="1"/>
          </p:nvPr>
        </p:nvSpPr>
        <p:spPr>
          <a:xfrm>
            <a:off x="13259992" y="21595083"/>
            <a:ext cx="11875092" cy="811738"/>
          </a:xfrm>
          <a:prstGeom prst="rect">
            <a:avLst/>
          </a:prstGeom>
        </p:spPr>
        <p:txBody>
          <a:bodyPr wrap="square" lIns="228589" tIns="228589" rIns="228589" bIns="228589">
            <a:spAutoFit/>
          </a:bodyPr>
          <a:lstStyle>
            <a:lvl1pPr marL="0" indent="0">
              <a:buNone/>
              <a:defRPr sz="2275">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3259992" y="20775220"/>
            <a:ext cx="11875092"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23" name="Text Placeholder 3"/>
          <p:cNvSpPr>
            <a:spLocks noGrp="1"/>
          </p:cNvSpPr>
          <p:nvPr>
            <p:ph type="body" sz="quarter" idx="23" hasCustomPrompt="1"/>
          </p:nvPr>
        </p:nvSpPr>
        <p:spPr>
          <a:xfrm>
            <a:off x="13266938" y="5838153"/>
            <a:ext cx="11875092" cy="811738"/>
          </a:xfrm>
          <a:prstGeom prst="rect">
            <a:avLst/>
          </a:prstGeom>
        </p:spPr>
        <p:txBody>
          <a:bodyPr wrap="square" lIns="228589" tIns="228589" rIns="228589" bIns="228589">
            <a:spAutoFit/>
          </a:bodyPr>
          <a:lstStyle>
            <a:lvl1pPr marL="0" indent="0">
              <a:buNone/>
              <a:defRPr sz="2275">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259994" y="4972252"/>
            <a:ext cx="11882041"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25" name="Text Placeholder 5"/>
          <p:cNvSpPr>
            <a:spLocks noGrp="1"/>
          </p:cNvSpPr>
          <p:nvPr>
            <p:ph type="body" sz="quarter" idx="25" hasCustomPrompt="1"/>
          </p:nvPr>
        </p:nvSpPr>
        <p:spPr>
          <a:xfrm>
            <a:off x="25721275" y="4972252"/>
            <a:ext cx="11879025"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26" name="Text Placeholder 3"/>
          <p:cNvSpPr>
            <a:spLocks noGrp="1"/>
          </p:cNvSpPr>
          <p:nvPr>
            <p:ph type="body" sz="quarter" idx="26" hasCustomPrompt="1"/>
          </p:nvPr>
        </p:nvSpPr>
        <p:spPr>
          <a:xfrm>
            <a:off x="25721275" y="5838153"/>
            <a:ext cx="11879025" cy="811738"/>
          </a:xfrm>
          <a:prstGeom prst="rect">
            <a:avLst/>
          </a:prstGeom>
        </p:spPr>
        <p:txBody>
          <a:bodyPr wrap="square" lIns="228589" tIns="228589" rIns="228589" bIns="228589">
            <a:spAutoFit/>
          </a:bodyPr>
          <a:lstStyle>
            <a:lvl1pPr marL="0" indent="0">
              <a:buNone/>
              <a:defRPr sz="2275">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5721275" y="17412679"/>
            <a:ext cx="11879025" cy="682936"/>
          </a:xfrm>
          <a:prstGeom prst="rect">
            <a:avLst/>
          </a:prstGeom>
          <a:solidFill>
            <a:srgbClr val="404726"/>
          </a:solidFill>
        </p:spPr>
        <p:txBody>
          <a:bodyPr wrap="square" lIns="91436" tIns="91436" rIns="91436" bIns="91436" anchor="ctr" anchorCtr="0">
            <a:spAutoFit/>
          </a:bodyPr>
          <a:lstStyle>
            <a:lvl1pPr marL="0" indent="0" algn="ctr">
              <a:buNone/>
              <a:tabLst/>
              <a:defRPr sz="3238" b="1" u="none" baseline="0">
                <a:solidFill>
                  <a:schemeClr val="bg1"/>
                </a:solidFill>
              </a:defRPr>
            </a:lvl1pPr>
          </a:lstStyle>
          <a:p>
            <a:pPr lvl="0"/>
            <a:r>
              <a:rPr lang="en-US" dirty="0"/>
              <a:t>(click to add)</a:t>
            </a:r>
          </a:p>
        </p:txBody>
      </p:sp>
      <p:sp>
        <p:nvSpPr>
          <p:cNvPr id="28" name="Text Placeholder 3"/>
          <p:cNvSpPr>
            <a:spLocks noGrp="1"/>
          </p:cNvSpPr>
          <p:nvPr>
            <p:ph type="body" sz="quarter" idx="28" hasCustomPrompt="1"/>
          </p:nvPr>
        </p:nvSpPr>
        <p:spPr>
          <a:xfrm>
            <a:off x="25716873" y="18157350"/>
            <a:ext cx="11883428" cy="811738"/>
          </a:xfrm>
          <a:prstGeom prst="rect">
            <a:avLst/>
          </a:prstGeom>
        </p:spPr>
        <p:txBody>
          <a:bodyPr wrap="square" lIns="228589" tIns="228589" rIns="228589" bIns="228589">
            <a:spAutoFit/>
          </a:bodyPr>
          <a:lstStyle>
            <a:lvl1pPr marL="0" indent="0">
              <a:buNone/>
              <a:defRPr sz="2275">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5721275" y="25881214"/>
            <a:ext cx="11879025"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Team Members</a:t>
            </a:r>
          </a:p>
        </p:txBody>
      </p:sp>
      <p:sp>
        <p:nvSpPr>
          <p:cNvPr id="30" name="Text Placeholder 3"/>
          <p:cNvSpPr>
            <a:spLocks noGrp="1"/>
          </p:cNvSpPr>
          <p:nvPr>
            <p:ph type="body" sz="quarter" idx="30" hasCustomPrompt="1"/>
          </p:nvPr>
        </p:nvSpPr>
        <p:spPr>
          <a:xfrm>
            <a:off x="25721276" y="26625887"/>
            <a:ext cx="11883428" cy="811738"/>
          </a:xfrm>
          <a:prstGeom prst="rect">
            <a:avLst/>
          </a:prstGeom>
        </p:spPr>
        <p:txBody>
          <a:bodyPr wrap="square" lIns="228589" tIns="228589" rIns="228589" bIns="228589">
            <a:spAutoFit/>
          </a:bodyPr>
          <a:lstStyle>
            <a:lvl1pPr marL="0" indent="0">
              <a:buNone/>
              <a:defRPr sz="2275" baseline="0">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Name, Credentials, Title</a:t>
            </a:r>
          </a:p>
        </p:txBody>
      </p:sp>
      <p:sp>
        <p:nvSpPr>
          <p:cNvPr id="32" name="Text Placeholder 3"/>
          <p:cNvSpPr>
            <a:spLocks noGrp="1"/>
          </p:cNvSpPr>
          <p:nvPr>
            <p:ph type="body" sz="quarter" idx="154" hasCustomPrompt="1"/>
          </p:nvPr>
        </p:nvSpPr>
        <p:spPr>
          <a:xfrm>
            <a:off x="36390056" y="32072039"/>
            <a:ext cx="1566688" cy="1135032"/>
          </a:xfrm>
          <a:prstGeom prst="rect">
            <a:avLst/>
          </a:prstGeom>
        </p:spPr>
        <p:txBody>
          <a:bodyPr wrap="square" lIns="228589" tIns="228589" rIns="228589" bIns="228589">
            <a:spAutoFit/>
          </a:bodyPr>
          <a:lstStyle>
            <a:lvl1pPr marL="0" indent="0">
              <a:buNone/>
              <a:defRPr sz="2188" b="1">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May 2018</a:t>
            </a:r>
          </a:p>
        </p:txBody>
      </p:sp>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34" t="22374" r="10468" b="22799"/>
          <a:stretch/>
        </p:blipFill>
        <p:spPr>
          <a:xfrm>
            <a:off x="28046955" y="549919"/>
            <a:ext cx="9126444" cy="333767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91166" y="5869325"/>
            <a:ext cx="8799711" cy="811738"/>
          </a:xfrm>
          <a:prstGeom prst="rect">
            <a:avLst/>
          </a:prstGeom>
        </p:spPr>
        <p:txBody>
          <a:bodyPr wrap="square" lIns="228589" tIns="228589" rIns="228589" bIns="228589">
            <a:spAutoFit/>
          </a:bodyPr>
          <a:lstStyle>
            <a:lvl1pPr marL="0" indent="0">
              <a:buNone/>
              <a:defRPr sz="2275">
                <a:solidFill>
                  <a:srgbClr val="404726"/>
                </a:solidFill>
                <a:latin typeface="Times New Roman" panose="02020603050405020304" pitchFamily="18" charset="0"/>
                <a:cs typeface="Times New Roman" panose="02020603050405020304"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807050" y="4927224"/>
            <a:ext cx="8792766" cy="682936"/>
          </a:xfrm>
          <a:prstGeom prst="rect">
            <a:avLst/>
          </a:prstGeom>
          <a:solidFill>
            <a:srgbClr val="404726"/>
          </a:solidFill>
        </p:spPr>
        <p:txBody>
          <a:bodyPr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19" name="Text Placeholder 3"/>
          <p:cNvSpPr>
            <a:spLocks noGrp="1"/>
          </p:cNvSpPr>
          <p:nvPr>
            <p:ph type="body" sz="quarter" idx="19" hasCustomPrompt="1"/>
          </p:nvPr>
        </p:nvSpPr>
        <p:spPr>
          <a:xfrm>
            <a:off x="789773" y="15043762"/>
            <a:ext cx="8801100" cy="811738"/>
          </a:xfrm>
          <a:prstGeom prst="rect">
            <a:avLst/>
          </a:prstGeom>
        </p:spPr>
        <p:txBody>
          <a:bodyPr wrap="square" lIns="228589" tIns="228589" rIns="228589" bIns="228589">
            <a:spAutoFit/>
          </a:bodyPr>
          <a:lstStyle>
            <a:lvl1pPr marL="0" indent="0">
              <a:buNone/>
              <a:defRPr sz="2275">
                <a:solidFill>
                  <a:srgbClr val="404726"/>
                </a:solidFill>
                <a:latin typeface="Times New Roman" panose="02020603050405020304" pitchFamily="18" charset="0"/>
                <a:cs typeface="Times New Roman" panose="02020603050405020304"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807047" y="14248070"/>
            <a:ext cx="8794154"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21" name="Text Placeholder 3"/>
          <p:cNvSpPr>
            <a:spLocks noGrp="1"/>
          </p:cNvSpPr>
          <p:nvPr>
            <p:ph type="body" sz="quarter" idx="21" hasCustomPrompt="1"/>
          </p:nvPr>
        </p:nvSpPr>
        <p:spPr>
          <a:xfrm>
            <a:off x="10138768" y="5861387"/>
            <a:ext cx="18130042" cy="811738"/>
          </a:xfrm>
          <a:prstGeom prst="rect">
            <a:avLst/>
          </a:prstGeom>
        </p:spPr>
        <p:txBody>
          <a:bodyPr wrap="square" lIns="228589" tIns="228589" rIns="228589" bIns="228589">
            <a:spAutoFit/>
          </a:bodyPr>
          <a:lstStyle>
            <a:lvl1pPr marL="0" indent="0">
              <a:buNone/>
              <a:defRPr sz="2275">
                <a:solidFill>
                  <a:srgbClr val="404726"/>
                </a:solidFill>
                <a:latin typeface="Times New Roman" panose="02020603050405020304" pitchFamily="18" charset="0"/>
                <a:cs typeface="Times New Roman" panose="02020603050405020304"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0138768" y="4927224"/>
            <a:ext cx="18130044"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(header)</a:t>
            </a:r>
          </a:p>
        </p:txBody>
      </p:sp>
      <p:sp>
        <p:nvSpPr>
          <p:cNvPr id="23" name="Text Placeholder 3"/>
          <p:cNvSpPr>
            <a:spLocks noGrp="1"/>
          </p:cNvSpPr>
          <p:nvPr>
            <p:ph type="body" sz="quarter" idx="23" hasCustomPrompt="1"/>
          </p:nvPr>
        </p:nvSpPr>
        <p:spPr>
          <a:xfrm>
            <a:off x="10138768" y="21896538"/>
            <a:ext cx="18130044" cy="811738"/>
          </a:xfrm>
          <a:prstGeom prst="rect">
            <a:avLst/>
          </a:prstGeom>
        </p:spPr>
        <p:txBody>
          <a:bodyPr wrap="square" lIns="228589" tIns="228589" rIns="228589" bIns="228589">
            <a:spAutoFit/>
          </a:bodyPr>
          <a:lstStyle>
            <a:lvl1pPr marL="0" indent="0">
              <a:buNone/>
              <a:defRPr sz="2275">
                <a:solidFill>
                  <a:srgbClr val="404726"/>
                </a:solidFill>
                <a:latin typeface="Times New Roman" panose="02020603050405020304" pitchFamily="18" charset="0"/>
                <a:cs typeface="Times New Roman" panose="02020603050405020304"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0138767" y="21110303"/>
            <a:ext cx="18130044"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25" name="Text Placeholder 5"/>
          <p:cNvSpPr>
            <a:spLocks noGrp="1"/>
          </p:cNvSpPr>
          <p:nvPr>
            <p:ph type="body" sz="quarter" idx="25" hasCustomPrompt="1"/>
          </p:nvPr>
        </p:nvSpPr>
        <p:spPr>
          <a:xfrm>
            <a:off x="28792345" y="4927224"/>
            <a:ext cx="8791141"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26" name="Text Placeholder 3"/>
          <p:cNvSpPr>
            <a:spLocks noGrp="1"/>
          </p:cNvSpPr>
          <p:nvPr>
            <p:ph type="body" sz="quarter" idx="26" hasCustomPrompt="1"/>
          </p:nvPr>
        </p:nvSpPr>
        <p:spPr>
          <a:xfrm>
            <a:off x="28792345" y="5831225"/>
            <a:ext cx="8791141" cy="811738"/>
          </a:xfrm>
          <a:prstGeom prst="rect">
            <a:avLst/>
          </a:prstGeom>
        </p:spPr>
        <p:txBody>
          <a:bodyPr wrap="square" lIns="228589" tIns="228589" rIns="228589" bIns="228589">
            <a:spAutoFit/>
          </a:bodyPr>
          <a:lstStyle>
            <a:lvl1pPr marL="0" indent="0">
              <a:buNone/>
              <a:defRPr sz="2275">
                <a:solidFill>
                  <a:srgbClr val="404726"/>
                </a:solidFill>
                <a:latin typeface="Times New Roman" panose="02020603050405020304" pitchFamily="18" charset="0"/>
                <a:cs typeface="Times New Roman" panose="02020603050405020304"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8792345" y="14308295"/>
            <a:ext cx="8791141"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(click to add)</a:t>
            </a:r>
          </a:p>
        </p:txBody>
      </p:sp>
      <p:sp>
        <p:nvSpPr>
          <p:cNvPr id="28" name="Text Placeholder 3"/>
          <p:cNvSpPr>
            <a:spLocks noGrp="1"/>
          </p:cNvSpPr>
          <p:nvPr>
            <p:ph type="body" sz="quarter" idx="28" hasCustomPrompt="1"/>
          </p:nvPr>
        </p:nvSpPr>
        <p:spPr>
          <a:xfrm>
            <a:off x="28792344" y="15011402"/>
            <a:ext cx="8795544" cy="811738"/>
          </a:xfrm>
          <a:prstGeom prst="rect">
            <a:avLst/>
          </a:prstGeom>
        </p:spPr>
        <p:txBody>
          <a:bodyPr wrap="square" lIns="228589" tIns="228589" rIns="228589" bIns="228589">
            <a:spAutoFit/>
          </a:bodyPr>
          <a:lstStyle>
            <a:lvl1pPr marL="0" indent="0">
              <a:buNone/>
              <a:defRPr sz="2275">
                <a:solidFill>
                  <a:srgbClr val="404726"/>
                </a:solidFill>
                <a:latin typeface="Times New Roman" panose="02020603050405020304" pitchFamily="18" charset="0"/>
                <a:cs typeface="Times New Roman" panose="02020603050405020304"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8792345" y="25705433"/>
            <a:ext cx="8791141" cy="682936"/>
          </a:xfrm>
          <a:prstGeom prst="rect">
            <a:avLst/>
          </a:prstGeom>
          <a:solidFill>
            <a:srgbClr val="404726"/>
          </a:solidFill>
        </p:spPr>
        <p:txBody>
          <a:bodyPr wrap="square" lIns="91436" tIns="91436" rIns="91436" bIns="91436" anchor="ctr" anchorCtr="0">
            <a:spAutoFit/>
          </a:bodyPr>
          <a:lstStyle>
            <a:lvl1pPr marL="0" indent="0" algn="ctr">
              <a:buNone/>
              <a:defRPr sz="3238" b="1" u="none" baseline="0">
                <a:solidFill>
                  <a:schemeClr val="bg1"/>
                </a:solidFill>
              </a:defRPr>
            </a:lvl1pPr>
          </a:lstStyle>
          <a:p>
            <a:pPr lvl="0"/>
            <a:r>
              <a:rPr lang="en-US" dirty="0"/>
              <a:t>Team Members</a:t>
            </a:r>
          </a:p>
        </p:txBody>
      </p:sp>
      <p:sp>
        <p:nvSpPr>
          <p:cNvPr id="30" name="Text Placeholder 3"/>
          <p:cNvSpPr>
            <a:spLocks noGrp="1"/>
          </p:cNvSpPr>
          <p:nvPr>
            <p:ph type="body" sz="quarter" idx="30" hasCustomPrompt="1"/>
          </p:nvPr>
        </p:nvSpPr>
        <p:spPr>
          <a:xfrm>
            <a:off x="28792344" y="26436774"/>
            <a:ext cx="8795544" cy="811738"/>
          </a:xfrm>
          <a:prstGeom prst="rect">
            <a:avLst/>
          </a:prstGeom>
        </p:spPr>
        <p:txBody>
          <a:bodyPr wrap="square" lIns="228589" tIns="228589" rIns="228589" bIns="228589">
            <a:spAutoFit/>
          </a:bodyPr>
          <a:lstStyle>
            <a:lvl1pPr marL="0" indent="0">
              <a:buNone/>
              <a:defRPr sz="2275">
                <a:solidFill>
                  <a:srgbClr val="404726"/>
                </a:solidFill>
                <a:latin typeface="Times New Roman" panose="02020603050405020304" pitchFamily="18" charset="0"/>
                <a:cs typeface="Times New Roman" panose="02020603050405020304"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Name, Credentials, Title</a:t>
            </a:r>
          </a:p>
        </p:txBody>
      </p:sp>
      <p:sp>
        <p:nvSpPr>
          <p:cNvPr id="65" name="Text Placeholder 76"/>
          <p:cNvSpPr>
            <a:spLocks noGrp="1"/>
          </p:cNvSpPr>
          <p:nvPr>
            <p:ph type="body" sz="quarter" idx="151" hasCustomPrompt="1"/>
          </p:nvPr>
        </p:nvSpPr>
        <p:spPr>
          <a:xfrm>
            <a:off x="1290533" y="2408587"/>
            <a:ext cx="26179569" cy="1280160"/>
          </a:xfrm>
          <a:prstGeom prst="rect">
            <a:avLst/>
          </a:prstGeom>
        </p:spPr>
        <p:txBody>
          <a:bodyPr anchor="t" anchorCtr="1">
            <a:normAutofit/>
          </a:bodyPr>
          <a:lstStyle>
            <a:lvl1pPr marL="0" indent="0" algn="ctr">
              <a:buFontTx/>
              <a:buNone/>
              <a:defRPr sz="7700">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Fill in your topic here</a:t>
            </a:r>
          </a:p>
        </p:txBody>
      </p:sp>
      <p:sp>
        <p:nvSpPr>
          <p:cNvPr id="66" name="Text Placeholder 76"/>
          <p:cNvSpPr>
            <a:spLocks noGrp="1"/>
          </p:cNvSpPr>
          <p:nvPr>
            <p:ph type="body" sz="quarter" idx="153" hasCustomPrompt="1"/>
          </p:nvPr>
        </p:nvSpPr>
        <p:spPr>
          <a:xfrm>
            <a:off x="1290533" y="770616"/>
            <a:ext cx="26179569" cy="1637973"/>
          </a:xfrm>
          <a:prstGeom prst="rect">
            <a:avLst/>
          </a:prstGeom>
        </p:spPr>
        <p:txBody>
          <a:bodyPr anchor="t" anchorCtr="1">
            <a:normAutofit/>
          </a:bodyPr>
          <a:lstStyle>
            <a:lvl1pPr marL="0" indent="0" algn="ctr">
              <a:buFontTx/>
              <a:buNone/>
              <a:defRPr sz="10063">
                <a:solidFill>
                  <a:schemeClr val="bg1"/>
                </a:solidFill>
                <a:latin typeface="+mj-lt"/>
              </a:defRPr>
            </a:lvl1pPr>
            <a:lvl2pPr>
              <a:buFontTx/>
              <a:buNone/>
              <a:defRPr sz="6300"/>
            </a:lvl2pPr>
            <a:lvl3pPr>
              <a:buFontTx/>
              <a:buNone/>
              <a:defRPr sz="6300"/>
            </a:lvl3pPr>
            <a:lvl4pPr>
              <a:buFontTx/>
              <a:buNone/>
              <a:defRPr sz="6300"/>
            </a:lvl4pPr>
            <a:lvl5pPr>
              <a:buFontTx/>
              <a:buNone/>
              <a:defRPr sz="6300"/>
            </a:lvl5pPr>
          </a:lstStyle>
          <a:p>
            <a:pPr lvl="0"/>
            <a:r>
              <a:rPr lang="en-US" dirty="0"/>
              <a:t>NGHS Charge RN Forum Feedback</a:t>
            </a:r>
          </a:p>
        </p:txBody>
      </p:sp>
      <p:sp>
        <p:nvSpPr>
          <p:cNvPr id="32" name="Text Placeholder 3"/>
          <p:cNvSpPr>
            <a:spLocks noGrp="1"/>
          </p:cNvSpPr>
          <p:nvPr>
            <p:ph type="body" sz="quarter" idx="154" hasCustomPrompt="1"/>
          </p:nvPr>
        </p:nvSpPr>
        <p:spPr>
          <a:xfrm>
            <a:off x="36390056" y="32072039"/>
            <a:ext cx="1566688" cy="1135032"/>
          </a:xfrm>
          <a:prstGeom prst="rect">
            <a:avLst/>
          </a:prstGeom>
        </p:spPr>
        <p:txBody>
          <a:bodyPr wrap="square" lIns="228589" tIns="228589" rIns="228589" bIns="228589">
            <a:spAutoFit/>
          </a:bodyPr>
          <a:lstStyle>
            <a:lvl1pPr marL="0" indent="0">
              <a:buNone/>
              <a:defRPr sz="2188" b="1">
                <a:solidFill>
                  <a:srgbClr val="404726"/>
                </a:solidFill>
                <a:latin typeface="Times New Roman" pitchFamily="18" charset="0"/>
                <a:cs typeface="Times New Roman" pitchFamily="18" charset="0"/>
              </a:defRPr>
            </a:lvl1pPr>
            <a:lvl2pPr marL="1300097" indent="-500037">
              <a:defRPr sz="2188">
                <a:latin typeface="Trebuchet MS" pitchFamily="34" charset="0"/>
              </a:defRPr>
            </a:lvl2pPr>
            <a:lvl3pPr marL="1800135" indent="-500037">
              <a:defRPr sz="2188">
                <a:latin typeface="Trebuchet MS" pitchFamily="34" charset="0"/>
              </a:defRPr>
            </a:lvl3pPr>
            <a:lvl4pPr marL="2350177" indent="-550042">
              <a:defRPr sz="2188">
                <a:latin typeface="Trebuchet MS" pitchFamily="34" charset="0"/>
              </a:defRPr>
            </a:lvl4pPr>
            <a:lvl5pPr marL="2750206" indent="-400030">
              <a:defRPr sz="2188">
                <a:latin typeface="Trebuchet MS" pitchFamily="34" charset="0"/>
              </a:defRPr>
            </a:lvl5pPr>
          </a:lstStyle>
          <a:p>
            <a:pPr lvl="0"/>
            <a:r>
              <a:rPr lang="en-US" dirty="0"/>
              <a:t>May 2018</a:t>
            </a:r>
          </a:p>
        </p:txBody>
      </p:sp>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34" t="22374" r="10468" b="22799"/>
          <a:stretch/>
        </p:blipFill>
        <p:spPr>
          <a:xfrm>
            <a:off x="28046955" y="523295"/>
            <a:ext cx="9126444" cy="333767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wmf"/><Relationship Id="rId13" Type="http://schemas.openxmlformats.org/officeDocument/2006/relationships/image" Target="../media/image10.png"/><Relationship Id="rId18" Type="http://schemas.openxmlformats.org/officeDocument/2006/relationships/image" Target="../media/image5.wmf"/><Relationship Id="rId3" Type="http://schemas.openxmlformats.org/officeDocument/2006/relationships/vmlDrawing" Target="../drawings/vmlDrawing1.vml"/><Relationship Id="rId7" Type="http://schemas.openxmlformats.org/officeDocument/2006/relationships/oleObject" Target="../embeddings/oleObject2.bin"/><Relationship Id="rId12" Type="http://schemas.openxmlformats.org/officeDocument/2006/relationships/image" Target="../media/image9.png"/><Relationship Id="rId17" Type="http://schemas.openxmlformats.org/officeDocument/2006/relationships/oleObject" Target="../embeddings/oleObject4.bin"/><Relationship Id="rId2" Type="http://schemas.openxmlformats.org/officeDocument/2006/relationships/theme" Target="../theme/theme2.xml"/><Relationship Id="rId16" Type="http://schemas.openxmlformats.org/officeDocument/2006/relationships/image" Target="../media/image4.wmf"/><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image" Target="../media/image2.wmf"/><Relationship Id="rId15" Type="http://schemas.openxmlformats.org/officeDocument/2006/relationships/oleObject" Target="../embeddings/oleObject3.bin"/><Relationship Id="rId10" Type="http://schemas.openxmlformats.org/officeDocument/2006/relationships/image" Target="../media/image7.jpeg"/><Relationship Id="rId4" Type="http://schemas.openxmlformats.org/officeDocument/2006/relationships/oleObject" Target="../embeddings/oleObject1.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1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wmf"/><Relationship Id="rId13" Type="http://schemas.openxmlformats.org/officeDocument/2006/relationships/image" Target="../media/image10.png"/><Relationship Id="rId18" Type="http://schemas.openxmlformats.org/officeDocument/2006/relationships/image" Target="../media/image5.wmf"/><Relationship Id="rId3" Type="http://schemas.openxmlformats.org/officeDocument/2006/relationships/vmlDrawing" Target="../drawings/vmlDrawing2.vml"/><Relationship Id="rId7" Type="http://schemas.openxmlformats.org/officeDocument/2006/relationships/oleObject" Target="../embeddings/oleObject6.bin"/><Relationship Id="rId12" Type="http://schemas.openxmlformats.org/officeDocument/2006/relationships/image" Target="../media/image9.png"/><Relationship Id="rId17" Type="http://schemas.openxmlformats.org/officeDocument/2006/relationships/oleObject" Target="../embeddings/oleObject8.bin"/><Relationship Id="rId2" Type="http://schemas.openxmlformats.org/officeDocument/2006/relationships/theme" Target="../theme/theme3.xml"/><Relationship Id="rId16" Type="http://schemas.openxmlformats.org/officeDocument/2006/relationships/image" Target="../media/image4.wmf"/><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image" Target="../media/image2.wmf"/><Relationship Id="rId15" Type="http://schemas.openxmlformats.org/officeDocument/2006/relationships/oleObject" Target="../embeddings/oleObject7.bin"/><Relationship Id="rId10" Type="http://schemas.openxmlformats.org/officeDocument/2006/relationships/image" Target="../media/image7.jpeg"/><Relationship Id="rId4" Type="http://schemas.openxmlformats.org/officeDocument/2006/relationships/oleObject" Target="../embeddings/oleObject5.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959300">
            <a:alpha val="51000"/>
          </a:srgb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8404800" cy="4171774"/>
          </a:xfrm>
          <a:prstGeom prst="rect">
            <a:avLst/>
          </a:prstGeom>
          <a:solidFill>
            <a:srgbClr val="959300"/>
          </a:solidFill>
          <a:ln w="9525">
            <a:noFill/>
            <a:miter lim="800000"/>
            <a:headEnd/>
            <a:tailEnd/>
          </a:ln>
          <a:effectLst/>
        </p:spPr>
        <p:txBody>
          <a:bodyPr wrap="none" lIns="80007" tIns="40002" rIns="80007" bIns="40002" anchor="ctr"/>
          <a:lstStyle/>
          <a:p>
            <a:pPr>
              <a:defRPr/>
            </a:pPr>
            <a:endParaRPr lang="en-US" sz="7525" dirty="0"/>
          </a:p>
        </p:txBody>
      </p:sp>
      <p:sp>
        <p:nvSpPr>
          <p:cNvPr id="9" name="Rectangle 9"/>
          <p:cNvSpPr>
            <a:spLocks noChangeArrowheads="1"/>
          </p:cNvSpPr>
          <p:nvPr/>
        </p:nvSpPr>
        <p:spPr bwMode="auto">
          <a:xfrm>
            <a:off x="0" y="4248254"/>
            <a:ext cx="38404800" cy="45719"/>
          </a:xfrm>
          <a:prstGeom prst="rect">
            <a:avLst/>
          </a:prstGeom>
          <a:solidFill>
            <a:srgbClr val="959300"/>
          </a:solidFill>
          <a:ln w="152400">
            <a:solidFill>
              <a:srgbClr val="959300"/>
            </a:solidFill>
            <a:miter lim="800000"/>
            <a:headEnd/>
            <a:tailEnd/>
          </a:ln>
          <a:effectLst/>
        </p:spPr>
        <p:txBody>
          <a:bodyPr wrap="none" lIns="80007" tIns="40002" rIns="80007" bIns="40002" anchor="ctr"/>
          <a:lstStyle/>
          <a:p>
            <a:pPr>
              <a:defRPr/>
            </a:pPr>
            <a:endParaRPr lang="en-US" sz="7525" dirty="0"/>
          </a:p>
        </p:txBody>
      </p:sp>
      <p:sp>
        <p:nvSpPr>
          <p:cNvPr id="10" name="Text Box 14"/>
          <p:cNvSpPr txBox="1">
            <a:spLocks noChangeArrowheads="1"/>
          </p:cNvSpPr>
          <p:nvPr/>
        </p:nvSpPr>
        <p:spPr bwMode="auto">
          <a:xfrm>
            <a:off x="1371393" y="32315729"/>
            <a:ext cx="2200275" cy="310402"/>
          </a:xfrm>
          <a:prstGeom prst="rect">
            <a:avLst/>
          </a:prstGeom>
          <a:noFill/>
          <a:ln w="9525">
            <a:noFill/>
            <a:miter lim="800000"/>
            <a:headEnd/>
            <a:tailEnd/>
          </a:ln>
          <a:effectLst/>
        </p:spPr>
        <p:txBody>
          <a:bodyPr lIns="79855" tIns="39920" rIns="79855" bIns="39920">
            <a:spAutoFit/>
          </a:bodyPr>
          <a:lstStyle/>
          <a:p>
            <a:pPr eaLnBrk="0" hangingPunct="0">
              <a:lnSpc>
                <a:spcPct val="65000"/>
              </a:lnSpc>
              <a:spcBef>
                <a:spcPct val="50000"/>
              </a:spcBef>
              <a:defRPr/>
            </a:pPr>
            <a:r>
              <a:rPr lang="en-US" sz="438"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963" b="1" dirty="0">
                <a:solidFill>
                  <a:schemeClr val="bg1">
                    <a:lumMod val="75000"/>
                  </a:schemeClr>
                </a:solidFill>
                <a:latin typeface="Arial" charset="0"/>
              </a:rPr>
              <a:t>www.PosterPresentations.com</a:t>
            </a:r>
          </a:p>
        </p:txBody>
      </p:sp>
      <p:sp>
        <p:nvSpPr>
          <p:cNvPr id="2" name="Rounded Rectangle 1"/>
          <p:cNvSpPr/>
          <p:nvPr userDrawn="1"/>
        </p:nvSpPr>
        <p:spPr>
          <a:xfrm>
            <a:off x="807046" y="5047489"/>
            <a:ext cx="8801100" cy="27164332"/>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sp>
        <p:nvSpPr>
          <p:cNvPr id="23" name="Rounded Rectangle 22"/>
          <p:cNvSpPr/>
          <p:nvPr userDrawn="1"/>
        </p:nvSpPr>
        <p:spPr>
          <a:xfrm>
            <a:off x="10139231" y="5047492"/>
            <a:ext cx="8801100" cy="27164331"/>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sp>
        <p:nvSpPr>
          <p:cNvPr id="24" name="Rounded Rectangle 23"/>
          <p:cNvSpPr/>
          <p:nvPr userDrawn="1"/>
        </p:nvSpPr>
        <p:spPr>
          <a:xfrm>
            <a:off x="19471415" y="5047492"/>
            <a:ext cx="8801100" cy="27164331"/>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sp>
        <p:nvSpPr>
          <p:cNvPr id="26" name="Rounded Rectangle 25"/>
          <p:cNvSpPr/>
          <p:nvPr userDrawn="1"/>
        </p:nvSpPr>
        <p:spPr>
          <a:xfrm>
            <a:off x="28803600" y="5047492"/>
            <a:ext cx="8801100" cy="27164331"/>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840288" rtl="0" eaLnBrk="1" latinLnBrk="0" hangingPunct="1">
        <a:spcBef>
          <a:spcPct val="0"/>
        </a:spcBef>
        <a:buNone/>
        <a:defRPr sz="7700" kern="1200">
          <a:solidFill>
            <a:schemeClr val="bg1"/>
          </a:solidFill>
          <a:latin typeface="Trebuchet MS" pitchFamily="34" charset="0"/>
          <a:ea typeface="+mj-ea"/>
          <a:cs typeface="+mj-cs"/>
        </a:defRPr>
      </a:lvl1pPr>
    </p:titleStyle>
    <p:bodyStyle>
      <a:lvl1pPr marL="1440108" indent="-1440108" algn="l" defTabSz="3840288" rtl="0" eaLnBrk="1" latinLnBrk="0" hangingPunct="1">
        <a:spcBef>
          <a:spcPct val="20000"/>
        </a:spcBef>
        <a:buFont typeface="Arial" pitchFamily="34" charset="0"/>
        <a:buChar char="•"/>
        <a:defRPr sz="13475" kern="1200">
          <a:solidFill>
            <a:schemeClr val="tx1"/>
          </a:solidFill>
          <a:latin typeface="+mn-lt"/>
          <a:ea typeface="+mn-ea"/>
          <a:cs typeface="+mn-cs"/>
        </a:defRPr>
      </a:lvl1pPr>
      <a:lvl2pPr marL="3120234" indent="-1200090" algn="l" defTabSz="3840288" rtl="0" eaLnBrk="1" latinLnBrk="0" hangingPunct="1">
        <a:spcBef>
          <a:spcPct val="20000"/>
        </a:spcBef>
        <a:buFont typeface="Arial" pitchFamily="34" charset="0"/>
        <a:buChar char="–"/>
        <a:defRPr sz="11813" kern="1200">
          <a:solidFill>
            <a:schemeClr val="tx1"/>
          </a:solidFill>
          <a:latin typeface="+mn-lt"/>
          <a:ea typeface="+mn-ea"/>
          <a:cs typeface="+mn-cs"/>
        </a:defRPr>
      </a:lvl2pPr>
      <a:lvl3pPr marL="4800360" indent="-960073" algn="l" defTabSz="3840288" rtl="0" eaLnBrk="1" latinLnBrk="0" hangingPunct="1">
        <a:spcBef>
          <a:spcPct val="20000"/>
        </a:spcBef>
        <a:buFont typeface="Arial" pitchFamily="34" charset="0"/>
        <a:buChar char="•"/>
        <a:defRPr sz="10150" kern="1200">
          <a:solidFill>
            <a:schemeClr val="tx1"/>
          </a:solidFill>
          <a:latin typeface="+mn-lt"/>
          <a:ea typeface="+mn-ea"/>
          <a:cs typeface="+mn-cs"/>
        </a:defRPr>
      </a:lvl3pPr>
      <a:lvl4pPr marL="6720505"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4pPr>
      <a:lvl5pPr marL="8640648"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5pPr>
      <a:lvl6pPr marL="10560792"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6pPr>
      <a:lvl7pPr marL="12480935"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7pPr>
      <a:lvl8pPr marL="14401080"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8pPr>
      <a:lvl9pPr marL="16321224"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9pPr>
    </p:bodyStyle>
    <p:otherStyle>
      <a:defPPr>
        <a:defRPr lang="en-US"/>
      </a:defPPr>
      <a:lvl1pPr marL="0" algn="l" defTabSz="3840288" rtl="0" eaLnBrk="1" latinLnBrk="0" hangingPunct="1">
        <a:defRPr sz="7525" kern="1200">
          <a:solidFill>
            <a:schemeClr val="tx1"/>
          </a:solidFill>
          <a:latin typeface="+mn-lt"/>
          <a:ea typeface="+mn-ea"/>
          <a:cs typeface="+mn-cs"/>
        </a:defRPr>
      </a:lvl1pPr>
      <a:lvl2pPr marL="1920145" algn="l" defTabSz="3840288" rtl="0" eaLnBrk="1" latinLnBrk="0" hangingPunct="1">
        <a:defRPr sz="7525" kern="1200">
          <a:solidFill>
            <a:schemeClr val="tx1"/>
          </a:solidFill>
          <a:latin typeface="+mn-lt"/>
          <a:ea typeface="+mn-ea"/>
          <a:cs typeface="+mn-cs"/>
        </a:defRPr>
      </a:lvl2pPr>
      <a:lvl3pPr marL="3840288" algn="l" defTabSz="3840288" rtl="0" eaLnBrk="1" latinLnBrk="0" hangingPunct="1">
        <a:defRPr sz="7525" kern="1200">
          <a:solidFill>
            <a:schemeClr val="tx1"/>
          </a:solidFill>
          <a:latin typeface="+mn-lt"/>
          <a:ea typeface="+mn-ea"/>
          <a:cs typeface="+mn-cs"/>
        </a:defRPr>
      </a:lvl3pPr>
      <a:lvl4pPr marL="5760432" algn="l" defTabSz="3840288" rtl="0" eaLnBrk="1" latinLnBrk="0" hangingPunct="1">
        <a:defRPr sz="7525" kern="1200">
          <a:solidFill>
            <a:schemeClr val="tx1"/>
          </a:solidFill>
          <a:latin typeface="+mn-lt"/>
          <a:ea typeface="+mn-ea"/>
          <a:cs typeface="+mn-cs"/>
        </a:defRPr>
      </a:lvl4pPr>
      <a:lvl5pPr marL="7680576" algn="l" defTabSz="3840288" rtl="0" eaLnBrk="1" latinLnBrk="0" hangingPunct="1">
        <a:defRPr sz="7525" kern="1200">
          <a:solidFill>
            <a:schemeClr val="tx1"/>
          </a:solidFill>
          <a:latin typeface="+mn-lt"/>
          <a:ea typeface="+mn-ea"/>
          <a:cs typeface="+mn-cs"/>
        </a:defRPr>
      </a:lvl5pPr>
      <a:lvl6pPr marL="9600721" algn="l" defTabSz="3840288" rtl="0" eaLnBrk="1" latinLnBrk="0" hangingPunct="1">
        <a:defRPr sz="7525" kern="1200">
          <a:solidFill>
            <a:schemeClr val="tx1"/>
          </a:solidFill>
          <a:latin typeface="+mn-lt"/>
          <a:ea typeface="+mn-ea"/>
          <a:cs typeface="+mn-cs"/>
        </a:defRPr>
      </a:lvl6pPr>
      <a:lvl7pPr marL="11520865" algn="l" defTabSz="3840288" rtl="0" eaLnBrk="1" latinLnBrk="0" hangingPunct="1">
        <a:defRPr sz="7525" kern="1200">
          <a:solidFill>
            <a:schemeClr val="tx1"/>
          </a:solidFill>
          <a:latin typeface="+mn-lt"/>
          <a:ea typeface="+mn-ea"/>
          <a:cs typeface="+mn-cs"/>
        </a:defRPr>
      </a:lvl7pPr>
      <a:lvl8pPr marL="13441008" algn="l" defTabSz="3840288" rtl="0" eaLnBrk="1" latinLnBrk="0" hangingPunct="1">
        <a:defRPr sz="7525" kern="1200">
          <a:solidFill>
            <a:schemeClr val="tx1"/>
          </a:solidFill>
          <a:latin typeface="+mn-lt"/>
          <a:ea typeface="+mn-ea"/>
          <a:cs typeface="+mn-cs"/>
        </a:defRPr>
      </a:lvl8pPr>
      <a:lvl9pPr marL="15361153" algn="l" defTabSz="3840288" rtl="0" eaLnBrk="1" latinLnBrk="0" hangingPunct="1">
        <a:defRPr sz="752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959300">
            <a:alpha val="54000"/>
          </a:srgb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8404800" cy="4076700"/>
          </a:xfrm>
          <a:prstGeom prst="rect">
            <a:avLst/>
          </a:prstGeom>
          <a:solidFill>
            <a:srgbClr val="959300"/>
          </a:solidFill>
          <a:ln w="9525">
            <a:noFill/>
            <a:miter lim="800000"/>
            <a:headEnd/>
            <a:tailEnd/>
          </a:ln>
          <a:effectLst/>
        </p:spPr>
        <p:txBody>
          <a:bodyPr wrap="none" lIns="80007" tIns="40002" rIns="80007" bIns="40002" anchor="ctr"/>
          <a:lstStyle/>
          <a:p>
            <a:pPr>
              <a:defRPr/>
            </a:pPr>
            <a:endParaRPr lang="en-US" sz="7525" dirty="0"/>
          </a:p>
        </p:txBody>
      </p:sp>
      <p:sp>
        <p:nvSpPr>
          <p:cNvPr id="9" name="Rectangle 9"/>
          <p:cNvSpPr>
            <a:spLocks noChangeArrowheads="1"/>
          </p:cNvSpPr>
          <p:nvPr/>
        </p:nvSpPr>
        <p:spPr bwMode="auto">
          <a:xfrm>
            <a:off x="0" y="4157663"/>
            <a:ext cx="38404800" cy="152400"/>
          </a:xfrm>
          <a:prstGeom prst="rect">
            <a:avLst/>
          </a:prstGeom>
          <a:solidFill>
            <a:srgbClr val="959300"/>
          </a:solidFill>
          <a:ln w="152400">
            <a:solidFill>
              <a:srgbClr val="959300"/>
            </a:solidFill>
            <a:miter lim="800000"/>
            <a:headEnd/>
            <a:tailEnd/>
          </a:ln>
          <a:effectLst/>
        </p:spPr>
        <p:txBody>
          <a:bodyPr wrap="none" lIns="80007" tIns="40002" rIns="80007" bIns="40002" anchor="ctr"/>
          <a:lstStyle/>
          <a:p>
            <a:pPr>
              <a:defRPr/>
            </a:pPr>
            <a:endParaRPr lang="en-US" sz="7525" dirty="0"/>
          </a:p>
        </p:txBody>
      </p:sp>
      <p:cxnSp>
        <p:nvCxnSpPr>
          <p:cNvPr id="38" name="Straight Connector 37"/>
          <p:cNvCxnSpPr/>
          <p:nvPr/>
        </p:nvCxnSpPr>
        <p:spPr>
          <a:xfrm flipV="1">
            <a:off x="-12203275" y="11526118"/>
            <a:ext cx="11880257"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userDrawn="1"/>
        </p:nvSpPr>
        <p:spPr>
          <a:xfrm>
            <a:off x="807047" y="4914901"/>
            <a:ext cx="11880257" cy="27213792"/>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sp>
        <p:nvSpPr>
          <p:cNvPr id="22" name="Rounded Rectangle 21"/>
          <p:cNvSpPr/>
          <p:nvPr userDrawn="1"/>
        </p:nvSpPr>
        <p:spPr>
          <a:xfrm>
            <a:off x="13260192" y="4914904"/>
            <a:ext cx="11880257" cy="27213791"/>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sp>
        <p:nvSpPr>
          <p:cNvPr id="23" name="Rounded Rectangle 22"/>
          <p:cNvSpPr/>
          <p:nvPr userDrawn="1"/>
        </p:nvSpPr>
        <p:spPr>
          <a:xfrm>
            <a:off x="25713337" y="4914904"/>
            <a:ext cx="11880257" cy="27213791"/>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grpSp>
        <p:nvGrpSpPr>
          <p:cNvPr id="44" name="Group 43"/>
          <p:cNvGrpSpPr/>
          <p:nvPr userDrawn="1"/>
        </p:nvGrpSpPr>
        <p:grpSpPr>
          <a:xfrm>
            <a:off x="38638109" y="-55065"/>
            <a:ext cx="9679372" cy="32973465"/>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3500" b="1" spc="525" dirty="0">
                  <a:solidFill>
                    <a:schemeClr val="bg1"/>
                  </a:solidFill>
                  <a:latin typeface="Trebuchet MS" pitchFamily="34" charset="0"/>
                </a:rPr>
                <a:t>QUICK START (cont.)</a:t>
              </a:r>
            </a:p>
            <a:p>
              <a:pPr algn="ctr"/>
              <a:endParaRPr lang="en-US" sz="3150" b="1" baseline="0" dirty="0">
                <a:solidFill>
                  <a:schemeClr val="bg1"/>
                </a:solidFill>
                <a:latin typeface="Trebuchet MS" pitchFamily="34" charset="0"/>
              </a:endParaRPr>
            </a:p>
            <a:p>
              <a:pPr algn="ctr"/>
              <a:r>
                <a:rPr lang="en-US" sz="2800" b="1" baseline="0" dirty="0">
                  <a:solidFill>
                    <a:srgbClr val="FFC000"/>
                  </a:solidFill>
                  <a:latin typeface="Trebuchet MS" pitchFamily="34" charset="0"/>
                </a:rPr>
                <a:t>How to change the template color theme</a:t>
              </a:r>
            </a:p>
            <a:p>
              <a:pPr marL="0" marR="0" lvl="2" indent="0" algn="l" defTabSz="100013" rtl="0" eaLnBrk="1" fontAlgn="auto" latinLnBrk="0" hangingPunct="1">
                <a:lnSpc>
                  <a:spcPct val="100000"/>
                </a:lnSpc>
                <a:spcBef>
                  <a:spcPts val="0"/>
                </a:spcBef>
                <a:spcAft>
                  <a:spcPts val="0"/>
                </a:spcAft>
                <a:buClrTx/>
                <a:buSzTx/>
                <a:buFontTx/>
                <a:buNone/>
                <a:tabLst/>
                <a:defRPr/>
              </a:pPr>
              <a:r>
                <a:rPr lang="en-US" sz="21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100" b="0" spc="0" baseline="0" dirty="0">
                  <a:solidFill>
                    <a:schemeClr val="bg1">
                      <a:lumMod val="75000"/>
                    </a:schemeClr>
                  </a:solidFill>
                  <a:latin typeface="Trebuchet MS" pitchFamily="34" charset="0"/>
                </a:rPr>
                <a:t>also create your own color theme.</a:t>
              </a:r>
            </a:p>
            <a:p>
              <a:pPr marL="0" marR="0" lvl="2" indent="0" algn="l" defTabSz="100013" rtl="0" eaLnBrk="1" fontAlgn="auto" latinLnBrk="0" hangingPunct="1">
                <a:lnSpc>
                  <a:spcPct val="100000"/>
                </a:lnSpc>
                <a:spcBef>
                  <a:spcPts val="0"/>
                </a:spcBef>
                <a:spcAft>
                  <a:spcPts val="0"/>
                </a:spcAft>
                <a:buClrTx/>
                <a:buSzTx/>
                <a:buFontTx/>
                <a:buNone/>
                <a:tabLst/>
                <a:defRPr/>
              </a:pPr>
              <a:endParaRPr lang="en-US" sz="2100" b="0" baseline="0" dirty="0">
                <a:solidFill>
                  <a:schemeClr val="bg1">
                    <a:lumMod val="75000"/>
                  </a:schemeClr>
                </a:solidFill>
                <a:latin typeface="Trebuchet MS" pitchFamily="34" charset="0"/>
              </a:endParaRPr>
            </a:p>
            <a:p>
              <a:pPr marL="0" indent="0" algn="l" defTabSz="100013"/>
              <a:endParaRPr lang="en-US" sz="2100" b="0" baseline="0" dirty="0">
                <a:solidFill>
                  <a:schemeClr val="bg1">
                    <a:lumMod val="75000"/>
                  </a:schemeClr>
                </a:solidFill>
                <a:latin typeface="Trebuchet MS" pitchFamily="34" charset="0"/>
              </a:endParaRPr>
            </a:p>
            <a:p>
              <a:pPr marL="0" indent="0" algn="l" defTabSz="100013"/>
              <a:endParaRPr lang="en-US" sz="2100" b="0" baseline="0" dirty="0">
                <a:solidFill>
                  <a:schemeClr val="bg1">
                    <a:lumMod val="75000"/>
                  </a:schemeClr>
                </a:solidFill>
                <a:latin typeface="Trebuchet MS" pitchFamily="34" charset="0"/>
              </a:endParaRPr>
            </a:p>
            <a:p>
              <a:pPr marL="0" indent="0" algn="l" defTabSz="100013"/>
              <a:endParaRPr lang="en-US" sz="2100" b="0" baseline="0" dirty="0">
                <a:solidFill>
                  <a:schemeClr val="bg1">
                    <a:lumMod val="75000"/>
                  </a:schemeClr>
                </a:solidFill>
                <a:latin typeface="Trebuchet MS" pitchFamily="34" charset="0"/>
              </a:endParaRPr>
            </a:p>
            <a:p>
              <a:pPr marL="0" indent="0" algn="l" defTabSz="100013"/>
              <a:endParaRPr lang="en-US" sz="2100" b="0" baseline="0" dirty="0">
                <a:solidFill>
                  <a:schemeClr val="bg1">
                    <a:lumMod val="75000"/>
                  </a:schemeClr>
                </a:solidFill>
                <a:latin typeface="Trebuchet MS" pitchFamily="34" charset="0"/>
              </a:endParaRPr>
            </a:p>
            <a:p>
              <a:pPr marL="0" indent="0" algn="l" defTabSz="100013"/>
              <a:endParaRPr lang="en-US" sz="2100" b="0" baseline="0" dirty="0">
                <a:solidFill>
                  <a:schemeClr val="bg1">
                    <a:lumMod val="75000"/>
                  </a:schemeClr>
                </a:solidFill>
                <a:latin typeface="Trebuchet MS" pitchFamily="34" charset="0"/>
              </a:endParaRPr>
            </a:p>
            <a:p>
              <a:pPr marL="0" indent="0" algn="l" defTabSz="100013"/>
              <a:endParaRPr lang="en-US" sz="2100" b="0" baseline="0" dirty="0">
                <a:solidFill>
                  <a:schemeClr val="bg1">
                    <a:lumMod val="75000"/>
                  </a:schemeClr>
                </a:solidFill>
                <a:latin typeface="Trebuchet MS" pitchFamily="34" charset="0"/>
              </a:endParaRPr>
            </a:p>
            <a:p>
              <a:pPr marL="0" indent="0" algn="l" defTabSz="100013"/>
              <a:r>
                <a:rPr lang="en-US" sz="21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00013"/>
              <a:endParaRPr lang="en-US" sz="2100" b="0" baseline="0" dirty="0">
                <a:solidFill>
                  <a:schemeClr val="bg1">
                    <a:lumMod val="75000"/>
                  </a:schemeClr>
                </a:solidFill>
                <a:latin typeface="Trebuchet MS" pitchFamily="34" charset="0"/>
              </a:endParaRPr>
            </a:p>
            <a:p>
              <a:pPr algn="ctr"/>
              <a:r>
                <a:rPr lang="en-US" sz="2800" b="1" baseline="0" dirty="0">
                  <a:solidFill>
                    <a:srgbClr val="FFC000"/>
                  </a:solidFill>
                  <a:latin typeface="Trebuchet MS" pitchFamily="34" charset="0"/>
                </a:rPr>
                <a:t>How to add Text</a:t>
              </a:r>
            </a:p>
            <a:p>
              <a:pPr marL="2857302" lvl="2" indent="0" algn="l" defTabSz="100013"/>
              <a:r>
                <a:rPr lang="en-US" sz="21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328548" lvl="2" indent="0" algn="l" defTabSz="100013"/>
              <a:endParaRPr lang="en-US" sz="2100" b="0" baseline="0" dirty="0">
                <a:solidFill>
                  <a:schemeClr val="bg1">
                    <a:lumMod val="75000"/>
                  </a:schemeClr>
                </a:solidFill>
                <a:latin typeface="Trebuchet MS" pitchFamily="34" charset="0"/>
              </a:endParaRPr>
            </a:p>
            <a:p>
              <a:pPr marL="0" marR="0" lvl="0" indent="0" algn="ctr" defTabSz="1328548" rtl="0" eaLnBrk="1" fontAlgn="auto" latinLnBrk="0" hangingPunct="1">
                <a:lnSpc>
                  <a:spcPct val="100000"/>
                </a:lnSpc>
                <a:spcBef>
                  <a:spcPts val="0"/>
                </a:spcBef>
                <a:spcAft>
                  <a:spcPts val="0"/>
                </a:spcAft>
                <a:buClrTx/>
                <a:buSzTx/>
                <a:buFontTx/>
                <a:buNone/>
                <a:tabLst/>
                <a:defRPr/>
              </a:pPr>
              <a:r>
                <a:rPr lang="en-US" sz="2100" b="0" baseline="0" dirty="0">
                  <a:solidFill>
                    <a:schemeClr val="bg1">
                      <a:lumMod val="75000"/>
                    </a:schemeClr>
                  </a:solidFill>
                  <a:latin typeface="Trebuchet MS" pitchFamily="34" charset="0"/>
                </a:rPr>
                <a:t> </a:t>
              </a:r>
              <a:r>
                <a:rPr kumimoji="0" lang="en-US" sz="28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0001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100" b="0" baseline="0" dirty="0">
                <a:solidFill>
                  <a:schemeClr val="bg1">
                    <a:lumMod val="75000"/>
                  </a:schemeClr>
                </a:solidFill>
                <a:latin typeface="Trebuchet MS" pitchFamily="34" charset="0"/>
              </a:endParaRPr>
            </a:p>
            <a:p>
              <a:pPr marL="1328548" lvl="2" indent="0" algn="l" defTabSz="100013"/>
              <a:endParaRPr lang="en-US" sz="2100" b="0" baseline="0" dirty="0">
                <a:solidFill>
                  <a:schemeClr val="bg1">
                    <a:lumMod val="75000"/>
                  </a:schemeClr>
                </a:solidFill>
                <a:latin typeface="Trebuchet MS" pitchFamily="34" charset="0"/>
              </a:endParaRPr>
            </a:p>
            <a:p>
              <a:pPr algn="ctr"/>
              <a:r>
                <a:rPr lang="en-US" sz="2800" b="1" baseline="0" dirty="0">
                  <a:solidFill>
                    <a:srgbClr val="FFC000"/>
                  </a:solidFill>
                  <a:latin typeface="Trebuchet MS" pitchFamily="34" charset="0"/>
                </a:rPr>
                <a:t>How to add Tables</a:t>
              </a:r>
            </a:p>
            <a:p>
              <a:pPr marL="1514078" lvl="1" indent="0" algn="l" defTabSz="100013"/>
              <a:r>
                <a:rPr lang="en-US" sz="2100" b="0" baseline="0" dirty="0">
                  <a:solidFill>
                    <a:schemeClr val="bg1">
                      <a:lumMod val="75000"/>
                    </a:schemeClr>
                  </a:solidFill>
                  <a:latin typeface="Trebuchet MS" pitchFamily="34" charset="0"/>
                </a:rPr>
                <a:t>To add a table from scratch go to the INSERT menu and </a:t>
              </a:r>
              <a:br>
                <a:rPr lang="en-US" sz="2100" b="0" baseline="0" dirty="0">
                  <a:solidFill>
                    <a:schemeClr val="bg1">
                      <a:lumMod val="75000"/>
                    </a:schemeClr>
                  </a:solidFill>
                  <a:latin typeface="Trebuchet MS" pitchFamily="34" charset="0"/>
                </a:rPr>
              </a:br>
              <a:r>
                <a:rPr lang="en-US" sz="2100" b="0" baseline="0" dirty="0">
                  <a:solidFill>
                    <a:schemeClr val="bg1">
                      <a:lumMod val="75000"/>
                    </a:schemeClr>
                  </a:solidFill>
                  <a:latin typeface="Trebuchet MS" pitchFamily="34" charset="0"/>
                </a:rPr>
                <a:t>click on TABLE. A drop-down box will help you select rows and columns. </a:t>
              </a:r>
            </a:p>
            <a:p>
              <a:pPr marL="0" lvl="0" indent="0" algn="l" defTabSz="100013"/>
              <a:r>
                <a:rPr lang="en-US" sz="21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00013"/>
              <a:endParaRPr lang="en-US" sz="2100" b="0" baseline="0" dirty="0">
                <a:solidFill>
                  <a:schemeClr val="bg1">
                    <a:lumMod val="75000"/>
                  </a:schemeClr>
                </a:solidFill>
                <a:latin typeface="Trebuchet MS" pitchFamily="34" charset="0"/>
              </a:endParaRPr>
            </a:p>
            <a:p>
              <a:pPr marL="0" marR="0" lvl="0" indent="0" algn="ctr" defTabSz="132854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0001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00013"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32854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0001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328548"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32854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0001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00013"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32854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0001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00013" rtl="0" eaLnBrk="1" fontAlgn="auto" latinLnBrk="0" hangingPunct="1">
                <a:lnSpc>
                  <a:spcPct val="100000"/>
                </a:lnSpc>
                <a:spcBef>
                  <a:spcPts val="0"/>
                </a:spcBef>
                <a:spcAft>
                  <a:spcPts val="0"/>
                </a:spcAft>
                <a:buClrTx/>
                <a:buSzTx/>
                <a:buFontTx/>
                <a:buNone/>
                <a:tabLst/>
                <a:defRPr/>
              </a:pPr>
              <a:endParaRPr lang="en-US" sz="2100" b="0" baseline="0" dirty="0">
                <a:solidFill>
                  <a:schemeClr val="bg1">
                    <a:lumMod val="75000"/>
                  </a:schemeClr>
                </a:solidFill>
                <a:latin typeface="Trebuchet MS" pitchFamily="34" charset="0"/>
              </a:endParaRPr>
            </a:p>
            <a:p>
              <a:pPr marL="0" marR="0" lvl="0" indent="0" algn="ctr" defTabSz="132854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0001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00013" rtl="0" eaLnBrk="1" fontAlgn="auto" latinLnBrk="0" hangingPunct="1">
                <a:lnSpc>
                  <a:spcPct val="100000"/>
                </a:lnSpc>
                <a:spcBef>
                  <a:spcPts val="0"/>
                </a:spcBef>
                <a:spcAft>
                  <a:spcPts val="0"/>
                </a:spcAft>
                <a:buClrTx/>
                <a:buSzTx/>
                <a:buFontTx/>
                <a:buNone/>
                <a:tabLst/>
                <a:defRPr/>
              </a:pPr>
              <a:endParaRPr kumimoji="0" lang="en-US" sz="245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46" name="Object 4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4179"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7" name="Picture 46"/>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4180"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9" name="Group 48"/>
            <p:cNvGrpSpPr/>
            <p:nvPr userDrawn="1"/>
          </p:nvGrpSpPr>
          <p:grpSpPr>
            <a:xfrm>
              <a:off x="44487207" y="29414560"/>
              <a:ext cx="10354213" cy="1265612"/>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pic>
            <p:nvPicPr>
              <p:cNvPr id="52"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63" y="28552305"/>
                <a:ext cx="8671189" cy="636533"/>
              </a:xfrm>
              <a:prstGeom prst="rect">
                <a:avLst/>
              </a:prstGeom>
              <a:noFill/>
              <a:ln>
                <a:noFill/>
              </a:ln>
            </p:spPr>
            <p:txBody>
              <a:bodyPr wrap="square" rtlCol="0">
                <a:spAutoFit/>
              </a:bodyPr>
              <a:lstStyle/>
              <a:p>
                <a:r>
                  <a:rPr lang="en-US" sz="2100" dirty="0">
                    <a:solidFill>
                      <a:schemeClr val="tx2"/>
                    </a:solidFill>
                    <a:latin typeface="Trebuchet MS" pitchFamily="34" charset="0"/>
                  </a:rPr>
                  <a:t>Student</a:t>
                </a:r>
                <a:r>
                  <a:rPr lang="en-US" sz="2100" baseline="0" dirty="0">
                    <a:solidFill>
                      <a:schemeClr val="tx2"/>
                    </a:solidFill>
                    <a:latin typeface="Trebuchet MS" pitchFamily="34" charset="0"/>
                  </a:rPr>
                  <a:t> discounts are available on our Facebook page.</a:t>
                </a:r>
                <a:br>
                  <a:rPr lang="en-US" sz="2100" baseline="0" dirty="0">
                    <a:solidFill>
                      <a:schemeClr val="tx2"/>
                    </a:solidFill>
                    <a:latin typeface="Trebuchet MS" pitchFamily="34" charset="0"/>
                  </a:rPr>
                </a:br>
                <a:r>
                  <a:rPr lang="en-US" sz="2100" baseline="0" dirty="0">
                    <a:solidFill>
                      <a:schemeClr val="tx2"/>
                    </a:solidFill>
                    <a:latin typeface="Trebuchet MS" pitchFamily="34" charset="0"/>
                  </a:rPr>
                  <a:t>Go to </a:t>
                </a:r>
                <a:r>
                  <a:rPr lang="en-US" sz="2100" u="sng" baseline="0" dirty="0">
                    <a:solidFill>
                      <a:schemeClr val="tx2"/>
                    </a:solidFill>
                    <a:latin typeface="Trebuchet MS" pitchFamily="34" charset="0"/>
                  </a:rPr>
                  <a:t>PosterPresentations.com</a:t>
                </a:r>
                <a:r>
                  <a:rPr lang="en-US" sz="2100" baseline="0" dirty="0">
                    <a:solidFill>
                      <a:schemeClr val="tx2"/>
                    </a:solidFill>
                    <a:latin typeface="Trebuchet MS" pitchFamily="34" charset="0"/>
                  </a:rPr>
                  <a:t> and click on the FB icon. </a:t>
                </a:r>
                <a:endParaRPr lang="en-US" sz="2100" dirty="0">
                  <a:solidFill>
                    <a:schemeClr val="tx2"/>
                  </a:solidFill>
                  <a:latin typeface="Trebuchet MS" pitchFamily="34" charset="0"/>
                </a:endParaRPr>
              </a:p>
            </p:txBody>
          </p:sp>
        </p:grpSp>
        <p:sp>
          <p:nvSpPr>
            <p:cNvPr id="50" name="TextBox 49"/>
            <p:cNvSpPr txBox="1"/>
            <p:nvPr userDrawn="1"/>
          </p:nvSpPr>
          <p:spPr>
            <a:xfrm>
              <a:off x="44262808" y="31169782"/>
              <a:ext cx="6870215" cy="1245750"/>
            </a:xfrm>
            <a:prstGeom prst="rect">
              <a:avLst/>
            </a:prstGeom>
            <a:noFill/>
          </p:spPr>
          <p:txBody>
            <a:bodyPr wrap="square" lIns="65304" tIns="32651" rIns="65304" bIns="32651" rtlCol="0">
              <a:spAutoFit/>
            </a:bodyPr>
            <a:lstStyle/>
            <a:p>
              <a:pPr>
                <a:lnSpc>
                  <a:spcPts val="2275"/>
                </a:lnSpc>
              </a:pPr>
              <a:r>
                <a:rPr lang="en-US" sz="2450" dirty="0">
                  <a:solidFill>
                    <a:schemeClr val="bg1"/>
                  </a:solidFill>
                </a:rPr>
                <a:t>© 2015</a:t>
              </a:r>
              <a:r>
                <a:rPr lang="en-US" sz="2450" baseline="0" dirty="0">
                  <a:solidFill>
                    <a:schemeClr val="bg1"/>
                  </a:solidFill>
                </a:rPr>
                <a:t> </a:t>
              </a:r>
              <a:r>
                <a:rPr lang="en-US" sz="2450" dirty="0">
                  <a:solidFill>
                    <a:schemeClr val="bg1"/>
                  </a:solidFill>
                </a:rPr>
                <a:t>PosterPresentations.com</a:t>
              </a:r>
              <a:br>
                <a:rPr lang="en-US" sz="2450" dirty="0">
                  <a:solidFill>
                    <a:schemeClr val="bg1"/>
                  </a:solidFill>
                </a:rPr>
              </a:br>
              <a:r>
                <a:rPr lang="en-US" sz="2450" dirty="0">
                  <a:solidFill>
                    <a:schemeClr val="bg1"/>
                  </a:solidFill>
                </a:rPr>
                <a:t>    </a:t>
              </a:r>
              <a:r>
                <a:rPr lang="en-US" sz="2100" dirty="0">
                  <a:solidFill>
                    <a:schemeClr val="bg1"/>
                  </a:solidFill>
                </a:rPr>
                <a:t>2117 Fourth Street ,</a:t>
              </a:r>
              <a:r>
                <a:rPr lang="en-US" sz="2100" baseline="0" dirty="0">
                  <a:solidFill>
                    <a:schemeClr val="bg1"/>
                  </a:solidFill>
                </a:rPr>
                <a:t> Unit C        </a:t>
              </a:r>
            </a:p>
            <a:p>
              <a:pPr>
                <a:lnSpc>
                  <a:spcPts val="2275"/>
                </a:lnSpc>
              </a:pPr>
              <a:r>
                <a:rPr lang="en-US" sz="2100" baseline="0" dirty="0">
                  <a:solidFill>
                    <a:schemeClr val="bg1"/>
                  </a:solidFill>
                </a:rPr>
                <a:t>     Berkeley CA </a:t>
              </a:r>
              <a:r>
                <a:rPr lang="en-US" sz="1750" baseline="0" dirty="0">
                  <a:solidFill>
                    <a:schemeClr val="bg1"/>
                  </a:solidFill>
                </a:rPr>
                <a:t>94710</a:t>
              </a:r>
              <a:br>
                <a:rPr lang="en-US" sz="2100" baseline="0" dirty="0">
                  <a:solidFill>
                    <a:schemeClr val="bg1"/>
                  </a:solidFill>
                </a:rPr>
              </a:br>
              <a:r>
                <a:rPr lang="en-US" sz="2100" baseline="0" dirty="0">
                  <a:solidFill>
                    <a:schemeClr val="bg1"/>
                  </a:solidFill>
                </a:rPr>
                <a:t>    </a:t>
              </a:r>
              <a:r>
                <a:rPr lang="en-US" sz="2100" b="1" baseline="0" dirty="0">
                  <a:solidFill>
                    <a:srgbClr val="FFFF00"/>
                  </a:solidFill>
                </a:rPr>
                <a:t>posterpresenter@gmail.com</a:t>
              </a:r>
              <a:endParaRPr lang="en-US" sz="2450" b="1" dirty="0">
                <a:solidFill>
                  <a:srgbClr val="FFFF00"/>
                </a:solidFill>
              </a:endParaRPr>
            </a:p>
          </p:txBody>
        </p:sp>
      </p:grpSp>
      <p:grpSp>
        <p:nvGrpSpPr>
          <p:cNvPr id="54" name="Group 53"/>
          <p:cNvGrpSpPr/>
          <p:nvPr userDrawn="1"/>
        </p:nvGrpSpPr>
        <p:grpSpPr>
          <a:xfrm>
            <a:off x="-9822039" y="-1"/>
            <a:ext cx="9641507" cy="32918401"/>
            <a:chOff x="-11225189" y="-1"/>
            <a:chExt cx="11018865" cy="32918401"/>
          </a:xfrm>
        </p:grpSpPr>
        <p:sp>
          <p:nvSpPr>
            <p:cNvPr id="55" name="Rectangle 5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328548" rtl="0" eaLnBrk="1" fontAlgn="auto" latinLnBrk="0" hangingPunct="1">
                <a:lnSpc>
                  <a:spcPct val="100000"/>
                </a:lnSpc>
                <a:spcBef>
                  <a:spcPts val="0"/>
                </a:spcBef>
                <a:spcAft>
                  <a:spcPts val="0"/>
                </a:spcAft>
                <a:buClrTx/>
                <a:buSzTx/>
                <a:buFontTx/>
                <a:buNone/>
                <a:tabLst/>
                <a:defRPr/>
              </a:pPr>
              <a:r>
                <a:rPr lang="en-US" sz="2800" b="1" spc="0" dirty="0">
                  <a:solidFill>
                    <a:srgbClr val="FF0000"/>
                  </a:solidFill>
                  <a:latin typeface="Trebuchet MS" pitchFamily="34" charset="0"/>
                </a:rPr>
                <a:t>(—THIS SIDEBAR DOES NOT PRINT—)</a:t>
              </a:r>
              <a:endParaRPr lang="en-US" sz="2800" b="1" spc="525" dirty="0">
                <a:solidFill>
                  <a:schemeClr val="bg1"/>
                </a:solidFill>
                <a:latin typeface="Trebuchet MS" pitchFamily="34" charset="0"/>
              </a:endParaRPr>
            </a:p>
            <a:p>
              <a:pPr algn="ctr"/>
              <a:r>
                <a:rPr lang="en-US" sz="3500" b="1" spc="525" dirty="0">
                  <a:solidFill>
                    <a:schemeClr val="bg1"/>
                  </a:solidFill>
                  <a:latin typeface="Trebuchet MS" pitchFamily="34" charset="0"/>
                </a:rPr>
                <a:t>DESIGN</a:t>
              </a:r>
              <a:r>
                <a:rPr lang="en-US" sz="3500" b="1" spc="525" baseline="0" dirty="0">
                  <a:solidFill>
                    <a:schemeClr val="bg1"/>
                  </a:solidFill>
                  <a:latin typeface="Trebuchet MS" pitchFamily="34" charset="0"/>
                </a:rPr>
                <a:t> </a:t>
              </a:r>
              <a:r>
                <a:rPr lang="en-US" sz="3500" b="1" spc="525" dirty="0">
                  <a:solidFill>
                    <a:schemeClr val="bg1"/>
                  </a:solidFill>
                  <a:latin typeface="Trebuchet MS" pitchFamily="34" charset="0"/>
                </a:rPr>
                <a:t>GUIDE</a:t>
              </a:r>
            </a:p>
            <a:p>
              <a:pPr algn="ctr"/>
              <a:endParaRPr lang="en-US" sz="2450" b="1" dirty="0">
                <a:latin typeface="Trebuchet MS" pitchFamily="34" charset="0"/>
              </a:endParaRPr>
            </a:p>
            <a:p>
              <a:pPr defTabSz="3294934"/>
              <a:r>
                <a:rPr lang="en-US" sz="2450" i="0" dirty="0">
                  <a:latin typeface="Trebuchet MS" pitchFamily="34" charset="0"/>
                </a:rPr>
                <a:t>This PowerPoint</a:t>
              </a:r>
              <a:r>
                <a:rPr lang="en-US" sz="2450" i="0" baseline="0" dirty="0">
                  <a:latin typeface="Trebuchet MS" pitchFamily="34" charset="0"/>
                </a:rPr>
                <a:t> </a:t>
              </a:r>
              <a:r>
                <a:rPr lang="en-US" sz="2450" i="0" dirty="0">
                  <a:latin typeface="Trebuchet MS" pitchFamily="34" charset="0"/>
                </a:rPr>
                <a:t>2007 template produces</a:t>
              </a:r>
              <a:r>
                <a:rPr lang="en-US" sz="2450" i="0" baseline="0" dirty="0">
                  <a:latin typeface="Trebuchet MS" pitchFamily="34" charset="0"/>
                </a:rPr>
                <a:t> </a:t>
              </a:r>
              <a:r>
                <a:rPr lang="en-US" sz="2450" i="0" dirty="0">
                  <a:latin typeface="Trebuchet MS" pitchFamily="34" charset="0"/>
                </a:rPr>
                <a:t>a 36”x48” presentation poster. </a:t>
              </a:r>
              <a:r>
                <a:rPr lang="en-US" sz="2450" dirty="0">
                  <a:latin typeface="Trebuchet MS" pitchFamily="34" charset="0"/>
                </a:rPr>
                <a:t>You</a:t>
              </a:r>
              <a:r>
                <a:rPr lang="en-US" sz="2450" baseline="0" dirty="0">
                  <a:latin typeface="Trebuchet MS" pitchFamily="34" charset="0"/>
                </a:rPr>
                <a:t> can u</a:t>
              </a:r>
              <a:r>
                <a:rPr lang="en-US" sz="2450" dirty="0">
                  <a:latin typeface="Trebuchet MS" pitchFamily="34" charset="0"/>
                </a:rPr>
                <a:t>se</a:t>
              </a:r>
              <a:r>
                <a:rPr lang="en-US" sz="2450" baseline="0" dirty="0">
                  <a:latin typeface="Trebuchet MS" pitchFamily="34" charset="0"/>
                </a:rPr>
                <a:t> it to create your research poster and </a:t>
              </a:r>
              <a:r>
                <a:rPr lang="en-US" sz="2450" dirty="0">
                  <a:latin typeface="Trebuchet MS" pitchFamily="34" charset="0"/>
                </a:rPr>
                <a:t>save valuable time placing titles, subtitles,</a:t>
              </a:r>
              <a:r>
                <a:rPr lang="en-US" sz="2450" baseline="0" dirty="0">
                  <a:latin typeface="Trebuchet MS" pitchFamily="34" charset="0"/>
                </a:rPr>
                <a:t> text, and graphics</a:t>
              </a:r>
              <a:r>
                <a:rPr lang="en-US" sz="2450" dirty="0">
                  <a:latin typeface="Trebuchet MS" pitchFamily="34" charset="0"/>
                </a:rPr>
                <a:t>. </a:t>
              </a:r>
            </a:p>
            <a:p>
              <a:pPr defTabSz="3294934"/>
              <a:endParaRPr lang="en-US" sz="2450" dirty="0">
                <a:latin typeface="Trebuchet MS" pitchFamily="34" charset="0"/>
              </a:endParaRPr>
            </a:p>
            <a:p>
              <a:pPr defTabSz="3840567"/>
              <a:r>
                <a:rPr lang="en-US" sz="2450" dirty="0">
                  <a:latin typeface="Trebuchet MS" pitchFamily="34" charset="0"/>
                </a:rPr>
                <a:t>We provide a series of online tutorials that will guide you through the poster design process and answer your poster production questions. To view our template tutorials, go online to </a:t>
              </a:r>
              <a:r>
                <a:rPr lang="en-US" sz="2450" b="1" dirty="0">
                  <a:solidFill>
                    <a:srgbClr val="FFC000"/>
                  </a:solidFill>
                  <a:latin typeface="Trebuchet MS" pitchFamily="34" charset="0"/>
                </a:rPr>
                <a:t>PosterPresentations.com</a:t>
              </a:r>
              <a:r>
                <a:rPr lang="en-US" sz="2450" b="1" dirty="0">
                  <a:solidFill>
                    <a:schemeClr val="bg1"/>
                  </a:solidFill>
                  <a:latin typeface="Trebuchet MS" pitchFamily="34" charset="0"/>
                </a:rPr>
                <a:t> </a:t>
              </a:r>
              <a:r>
                <a:rPr lang="en-US" sz="2450" dirty="0">
                  <a:solidFill>
                    <a:schemeClr val="bg1"/>
                  </a:solidFill>
                  <a:latin typeface="Trebuchet MS" pitchFamily="34" charset="0"/>
                </a:rPr>
                <a:t>and click on HELP DESK.</a:t>
              </a:r>
            </a:p>
            <a:p>
              <a:pPr defTabSz="3840567"/>
              <a:endParaRPr lang="en-US" sz="2450" dirty="0">
                <a:latin typeface="Trebuchet MS" pitchFamily="34" charset="0"/>
              </a:endParaRPr>
            </a:p>
            <a:p>
              <a:pPr defTabSz="3840567"/>
              <a:r>
                <a:rPr lang="en-US" sz="2450" dirty="0">
                  <a:solidFill>
                    <a:schemeClr val="bg1"/>
                  </a:solidFill>
                  <a:latin typeface="Trebuchet MS" pitchFamily="34" charset="0"/>
                </a:rPr>
                <a:t>When</a:t>
              </a:r>
              <a:r>
                <a:rPr lang="en-US" sz="2450" baseline="0" dirty="0">
                  <a:solidFill>
                    <a:schemeClr val="bg1"/>
                  </a:solidFill>
                  <a:latin typeface="Trebuchet MS" pitchFamily="34" charset="0"/>
                </a:rPr>
                <a:t> you are ready to print your poster</a:t>
              </a:r>
              <a:r>
                <a:rPr lang="en-US" sz="2450" dirty="0">
                  <a:solidFill>
                    <a:schemeClr val="bg1"/>
                  </a:solidFill>
                  <a:latin typeface="Trebuchet MS" pitchFamily="34" charset="0"/>
                </a:rPr>
                <a:t>,</a:t>
              </a:r>
              <a:r>
                <a:rPr lang="en-US" sz="2450" baseline="0" dirty="0">
                  <a:solidFill>
                    <a:schemeClr val="bg1"/>
                  </a:solidFill>
                  <a:latin typeface="Trebuchet MS" pitchFamily="34" charset="0"/>
                </a:rPr>
                <a:t> go online to </a:t>
              </a:r>
              <a:r>
                <a:rPr lang="en-US" sz="2450" b="0" dirty="0">
                  <a:solidFill>
                    <a:schemeClr val="bg1"/>
                  </a:solidFill>
                  <a:latin typeface="Trebuchet MS" pitchFamily="34" charset="0"/>
                </a:rPr>
                <a:t>PosterPresentations.com</a:t>
              </a:r>
              <a:br>
                <a:rPr lang="en-US" sz="2450" dirty="0">
                  <a:solidFill>
                    <a:schemeClr val="bg1"/>
                  </a:solidFill>
                  <a:latin typeface="Trebuchet MS" pitchFamily="34" charset="0"/>
                </a:rPr>
              </a:br>
              <a:endParaRPr lang="en-US" sz="2450" dirty="0">
                <a:solidFill>
                  <a:schemeClr val="bg1"/>
                </a:solidFill>
                <a:latin typeface="Trebuchet MS" pitchFamily="34" charset="0"/>
              </a:endParaRPr>
            </a:p>
            <a:p>
              <a:pPr algn="l" defTabSz="3294934"/>
              <a:r>
                <a:rPr lang="en-US" sz="2450" b="0" dirty="0">
                  <a:solidFill>
                    <a:schemeClr val="bg1"/>
                  </a:solidFill>
                  <a:latin typeface="Trebuchet MS" pitchFamily="34" charset="0"/>
                </a:rPr>
                <a:t>Need</a:t>
              </a:r>
              <a:r>
                <a:rPr lang="en-US" sz="2450" b="0" baseline="0" dirty="0">
                  <a:solidFill>
                    <a:schemeClr val="bg1"/>
                  </a:solidFill>
                  <a:latin typeface="Trebuchet MS" pitchFamily="34" charset="0"/>
                </a:rPr>
                <a:t> assistance? Call us at </a:t>
              </a:r>
              <a:r>
                <a:rPr lang="en-US" sz="2450" b="0" dirty="0">
                  <a:solidFill>
                    <a:srgbClr val="FFC000"/>
                  </a:solidFill>
                  <a:latin typeface="Trebuchet MS" pitchFamily="34" charset="0"/>
                </a:rPr>
                <a:t>1.510.649.3001</a:t>
              </a:r>
            </a:p>
            <a:p>
              <a:pPr algn="l" defTabSz="3294934"/>
              <a:endParaRPr lang="en-US" sz="3150" b="1" dirty="0">
                <a:solidFill>
                  <a:srgbClr val="FFFF00"/>
                </a:solidFill>
                <a:latin typeface="Trebuchet MS" pitchFamily="34" charset="0"/>
              </a:endParaRPr>
            </a:p>
            <a:p>
              <a:pPr algn="ctr"/>
              <a:endParaRPr lang="en-US" sz="2100" b="1" dirty="0">
                <a:solidFill>
                  <a:schemeClr val="bg1"/>
                </a:solidFill>
                <a:latin typeface="Trebuchet MS" pitchFamily="34" charset="0"/>
              </a:endParaRPr>
            </a:p>
            <a:p>
              <a:pPr algn="ctr"/>
              <a:r>
                <a:rPr lang="en-US" sz="3500" b="1" spc="525" dirty="0">
                  <a:solidFill>
                    <a:schemeClr val="bg1"/>
                  </a:solidFill>
                  <a:latin typeface="Trebuchet MS" pitchFamily="34" charset="0"/>
                </a:rPr>
                <a:t>QUICK START</a:t>
              </a:r>
            </a:p>
            <a:p>
              <a:pPr algn="ctr"/>
              <a:endParaRPr lang="en-US" sz="2800" b="1" baseline="0" dirty="0">
                <a:solidFill>
                  <a:schemeClr val="bg1"/>
                </a:solidFill>
                <a:latin typeface="Trebuchet MS" pitchFamily="34" charset="0"/>
              </a:endParaRPr>
            </a:p>
            <a:p>
              <a:pPr algn="ctr"/>
              <a:r>
                <a:rPr lang="en-US" sz="2800" b="1" baseline="0" dirty="0">
                  <a:solidFill>
                    <a:srgbClr val="FFC000"/>
                  </a:solidFill>
                  <a:latin typeface="Trebuchet MS" pitchFamily="34" charset="0"/>
                </a:rPr>
                <a:t>Zoom in and out</a:t>
              </a:r>
            </a:p>
            <a:p>
              <a:pPr marL="1655763" indent="-1655763" algn="l" defTabSz="744538"/>
              <a:r>
                <a:rPr lang="en-US" sz="2100" b="0" baseline="0" dirty="0">
                  <a:solidFill>
                    <a:schemeClr val="bg1"/>
                  </a:solidFill>
                  <a:latin typeface="Trebuchet MS" pitchFamily="34" charset="0"/>
                </a:rPr>
                <a:t>	</a:t>
              </a:r>
              <a:r>
                <a:rPr lang="en-US" sz="2100" b="0" baseline="0" dirty="0">
                  <a:solidFill>
                    <a:schemeClr val="bg1">
                      <a:lumMod val="75000"/>
                    </a:schemeClr>
                  </a:solidFill>
                  <a:latin typeface="Trebuchet MS" pitchFamily="34" charset="0"/>
                </a:rPr>
                <a:t>As you work on your poster zoom in and out to the level that is more comfortable to you. </a:t>
              </a:r>
            </a:p>
            <a:p>
              <a:pPr marL="1655763" indent="-1655763" algn="l" defTabSz="744538"/>
              <a:r>
                <a:rPr lang="en-US" sz="2100" b="1" baseline="0" dirty="0">
                  <a:solidFill>
                    <a:schemeClr val="bg1">
                      <a:lumMod val="75000"/>
                    </a:schemeClr>
                  </a:solidFill>
                  <a:latin typeface="Trebuchet MS" pitchFamily="34" charset="0"/>
                </a:rPr>
                <a:t>	</a:t>
              </a:r>
              <a:r>
                <a:rPr lang="en-US" sz="2100" b="0" baseline="0" dirty="0">
                  <a:solidFill>
                    <a:schemeClr val="bg1">
                      <a:lumMod val="75000"/>
                    </a:schemeClr>
                  </a:solidFill>
                  <a:latin typeface="Trebuchet MS" pitchFamily="34" charset="0"/>
                </a:rPr>
                <a:t>Go to VIEW &gt; ZOOM.</a:t>
              </a:r>
            </a:p>
            <a:p>
              <a:pPr algn="l"/>
              <a:endParaRPr lang="en-US" sz="2450" b="0" baseline="0" dirty="0">
                <a:solidFill>
                  <a:schemeClr val="bg1"/>
                </a:solidFill>
                <a:latin typeface="Trebuchet MS" pitchFamily="34" charset="0"/>
              </a:endParaRPr>
            </a:p>
            <a:p>
              <a:pPr algn="ctr"/>
              <a:r>
                <a:rPr lang="en-US" sz="2800" b="1" baseline="0" dirty="0">
                  <a:solidFill>
                    <a:srgbClr val="FFC000"/>
                  </a:solidFill>
                  <a:latin typeface="Trebuchet MS" pitchFamily="34" charset="0"/>
                </a:rPr>
                <a:t>Title, Authors, and Affiliations</a:t>
              </a:r>
            </a:p>
            <a:p>
              <a:pPr algn="l"/>
              <a:r>
                <a:rPr lang="en-US" sz="21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1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100" b="0" spc="0" baseline="0" dirty="0">
                <a:solidFill>
                  <a:schemeClr val="bg1">
                    <a:lumMod val="75000"/>
                  </a:schemeClr>
                </a:solidFill>
                <a:latin typeface="Trebuchet MS" pitchFamily="34" charset="0"/>
              </a:endParaRPr>
            </a:p>
            <a:p>
              <a:pPr algn="l"/>
              <a:r>
                <a:rPr lang="en-US" sz="2100" b="1" spc="263" baseline="0" dirty="0">
                  <a:solidFill>
                    <a:srgbClr val="FFC000"/>
                  </a:solidFill>
                  <a:latin typeface="Trebuchet MS" pitchFamily="34" charset="0"/>
                </a:rPr>
                <a:t>TIP</a:t>
              </a:r>
              <a:r>
                <a:rPr lang="en-US" sz="2100" b="1" baseline="0" dirty="0">
                  <a:solidFill>
                    <a:srgbClr val="FFC000"/>
                  </a:solidFill>
                  <a:latin typeface="Trebuchet MS" pitchFamily="34" charset="0"/>
                </a:rPr>
                <a:t>: </a:t>
              </a:r>
              <a:r>
                <a:rPr lang="en-US" sz="2100" b="0" baseline="0" dirty="0">
                  <a:solidFill>
                    <a:schemeClr val="bg1">
                      <a:lumMod val="75000"/>
                    </a:schemeClr>
                  </a:solidFill>
                  <a:latin typeface="Trebuchet MS" pitchFamily="34" charset="0"/>
                </a:rPr>
                <a:t>The font size of your title should be bigger than your name(s) and institution name(s).</a:t>
              </a:r>
            </a:p>
            <a:p>
              <a:pPr algn="l"/>
              <a:br>
                <a:rPr lang="en-US" sz="2450" b="1" baseline="0" dirty="0">
                  <a:solidFill>
                    <a:schemeClr val="bg1"/>
                  </a:solidFill>
                  <a:latin typeface="Trebuchet MS" pitchFamily="34" charset="0"/>
                </a:rPr>
              </a:br>
              <a:endParaRPr lang="en-US" sz="2450" b="1" dirty="0">
                <a:solidFill>
                  <a:schemeClr val="bg1"/>
                </a:solidFill>
                <a:latin typeface="Trebuchet MS" pitchFamily="34" charset="0"/>
              </a:endParaRPr>
            </a:p>
            <a:p>
              <a:pPr algn="ctr"/>
              <a:endParaRPr lang="en-US" sz="2450" b="1" dirty="0">
                <a:solidFill>
                  <a:srgbClr val="FFC000"/>
                </a:solidFill>
                <a:latin typeface="Trebuchet MS" pitchFamily="34" charset="0"/>
              </a:endParaRPr>
            </a:p>
            <a:p>
              <a:pPr algn="ctr"/>
              <a:endParaRPr lang="en-US" sz="2450" b="1" dirty="0">
                <a:solidFill>
                  <a:srgbClr val="FFC000"/>
                </a:solidFill>
                <a:latin typeface="Trebuchet MS" pitchFamily="34" charset="0"/>
              </a:endParaRPr>
            </a:p>
            <a:p>
              <a:pPr algn="ctr"/>
              <a:r>
                <a:rPr lang="en-US" sz="2800" b="1" dirty="0">
                  <a:solidFill>
                    <a:srgbClr val="FFC000"/>
                  </a:solidFill>
                  <a:latin typeface="Trebuchet MS" pitchFamily="34" charset="0"/>
                </a:rPr>
                <a:t>Adding Logos</a:t>
              </a:r>
              <a:r>
                <a:rPr lang="en-US" sz="2800" b="1" baseline="0" dirty="0">
                  <a:solidFill>
                    <a:srgbClr val="FFC000"/>
                  </a:solidFill>
                  <a:latin typeface="Trebuchet MS" pitchFamily="34" charset="0"/>
                </a:rPr>
                <a:t> / Seals</a:t>
              </a:r>
            </a:p>
            <a:p>
              <a:pPr algn="l"/>
              <a:r>
                <a:rPr lang="en-US" sz="21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100" b="0" spc="263" baseline="0" dirty="0">
                <a:solidFill>
                  <a:schemeClr val="bg1">
                    <a:lumMod val="75000"/>
                  </a:schemeClr>
                </a:solidFill>
                <a:latin typeface="Trebuchet MS" pitchFamily="34" charset="0"/>
              </a:endParaRPr>
            </a:p>
            <a:p>
              <a:pPr algn="l"/>
              <a:r>
                <a:rPr lang="en-US" sz="2100" b="1" spc="263" baseline="0" dirty="0">
                  <a:solidFill>
                    <a:srgbClr val="FFC000"/>
                  </a:solidFill>
                  <a:latin typeface="Trebuchet MS" pitchFamily="34" charset="0"/>
                </a:rPr>
                <a:t>TIP:</a:t>
              </a:r>
              <a:r>
                <a:rPr lang="en-US" sz="2100" b="1" spc="0" baseline="0" dirty="0">
                  <a:solidFill>
                    <a:srgbClr val="FFC000"/>
                  </a:solidFill>
                  <a:latin typeface="Trebuchet MS" pitchFamily="34" charset="0"/>
                </a:rPr>
                <a:t> </a:t>
              </a:r>
              <a:r>
                <a:rPr lang="en-US" sz="2100" b="0" baseline="0" dirty="0">
                  <a:solidFill>
                    <a:schemeClr val="bg1">
                      <a:lumMod val="75000"/>
                    </a:schemeClr>
                  </a:solidFill>
                  <a:latin typeface="Trebuchet MS" pitchFamily="34" charset="0"/>
                </a:rPr>
                <a:t>See if your school’s logo is available on our free poster templates page.</a:t>
              </a:r>
            </a:p>
            <a:p>
              <a:pPr algn="l"/>
              <a:endParaRPr lang="en-US" sz="2100" b="0" baseline="0" dirty="0">
                <a:latin typeface="Trebuchet MS" pitchFamily="34" charset="0"/>
              </a:endParaRPr>
            </a:p>
            <a:p>
              <a:pPr algn="ctr"/>
              <a:r>
                <a:rPr lang="en-US" sz="2800" b="1" baseline="0" dirty="0">
                  <a:solidFill>
                    <a:srgbClr val="FFC000"/>
                  </a:solidFill>
                  <a:latin typeface="Trebuchet MS" pitchFamily="34" charset="0"/>
                </a:rPr>
                <a:t>Photographs / Graphics</a:t>
              </a:r>
            </a:p>
            <a:p>
              <a:pPr algn="l" defTabSz="855663"/>
              <a:r>
                <a:rPr lang="en-US" sz="21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100" b="0" spc="0" baseline="0" dirty="0">
                  <a:solidFill>
                    <a:schemeClr val="bg1">
                      <a:lumMod val="75000"/>
                    </a:schemeClr>
                  </a:solidFill>
                  <a:latin typeface="Trebuchet MS" pitchFamily="34" charset="0"/>
                </a:rPr>
                <a:t>disproportionally.</a:t>
              </a:r>
            </a:p>
            <a:p>
              <a:pPr algn="l" defTabSz="855663"/>
              <a:endParaRPr lang="en-US" sz="2100" b="0" baseline="0" dirty="0">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r>
                <a:rPr lang="en-US" sz="2800" b="1" baseline="0" dirty="0">
                  <a:solidFill>
                    <a:srgbClr val="FFC000"/>
                  </a:solidFill>
                  <a:latin typeface="Trebuchet MS" pitchFamily="34" charset="0"/>
                </a:rPr>
                <a:t>Image Quality Check</a:t>
              </a:r>
            </a:p>
            <a:p>
              <a:pPr lvl="0" algn="l" defTabSz="855663"/>
              <a:r>
                <a:rPr lang="en-US" sz="2100" b="0" baseline="0" dirty="0">
                  <a:solidFill>
                    <a:schemeClr val="bg1">
                      <a:lumMod val="75000"/>
                    </a:schemeClr>
                  </a:solidFill>
                  <a:latin typeface="Trebuchet MS" pitchFamily="34" charset="0"/>
                </a:rPr>
                <a:t>Zoom in and look at your images at 100% magnification. If they look good they will print well. </a:t>
              </a:r>
              <a:endParaRPr lang="en-US" sz="2450" b="0" dirty="0">
                <a:latin typeface="Trebuchet MS" pitchFamily="34" charset="0"/>
              </a:endParaRPr>
            </a:p>
          </p:txBody>
        </p:sp>
        <p:cxnSp>
          <p:nvCxnSpPr>
            <p:cNvPr id="56" name="Straight Connector 55"/>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11"/>
            <a:stretch>
              <a:fillRect/>
            </a:stretch>
          </p:blipFill>
          <p:spPr>
            <a:xfrm>
              <a:off x="-10740740" y="10261718"/>
              <a:ext cx="1597666" cy="1201935"/>
            </a:xfrm>
            <a:prstGeom prst="rect">
              <a:avLst/>
            </a:prstGeom>
          </p:spPr>
        </p:pic>
        <p:pic>
          <p:nvPicPr>
            <p:cNvPr id="58" name="Picture 57"/>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9" name="Group 58"/>
            <p:cNvGrpSpPr/>
            <p:nvPr userDrawn="1"/>
          </p:nvGrpSpPr>
          <p:grpSpPr>
            <a:xfrm>
              <a:off x="-9744993" y="23540956"/>
              <a:ext cx="7531182" cy="2305104"/>
              <a:chOff x="-4470427" y="11016658"/>
              <a:chExt cx="3470785" cy="1059063"/>
            </a:xfrm>
          </p:grpSpPr>
          <p:grpSp>
            <p:nvGrpSpPr>
              <p:cNvPr id="65" name="Group 64"/>
              <p:cNvGrpSpPr/>
              <p:nvPr userDrawn="1"/>
            </p:nvGrpSpPr>
            <p:grpSpPr>
              <a:xfrm>
                <a:off x="-2783495" y="11060889"/>
                <a:ext cx="624431" cy="879395"/>
                <a:chOff x="-3958697" y="11117435"/>
                <a:chExt cx="779338" cy="1260167"/>
              </a:xfrm>
            </p:grpSpPr>
            <p:pic>
              <p:nvPicPr>
                <p:cNvPr id="71" name="Picture 70"/>
                <p:cNvPicPr>
                  <a:picLocks noChangeAspect="1"/>
                </p:cNvPicPr>
                <p:nvPr userDrawn="1"/>
              </p:nvPicPr>
              <p:blipFill>
                <a:blip r:embed="rId13"/>
                <a:stretch>
                  <a:fillRect/>
                </a:stretch>
              </p:blipFill>
              <p:spPr>
                <a:xfrm>
                  <a:off x="-3948160" y="11117435"/>
                  <a:ext cx="768801" cy="1090857"/>
                </a:xfrm>
                <a:prstGeom prst="rect">
                  <a:avLst/>
                </a:prstGeom>
              </p:spPr>
            </p:pic>
            <p:sp>
              <p:nvSpPr>
                <p:cNvPr id="72" name="TextBox 71"/>
                <p:cNvSpPr txBox="1"/>
                <p:nvPr userDrawn="1"/>
              </p:nvSpPr>
              <p:spPr>
                <a:xfrm>
                  <a:off x="-3958697" y="12114178"/>
                  <a:ext cx="779337" cy="263424"/>
                </a:xfrm>
                <a:prstGeom prst="rect">
                  <a:avLst/>
                </a:prstGeom>
                <a:solidFill>
                  <a:schemeClr val="accent1"/>
                </a:solidFill>
                <a:ln>
                  <a:noFill/>
                </a:ln>
              </p:spPr>
              <p:txBody>
                <a:bodyPr wrap="square" lIns="91440" tIns="91440" rIns="91440" bIns="91440" rtlCol="0">
                  <a:spAutoFit/>
                </a:bodyPr>
                <a:lstStyle/>
                <a:p>
                  <a:pPr algn="ctr"/>
                  <a:r>
                    <a:rPr lang="en-US" sz="1400" b="1" dirty="0">
                      <a:solidFill>
                        <a:schemeClr val="tx1"/>
                      </a:solidFill>
                    </a:rPr>
                    <a:t>ORIGINAL</a:t>
                  </a:r>
                </a:p>
              </p:txBody>
            </p:sp>
          </p:grpSp>
          <p:grpSp>
            <p:nvGrpSpPr>
              <p:cNvPr id="66" name="Group 65"/>
              <p:cNvGrpSpPr/>
              <p:nvPr userDrawn="1"/>
            </p:nvGrpSpPr>
            <p:grpSpPr>
              <a:xfrm>
                <a:off x="-2033159" y="11060893"/>
                <a:ext cx="1033517" cy="881161"/>
                <a:chOff x="-2921738" y="11200127"/>
                <a:chExt cx="1420279" cy="1210907"/>
              </a:xfrm>
            </p:grpSpPr>
            <p:pic>
              <p:nvPicPr>
                <p:cNvPr id="69" name="Picture 68"/>
                <p:cNvPicPr>
                  <a:picLocks noChangeAspect="1"/>
                </p:cNvPicPr>
                <p:nvPr userDrawn="1"/>
              </p:nvPicPr>
              <p:blipFill>
                <a:blip r:embed="rId13"/>
                <a:stretch>
                  <a:fillRect/>
                </a:stretch>
              </p:blipFill>
              <p:spPr>
                <a:xfrm>
                  <a:off x="-2921738" y="11200127"/>
                  <a:ext cx="1420279" cy="1029694"/>
                </a:xfrm>
                <a:prstGeom prst="rect">
                  <a:avLst/>
                </a:prstGeom>
              </p:spPr>
            </p:pic>
            <p:sp>
              <p:nvSpPr>
                <p:cNvPr id="70" name="TextBox 69"/>
                <p:cNvSpPr txBox="1"/>
                <p:nvPr userDrawn="1"/>
              </p:nvSpPr>
              <p:spPr>
                <a:xfrm>
                  <a:off x="-2918991" y="12175418"/>
                  <a:ext cx="1417532" cy="235616"/>
                </a:xfrm>
                <a:prstGeom prst="rect">
                  <a:avLst/>
                </a:prstGeom>
                <a:solidFill>
                  <a:srgbClr val="FF0000"/>
                </a:solidFill>
              </p:spPr>
              <p:txBody>
                <a:bodyPr wrap="square" lIns="457200" tIns="91440" rIns="457200" bIns="91440" rtlCol="0">
                  <a:spAutoFit/>
                </a:bodyPr>
                <a:lstStyle/>
                <a:p>
                  <a:pPr algn="ctr"/>
                  <a:r>
                    <a:rPr lang="en-US" sz="1225" b="1" dirty="0">
                      <a:solidFill>
                        <a:schemeClr val="bg1"/>
                      </a:solidFill>
                    </a:rPr>
                    <a:t>DISTORTED</a:t>
                  </a:r>
                  <a:endParaRPr lang="en-US" sz="613" b="1" dirty="0">
                    <a:solidFill>
                      <a:schemeClr val="bg1"/>
                    </a:solidFill>
                  </a:endParaRPr>
                </a:p>
              </p:txBody>
            </p:sp>
          </p:grpSp>
          <p:pic>
            <p:nvPicPr>
              <p:cNvPr id="67" name="Picture 66"/>
              <p:cNvPicPr>
                <a:picLocks noChangeAspect="1"/>
              </p:cNvPicPr>
              <p:nvPr userDrawn="1"/>
            </p:nvPicPr>
            <p:blipFill>
              <a:blip r:embed="rId14"/>
              <a:stretch>
                <a:fillRect/>
              </a:stretch>
            </p:blipFill>
            <p:spPr>
              <a:xfrm>
                <a:off x="-4470427" y="11016658"/>
                <a:ext cx="1098742" cy="847761"/>
              </a:xfrm>
              <a:prstGeom prst="rect">
                <a:avLst/>
              </a:prstGeom>
            </p:spPr>
          </p:pic>
          <p:sp>
            <p:nvSpPr>
              <p:cNvPr id="68" name="TextBox 67"/>
              <p:cNvSpPr txBox="1"/>
              <p:nvPr userDrawn="1"/>
            </p:nvSpPr>
            <p:spPr>
              <a:xfrm>
                <a:off x="-4440600" y="11665645"/>
                <a:ext cx="1035685" cy="410076"/>
              </a:xfrm>
              <a:prstGeom prst="rect">
                <a:avLst/>
              </a:prstGeom>
              <a:noFill/>
            </p:spPr>
            <p:txBody>
              <a:bodyPr wrap="square" lIns="457200" tIns="457200" rIns="457200" bIns="0" rtlCol="0">
                <a:spAutoFit/>
              </a:bodyPr>
              <a:lstStyle/>
              <a:p>
                <a:pPr algn="ctr"/>
                <a:r>
                  <a:rPr lang="en-US" sz="1400" dirty="0">
                    <a:solidFill>
                      <a:schemeClr val="bg1"/>
                    </a:solidFill>
                  </a:rPr>
                  <a:t>Corner</a:t>
                </a:r>
                <a:r>
                  <a:rPr lang="en-US" sz="1400" baseline="0" dirty="0">
                    <a:solidFill>
                      <a:schemeClr val="bg1"/>
                    </a:solidFill>
                  </a:rPr>
                  <a:t> handles</a:t>
                </a:r>
                <a:endParaRPr lang="en-US" sz="1400" dirty="0">
                  <a:solidFill>
                    <a:schemeClr val="bg1"/>
                  </a:solidFill>
                </a:endParaRPr>
              </a:p>
            </p:txBody>
          </p:sp>
        </p:grpSp>
        <p:grpSp>
          <p:nvGrpSpPr>
            <p:cNvPr id="60" name="Group 59"/>
            <p:cNvGrpSpPr/>
            <p:nvPr userDrawn="1"/>
          </p:nvGrpSpPr>
          <p:grpSpPr>
            <a:xfrm>
              <a:off x="-10405389" y="27751412"/>
              <a:ext cx="9336204" cy="2453251"/>
              <a:chOff x="-4758036" y="12734137"/>
              <a:chExt cx="4302639" cy="1127128"/>
            </a:xfrm>
          </p:grpSpPr>
          <p:graphicFrame>
            <p:nvGraphicFramePr>
              <p:cNvPr id="61" name="Object 60"/>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4181"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2" name="Object 61"/>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4182"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3" name="TextBox 62"/>
              <p:cNvSpPr txBox="1"/>
              <p:nvPr userDrawn="1"/>
            </p:nvSpPr>
            <p:spPr>
              <a:xfrm rot="16200000">
                <a:off x="-5235785" y="13211886"/>
                <a:ext cx="1117601" cy="162104"/>
              </a:xfrm>
              <a:prstGeom prst="rect">
                <a:avLst/>
              </a:prstGeom>
              <a:noFill/>
            </p:spPr>
            <p:txBody>
              <a:bodyPr wrap="square" lIns="91440" tIns="91440" rIns="91440" bIns="0" rtlCol="0">
                <a:spAutoFit/>
              </a:bodyPr>
              <a:lstStyle/>
              <a:p>
                <a:pPr algn="ctr"/>
                <a:r>
                  <a:rPr lang="en-US" sz="1400" dirty="0">
                    <a:solidFill>
                      <a:srgbClr val="92D050"/>
                    </a:solidFill>
                  </a:rPr>
                  <a:t>Good</a:t>
                </a:r>
                <a:r>
                  <a:rPr lang="en-US" sz="1400" baseline="0" dirty="0">
                    <a:solidFill>
                      <a:srgbClr val="92D050"/>
                    </a:solidFill>
                  </a:rPr>
                  <a:t> </a:t>
                </a:r>
                <a:r>
                  <a:rPr lang="en-US" sz="1400" baseline="0" dirty="0">
                    <a:solidFill>
                      <a:schemeClr val="bg1"/>
                    </a:solidFill>
                  </a:rPr>
                  <a:t>printing quality</a:t>
                </a:r>
                <a:endParaRPr lang="en-US" sz="1400" dirty="0">
                  <a:solidFill>
                    <a:schemeClr val="bg1"/>
                  </a:solidFill>
                </a:endParaRPr>
              </a:p>
            </p:txBody>
          </p:sp>
          <p:sp>
            <p:nvSpPr>
              <p:cNvPr id="64" name="TextBox 63"/>
              <p:cNvSpPr txBox="1"/>
              <p:nvPr userDrawn="1"/>
            </p:nvSpPr>
            <p:spPr>
              <a:xfrm rot="16200000">
                <a:off x="-1095250" y="13221413"/>
                <a:ext cx="1117601" cy="162104"/>
              </a:xfrm>
              <a:prstGeom prst="rect">
                <a:avLst/>
              </a:prstGeom>
              <a:noFill/>
            </p:spPr>
            <p:txBody>
              <a:bodyPr wrap="square" lIns="91440" tIns="91440" rIns="91440" bIns="0" rtlCol="0">
                <a:spAutoFit/>
              </a:bodyPr>
              <a:lstStyle/>
              <a:p>
                <a:pPr algn="ctr"/>
                <a:r>
                  <a:rPr lang="en-US" sz="1400" dirty="0">
                    <a:solidFill>
                      <a:srgbClr val="FF0000"/>
                    </a:solidFill>
                  </a:rPr>
                  <a:t>Bad </a:t>
                </a:r>
                <a:r>
                  <a:rPr lang="en-US" sz="1400" dirty="0">
                    <a:solidFill>
                      <a:schemeClr val="bg1"/>
                    </a:solidFill>
                  </a:rPr>
                  <a:t>printing quality</a:t>
                </a:r>
              </a:p>
            </p:txBody>
          </p:sp>
        </p:grpSp>
      </p:grpSp>
      <p:sp>
        <p:nvSpPr>
          <p:cNvPr id="40" name="Text Box 14"/>
          <p:cNvSpPr txBox="1">
            <a:spLocks noChangeArrowheads="1"/>
          </p:cNvSpPr>
          <p:nvPr userDrawn="1"/>
        </p:nvSpPr>
        <p:spPr bwMode="auto">
          <a:xfrm>
            <a:off x="1371393" y="32315729"/>
            <a:ext cx="2200275" cy="310402"/>
          </a:xfrm>
          <a:prstGeom prst="rect">
            <a:avLst/>
          </a:prstGeom>
          <a:noFill/>
          <a:ln w="9525">
            <a:noFill/>
            <a:miter lim="800000"/>
            <a:headEnd/>
            <a:tailEnd/>
          </a:ln>
          <a:effectLst/>
        </p:spPr>
        <p:txBody>
          <a:bodyPr lIns="79855" tIns="39920" rIns="79855" bIns="39920">
            <a:spAutoFit/>
          </a:bodyPr>
          <a:lstStyle/>
          <a:p>
            <a:pPr eaLnBrk="0" hangingPunct="0">
              <a:lnSpc>
                <a:spcPct val="65000"/>
              </a:lnSpc>
              <a:spcBef>
                <a:spcPct val="50000"/>
              </a:spcBef>
              <a:defRPr/>
            </a:pPr>
            <a:r>
              <a:rPr lang="en-US" sz="438"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963"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3840288" rtl="0" eaLnBrk="1" latinLnBrk="0" hangingPunct="1">
        <a:spcBef>
          <a:spcPct val="0"/>
        </a:spcBef>
        <a:buNone/>
        <a:defRPr sz="7700" kern="1200">
          <a:solidFill>
            <a:schemeClr val="bg1"/>
          </a:solidFill>
          <a:latin typeface="Trebuchet MS" pitchFamily="34" charset="0"/>
          <a:ea typeface="+mj-ea"/>
          <a:cs typeface="+mj-cs"/>
        </a:defRPr>
      </a:lvl1pPr>
    </p:titleStyle>
    <p:bodyStyle>
      <a:lvl1pPr marL="1440108" indent="-1440108" algn="l" defTabSz="3840288" rtl="0" eaLnBrk="1" latinLnBrk="0" hangingPunct="1">
        <a:spcBef>
          <a:spcPct val="20000"/>
        </a:spcBef>
        <a:buFont typeface="Arial" pitchFamily="34" charset="0"/>
        <a:buChar char="•"/>
        <a:defRPr sz="13475" kern="1200">
          <a:solidFill>
            <a:schemeClr val="tx1"/>
          </a:solidFill>
          <a:latin typeface="+mn-lt"/>
          <a:ea typeface="+mn-ea"/>
          <a:cs typeface="+mn-cs"/>
        </a:defRPr>
      </a:lvl1pPr>
      <a:lvl2pPr marL="3120234" indent="-1200090" algn="l" defTabSz="3840288" rtl="0" eaLnBrk="1" latinLnBrk="0" hangingPunct="1">
        <a:spcBef>
          <a:spcPct val="20000"/>
        </a:spcBef>
        <a:buFont typeface="Arial" pitchFamily="34" charset="0"/>
        <a:buChar char="–"/>
        <a:defRPr sz="11813" kern="1200">
          <a:solidFill>
            <a:schemeClr val="tx1"/>
          </a:solidFill>
          <a:latin typeface="+mn-lt"/>
          <a:ea typeface="+mn-ea"/>
          <a:cs typeface="+mn-cs"/>
        </a:defRPr>
      </a:lvl2pPr>
      <a:lvl3pPr marL="4800360" indent="-960073" algn="l" defTabSz="3840288" rtl="0" eaLnBrk="1" latinLnBrk="0" hangingPunct="1">
        <a:spcBef>
          <a:spcPct val="20000"/>
        </a:spcBef>
        <a:buFont typeface="Arial" pitchFamily="34" charset="0"/>
        <a:buChar char="•"/>
        <a:defRPr sz="10150" kern="1200">
          <a:solidFill>
            <a:schemeClr val="tx1"/>
          </a:solidFill>
          <a:latin typeface="+mn-lt"/>
          <a:ea typeface="+mn-ea"/>
          <a:cs typeface="+mn-cs"/>
        </a:defRPr>
      </a:lvl3pPr>
      <a:lvl4pPr marL="6720505"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4pPr>
      <a:lvl5pPr marL="8640648"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5pPr>
      <a:lvl6pPr marL="10560792"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6pPr>
      <a:lvl7pPr marL="12480935"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7pPr>
      <a:lvl8pPr marL="14401080"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8pPr>
      <a:lvl9pPr marL="16321224"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9pPr>
    </p:bodyStyle>
    <p:otherStyle>
      <a:defPPr>
        <a:defRPr lang="en-US"/>
      </a:defPPr>
      <a:lvl1pPr marL="0" algn="l" defTabSz="3840288" rtl="0" eaLnBrk="1" latinLnBrk="0" hangingPunct="1">
        <a:defRPr sz="7525" kern="1200">
          <a:solidFill>
            <a:schemeClr val="tx1"/>
          </a:solidFill>
          <a:latin typeface="+mn-lt"/>
          <a:ea typeface="+mn-ea"/>
          <a:cs typeface="+mn-cs"/>
        </a:defRPr>
      </a:lvl1pPr>
      <a:lvl2pPr marL="1920145" algn="l" defTabSz="3840288" rtl="0" eaLnBrk="1" latinLnBrk="0" hangingPunct="1">
        <a:defRPr sz="7525" kern="1200">
          <a:solidFill>
            <a:schemeClr val="tx1"/>
          </a:solidFill>
          <a:latin typeface="+mn-lt"/>
          <a:ea typeface="+mn-ea"/>
          <a:cs typeface="+mn-cs"/>
        </a:defRPr>
      </a:lvl2pPr>
      <a:lvl3pPr marL="3840288" algn="l" defTabSz="3840288" rtl="0" eaLnBrk="1" latinLnBrk="0" hangingPunct="1">
        <a:defRPr sz="7525" kern="1200">
          <a:solidFill>
            <a:schemeClr val="tx1"/>
          </a:solidFill>
          <a:latin typeface="+mn-lt"/>
          <a:ea typeface="+mn-ea"/>
          <a:cs typeface="+mn-cs"/>
        </a:defRPr>
      </a:lvl3pPr>
      <a:lvl4pPr marL="5760432" algn="l" defTabSz="3840288" rtl="0" eaLnBrk="1" latinLnBrk="0" hangingPunct="1">
        <a:defRPr sz="7525" kern="1200">
          <a:solidFill>
            <a:schemeClr val="tx1"/>
          </a:solidFill>
          <a:latin typeface="+mn-lt"/>
          <a:ea typeface="+mn-ea"/>
          <a:cs typeface="+mn-cs"/>
        </a:defRPr>
      </a:lvl4pPr>
      <a:lvl5pPr marL="7680576" algn="l" defTabSz="3840288" rtl="0" eaLnBrk="1" latinLnBrk="0" hangingPunct="1">
        <a:defRPr sz="7525" kern="1200">
          <a:solidFill>
            <a:schemeClr val="tx1"/>
          </a:solidFill>
          <a:latin typeface="+mn-lt"/>
          <a:ea typeface="+mn-ea"/>
          <a:cs typeface="+mn-cs"/>
        </a:defRPr>
      </a:lvl5pPr>
      <a:lvl6pPr marL="9600721" algn="l" defTabSz="3840288" rtl="0" eaLnBrk="1" latinLnBrk="0" hangingPunct="1">
        <a:defRPr sz="7525" kern="1200">
          <a:solidFill>
            <a:schemeClr val="tx1"/>
          </a:solidFill>
          <a:latin typeface="+mn-lt"/>
          <a:ea typeface="+mn-ea"/>
          <a:cs typeface="+mn-cs"/>
        </a:defRPr>
      </a:lvl6pPr>
      <a:lvl7pPr marL="11520865" algn="l" defTabSz="3840288" rtl="0" eaLnBrk="1" latinLnBrk="0" hangingPunct="1">
        <a:defRPr sz="7525" kern="1200">
          <a:solidFill>
            <a:schemeClr val="tx1"/>
          </a:solidFill>
          <a:latin typeface="+mn-lt"/>
          <a:ea typeface="+mn-ea"/>
          <a:cs typeface="+mn-cs"/>
        </a:defRPr>
      </a:lvl7pPr>
      <a:lvl8pPr marL="13441008" algn="l" defTabSz="3840288" rtl="0" eaLnBrk="1" latinLnBrk="0" hangingPunct="1">
        <a:defRPr sz="7525" kern="1200">
          <a:solidFill>
            <a:schemeClr val="tx1"/>
          </a:solidFill>
          <a:latin typeface="+mn-lt"/>
          <a:ea typeface="+mn-ea"/>
          <a:cs typeface="+mn-cs"/>
        </a:defRPr>
      </a:lvl8pPr>
      <a:lvl9pPr marL="15361153" algn="l" defTabSz="3840288" rtl="0" eaLnBrk="1" latinLnBrk="0" hangingPunct="1">
        <a:defRPr sz="75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959300">
            <a:alpha val="54000"/>
          </a:srgb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8404800" cy="4000500"/>
          </a:xfrm>
          <a:prstGeom prst="rect">
            <a:avLst/>
          </a:prstGeom>
          <a:solidFill>
            <a:srgbClr val="959300"/>
          </a:solidFill>
          <a:ln w="9525">
            <a:noFill/>
            <a:miter lim="800000"/>
            <a:headEnd/>
            <a:tailEnd/>
          </a:ln>
          <a:effectLst/>
        </p:spPr>
        <p:txBody>
          <a:bodyPr wrap="none" lIns="80007" tIns="40002" rIns="80007" bIns="40002" anchor="ctr"/>
          <a:lstStyle/>
          <a:p>
            <a:pPr>
              <a:defRPr/>
            </a:pPr>
            <a:endParaRPr lang="en-US" sz="7525" dirty="0"/>
          </a:p>
        </p:txBody>
      </p:sp>
      <p:sp>
        <p:nvSpPr>
          <p:cNvPr id="9" name="Rectangle 9"/>
          <p:cNvSpPr>
            <a:spLocks noChangeArrowheads="1"/>
          </p:cNvSpPr>
          <p:nvPr/>
        </p:nvSpPr>
        <p:spPr bwMode="auto">
          <a:xfrm>
            <a:off x="52776" y="4084927"/>
            <a:ext cx="38404800" cy="152400"/>
          </a:xfrm>
          <a:prstGeom prst="rect">
            <a:avLst/>
          </a:prstGeom>
          <a:solidFill>
            <a:srgbClr val="959300"/>
          </a:solidFill>
          <a:ln w="152400">
            <a:solidFill>
              <a:srgbClr val="959300"/>
            </a:solidFill>
            <a:miter lim="800000"/>
            <a:headEnd/>
            <a:tailEnd/>
          </a:ln>
          <a:effectLst/>
        </p:spPr>
        <p:txBody>
          <a:bodyPr wrap="none" lIns="80007" tIns="40002" rIns="80007" bIns="40002" anchor="ctr"/>
          <a:lstStyle/>
          <a:p>
            <a:pPr>
              <a:defRPr/>
            </a:pPr>
            <a:endParaRPr lang="en-US" sz="7525" dirty="0"/>
          </a:p>
        </p:txBody>
      </p:sp>
      <p:sp>
        <p:nvSpPr>
          <p:cNvPr id="21" name="Rounded Rectangle 20"/>
          <p:cNvSpPr/>
          <p:nvPr userDrawn="1"/>
        </p:nvSpPr>
        <p:spPr>
          <a:xfrm>
            <a:off x="807046" y="4876803"/>
            <a:ext cx="8794154" cy="27117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sp>
        <p:nvSpPr>
          <p:cNvPr id="22" name="Rounded Rectangle 21"/>
          <p:cNvSpPr/>
          <p:nvPr userDrawn="1"/>
        </p:nvSpPr>
        <p:spPr>
          <a:xfrm>
            <a:off x="28803600" y="4876802"/>
            <a:ext cx="8794154" cy="27117674"/>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sp>
        <p:nvSpPr>
          <p:cNvPr id="23" name="Rounded Rectangle 22"/>
          <p:cNvSpPr/>
          <p:nvPr userDrawn="1"/>
        </p:nvSpPr>
        <p:spPr>
          <a:xfrm>
            <a:off x="10135296" y="4876801"/>
            <a:ext cx="18134211" cy="27127200"/>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grpSp>
        <p:nvGrpSpPr>
          <p:cNvPr id="43" name="Group 42"/>
          <p:cNvGrpSpPr/>
          <p:nvPr userDrawn="1"/>
        </p:nvGrpSpPr>
        <p:grpSpPr>
          <a:xfrm>
            <a:off x="38638109" y="-55065"/>
            <a:ext cx="9679372" cy="32973465"/>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3500" b="1" spc="525" dirty="0">
                  <a:solidFill>
                    <a:schemeClr val="bg1"/>
                  </a:solidFill>
                  <a:latin typeface="Trebuchet MS" pitchFamily="34" charset="0"/>
                </a:rPr>
                <a:t>QUICK START (cont.)</a:t>
              </a:r>
            </a:p>
            <a:p>
              <a:pPr algn="ctr"/>
              <a:endParaRPr lang="en-US" sz="3150" b="1" baseline="0" dirty="0">
                <a:solidFill>
                  <a:schemeClr val="bg1"/>
                </a:solidFill>
                <a:latin typeface="Trebuchet MS" pitchFamily="34" charset="0"/>
              </a:endParaRPr>
            </a:p>
            <a:p>
              <a:pPr algn="ctr"/>
              <a:r>
                <a:rPr lang="en-US" sz="2800" b="1" baseline="0" dirty="0">
                  <a:solidFill>
                    <a:srgbClr val="FFC000"/>
                  </a:solidFill>
                  <a:latin typeface="Trebuchet MS" pitchFamily="34" charset="0"/>
                </a:rPr>
                <a:t>How to change the template color theme</a:t>
              </a:r>
            </a:p>
            <a:p>
              <a:pPr marL="0" marR="0" lvl="2" indent="0" algn="l" defTabSz="100013" rtl="0" eaLnBrk="1" fontAlgn="auto" latinLnBrk="0" hangingPunct="1">
                <a:lnSpc>
                  <a:spcPct val="100000"/>
                </a:lnSpc>
                <a:spcBef>
                  <a:spcPts val="0"/>
                </a:spcBef>
                <a:spcAft>
                  <a:spcPts val="0"/>
                </a:spcAft>
                <a:buClrTx/>
                <a:buSzTx/>
                <a:buFontTx/>
                <a:buNone/>
                <a:tabLst/>
                <a:defRPr/>
              </a:pPr>
              <a:r>
                <a:rPr lang="en-US" sz="21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100" b="0" spc="0" baseline="0" dirty="0">
                  <a:solidFill>
                    <a:schemeClr val="bg1">
                      <a:lumMod val="75000"/>
                    </a:schemeClr>
                  </a:solidFill>
                  <a:latin typeface="Trebuchet MS" pitchFamily="34" charset="0"/>
                </a:rPr>
                <a:t>also create your own color theme.</a:t>
              </a:r>
            </a:p>
            <a:p>
              <a:pPr marL="0" marR="0" lvl="2" indent="0" algn="l" defTabSz="100013" rtl="0" eaLnBrk="1" fontAlgn="auto" latinLnBrk="0" hangingPunct="1">
                <a:lnSpc>
                  <a:spcPct val="100000"/>
                </a:lnSpc>
                <a:spcBef>
                  <a:spcPts val="0"/>
                </a:spcBef>
                <a:spcAft>
                  <a:spcPts val="0"/>
                </a:spcAft>
                <a:buClrTx/>
                <a:buSzTx/>
                <a:buFontTx/>
                <a:buNone/>
                <a:tabLst/>
                <a:defRPr/>
              </a:pPr>
              <a:endParaRPr lang="en-US" sz="2100" b="0" baseline="0" dirty="0">
                <a:solidFill>
                  <a:schemeClr val="bg1">
                    <a:lumMod val="75000"/>
                  </a:schemeClr>
                </a:solidFill>
                <a:latin typeface="Trebuchet MS" pitchFamily="34" charset="0"/>
              </a:endParaRPr>
            </a:p>
            <a:p>
              <a:pPr marL="0" indent="0" algn="l" defTabSz="100013"/>
              <a:endParaRPr lang="en-US" sz="2100" b="0" baseline="0" dirty="0">
                <a:solidFill>
                  <a:schemeClr val="bg1">
                    <a:lumMod val="75000"/>
                  </a:schemeClr>
                </a:solidFill>
                <a:latin typeface="Trebuchet MS" pitchFamily="34" charset="0"/>
              </a:endParaRPr>
            </a:p>
            <a:p>
              <a:pPr marL="0" indent="0" algn="l" defTabSz="100013"/>
              <a:endParaRPr lang="en-US" sz="2100" b="0" baseline="0" dirty="0">
                <a:solidFill>
                  <a:schemeClr val="bg1">
                    <a:lumMod val="75000"/>
                  </a:schemeClr>
                </a:solidFill>
                <a:latin typeface="Trebuchet MS" pitchFamily="34" charset="0"/>
              </a:endParaRPr>
            </a:p>
            <a:p>
              <a:pPr marL="0" indent="0" algn="l" defTabSz="100013"/>
              <a:endParaRPr lang="en-US" sz="2100" b="0" baseline="0" dirty="0">
                <a:solidFill>
                  <a:schemeClr val="bg1">
                    <a:lumMod val="75000"/>
                  </a:schemeClr>
                </a:solidFill>
                <a:latin typeface="Trebuchet MS" pitchFamily="34" charset="0"/>
              </a:endParaRPr>
            </a:p>
            <a:p>
              <a:pPr marL="0" indent="0" algn="l" defTabSz="100013"/>
              <a:endParaRPr lang="en-US" sz="2100" b="0" baseline="0" dirty="0">
                <a:solidFill>
                  <a:schemeClr val="bg1">
                    <a:lumMod val="75000"/>
                  </a:schemeClr>
                </a:solidFill>
                <a:latin typeface="Trebuchet MS" pitchFamily="34" charset="0"/>
              </a:endParaRPr>
            </a:p>
            <a:p>
              <a:pPr marL="0" indent="0" algn="l" defTabSz="100013"/>
              <a:endParaRPr lang="en-US" sz="2100" b="0" baseline="0" dirty="0">
                <a:solidFill>
                  <a:schemeClr val="bg1">
                    <a:lumMod val="75000"/>
                  </a:schemeClr>
                </a:solidFill>
                <a:latin typeface="Trebuchet MS" pitchFamily="34" charset="0"/>
              </a:endParaRPr>
            </a:p>
            <a:p>
              <a:pPr marL="0" indent="0" algn="l" defTabSz="100013"/>
              <a:endParaRPr lang="en-US" sz="2100" b="0" baseline="0" dirty="0">
                <a:solidFill>
                  <a:schemeClr val="bg1">
                    <a:lumMod val="75000"/>
                  </a:schemeClr>
                </a:solidFill>
                <a:latin typeface="Trebuchet MS" pitchFamily="34" charset="0"/>
              </a:endParaRPr>
            </a:p>
            <a:p>
              <a:pPr marL="0" indent="0" algn="l" defTabSz="100013"/>
              <a:r>
                <a:rPr lang="en-US" sz="21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00013"/>
              <a:endParaRPr lang="en-US" sz="2100" b="0" baseline="0" dirty="0">
                <a:solidFill>
                  <a:schemeClr val="bg1">
                    <a:lumMod val="75000"/>
                  </a:schemeClr>
                </a:solidFill>
                <a:latin typeface="Trebuchet MS" pitchFamily="34" charset="0"/>
              </a:endParaRPr>
            </a:p>
            <a:p>
              <a:pPr algn="ctr"/>
              <a:r>
                <a:rPr lang="en-US" sz="2800" b="1" baseline="0" dirty="0">
                  <a:solidFill>
                    <a:srgbClr val="FFC000"/>
                  </a:solidFill>
                  <a:latin typeface="Trebuchet MS" pitchFamily="34" charset="0"/>
                </a:rPr>
                <a:t>How to add Text</a:t>
              </a:r>
            </a:p>
            <a:p>
              <a:pPr marL="2857302" lvl="2" indent="0" algn="l" defTabSz="100013"/>
              <a:r>
                <a:rPr lang="en-US" sz="21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328548" lvl="2" indent="0" algn="l" defTabSz="100013"/>
              <a:endParaRPr lang="en-US" sz="2100" b="0" baseline="0" dirty="0">
                <a:solidFill>
                  <a:schemeClr val="bg1">
                    <a:lumMod val="75000"/>
                  </a:schemeClr>
                </a:solidFill>
                <a:latin typeface="Trebuchet MS" pitchFamily="34" charset="0"/>
              </a:endParaRPr>
            </a:p>
            <a:p>
              <a:pPr marL="0" marR="0" lvl="0" indent="0" algn="ctr" defTabSz="1328548" rtl="0" eaLnBrk="1" fontAlgn="auto" latinLnBrk="0" hangingPunct="1">
                <a:lnSpc>
                  <a:spcPct val="100000"/>
                </a:lnSpc>
                <a:spcBef>
                  <a:spcPts val="0"/>
                </a:spcBef>
                <a:spcAft>
                  <a:spcPts val="0"/>
                </a:spcAft>
                <a:buClrTx/>
                <a:buSzTx/>
                <a:buFontTx/>
                <a:buNone/>
                <a:tabLst/>
                <a:defRPr/>
              </a:pPr>
              <a:r>
                <a:rPr lang="en-US" sz="2100" b="0" baseline="0" dirty="0">
                  <a:solidFill>
                    <a:schemeClr val="bg1">
                      <a:lumMod val="75000"/>
                    </a:schemeClr>
                  </a:solidFill>
                  <a:latin typeface="Trebuchet MS" pitchFamily="34" charset="0"/>
                </a:rPr>
                <a:t> </a:t>
              </a:r>
              <a:r>
                <a:rPr kumimoji="0" lang="en-US" sz="28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0001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100" b="0" baseline="0" dirty="0">
                <a:solidFill>
                  <a:schemeClr val="bg1">
                    <a:lumMod val="75000"/>
                  </a:schemeClr>
                </a:solidFill>
                <a:latin typeface="Trebuchet MS" pitchFamily="34" charset="0"/>
              </a:endParaRPr>
            </a:p>
            <a:p>
              <a:pPr marL="1328548" lvl="2" indent="0" algn="l" defTabSz="100013"/>
              <a:endParaRPr lang="en-US" sz="2100" b="0" baseline="0" dirty="0">
                <a:solidFill>
                  <a:schemeClr val="bg1">
                    <a:lumMod val="75000"/>
                  </a:schemeClr>
                </a:solidFill>
                <a:latin typeface="Trebuchet MS" pitchFamily="34" charset="0"/>
              </a:endParaRPr>
            </a:p>
            <a:p>
              <a:pPr algn="ctr"/>
              <a:r>
                <a:rPr lang="en-US" sz="2800" b="1" baseline="0" dirty="0">
                  <a:solidFill>
                    <a:srgbClr val="FFC000"/>
                  </a:solidFill>
                  <a:latin typeface="Trebuchet MS" pitchFamily="34" charset="0"/>
                </a:rPr>
                <a:t>How to add Tables</a:t>
              </a:r>
            </a:p>
            <a:p>
              <a:pPr marL="1514078" lvl="1" indent="0" algn="l" defTabSz="100013"/>
              <a:r>
                <a:rPr lang="en-US" sz="2100" b="0" baseline="0" dirty="0">
                  <a:solidFill>
                    <a:schemeClr val="bg1">
                      <a:lumMod val="75000"/>
                    </a:schemeClr>
                  </a:solidFill>
                  <a:latin typeface="Trebuchet MS" pitchFamily="34" charset="0"/>
                </a:rPr>
                <a:t>To add a table from scratch go to the INSERT menu and </a:t>
              </a:r>
              <a:br>
                <a:rPr lang="en-US" sz="2100" b="0" baseline="0" dirty="0">
                  <a:solidFill>
                    <a:schemeClr val="bg1">
                      <a:lumMod val="75000"/>
                    </a:schemeClr>
                  </a:solidFill>
                  <a:latin typeface="Trebuchet MS" pitchFamily="34" charset="0"/>
                </a:rPr>
              </a:br>
              <a:r>
                <a:rPr lang="en-US" sz="2100" b="0" baseline="0" dirty="0">
                  <a:solidFill>
                    <a:schemeClr val="bg1">
                      <a:lumMod val="75000"/>
                    </a:schemeClr>
                  </a:solidFill>
                  <a:latin typeface="Trebuchet MS" pitchFamily="34" charset="0"/>
                </a:rPr>
                <a:t>click on TABLE. A drop-down box will help you select rows and columns. </a:t>
              </a:r>
            </a:p>
            <a:p>
              <a:pPr marL="0" lvl="0" indent="0" algn="l" defTabSz="100013"/>
              <a:r>
                <a:rPr lang="en-US" sz="21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00013"/>
              <a:endParaRPr lang="en-US" sz="2100" b="0" baseline="0" dirty="0">
                <a:solidFill>
                  <a:schemeClr val="bg1">
                    <a:lumMod val="75000"/>
                  </a:schemeClr>
                </a:solidFill>
                <a:latin typeface="Trebuchet MS" pitchFamily="34" charset="0"/>
              </a:endParaRPr>
            </a:p>
            <a:p>
              <a:pPr marL="0" marR="0" lvl="0" indent="0" algn="ctr" defTabSz="132854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0001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00013"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32854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0001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328548"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32854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0001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00013"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32854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0001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00013" rtl="0" eaLnBrk="1" fontAlgn="auto" latinLnBrk="0" hangingPunct="1">
                <a:lnSpc>
                  <a:spcPct val="100000"/>
                </a:lnSpc>
                <a:spcBef>
                  <a:spcPts val="0"/>
                </a:spcBef>
                <a:spcAft>
                  <a:spcPts val="0"/>
                </a:spcAft>
                <a:buClrTx/>
                <a:buSzTx/>
                <a:buFontTx/>
                <a:buNone/>
                <a:tabLst/>
                <a:defRPr/>
              </a:pPr>
              <a:endParaRPr lang="en-US" sz="2100" b="0" baseline="0" dirty="0">
                <a:solidFill>
                  <a:schemeClr val="bg1">
                    <a:lumMod val="75000"/>
                  </a:schemeClr>
                </a:solidFill>
                <a:latin typeface="Trebuchet MS" pitchFamily="34" charset="0"/>
              </a:endParaRPr>
            </a:p>
            <a:p>
              <a:pPr marL="0" marR="0" lvl="0" indent="0" algn="ctr" defTabSz="1328548"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00013"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00013" rtl="0" eaLnBrk="1" fontAlgn="auto" latinLnBrk="0" hangingPunct="1">
                <a:lnSpc>
                  <a:spcPct val="100000"/>
                </a:lnSpc>
                <a:spcBef>
                  <a:spcPts val="0"/>
                </a:spcBef>
                <a:spcAft>
                  <a:spcPts val="0"/>
                </a:spcAft>
                <a:buClrTx/>
                <a:buSzTx/>
                <a:buFontTx/>
                <a:buNone/>
                <a:tabLst/>
                <a:defRPr/>
              </a:pPr>
              <a:endParaRPr kumimoji="0" lang="en-US" sz="245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45" name="Object 44"/>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5203"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6" name="Picture 45"/>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5204"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8" name="Group 47"/>
            <p:cNvGrpSpPr/>
            <p:nvPr userDrawn="1"/>
          </p:nvGrpSpPr>
          <p:grpSpPr>
            <a:xfrm>
              <a:off x="44487207" y="29414560"/>
              <a:ext cx="10354213" cy="1265612"/>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25" dirty="0"/>
              </a:p>
            </p:txBody>
          </p:sp>
          <p:pic>
            <p:nvPicPr>
              <p:cNvPr id="51"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63" y="28552305"/>
                <a:ext cx="8671189" cy="636533"/>
              </a:xfrm>
              <a:prstGeom prst="rect">
                <a:avLst/>
              </a:prstGeom>
              <a:noFill/>
              <a:ln>
                <a:noFill/>
              </a:ln>
            </p:spPr>
            <p:txBody>
              <a:bodyPr wrap="square" rtlCol="0">
                <a:spAutoFit/>
              </a:bodyPr>
              <a:lstStyle/>
              <a:p>
                <a:r>
                  <a:rPr lang="en-US" sz="2100" dirty="0">
                    <a:solidFill>
                      <a:schemeClr val="tx2"/>
                    </a:solidFill>
                    <a:latin typeface="Trebuchet MS" pitchFamily="34" charset="0"/>
                  </a:rPr>
                  <a:t>Student</a:t>
                </a:r>
                <a:r>
                  <a:rPr lang="en-US" sz="2100" baseline="0" dirty="0">
                    <a:solidFill>
                      <a:schemeClr val="tx2"/>
                    </a:solidFill>
                    <a:latin typeface="Trebuchet MS" pitchFamily="34" charset="0"/>
                  </a:rPr>
                  <a:t> discounts are available on our Facebook page.</a:t>
                </a:r>
                <a:br>
                  <a:rPr lang="en-US" sz="2100" baseline="0" dirty="0">
                    <a:solidFill>
                      <a:schemeClr val="tx2"/>
                    </a:solidFill>
                    <a:latin typeface="Trebuchet MS" pitchFamily="34" charset="0"/>
                  </a:rPr>
                </a:br>
                <a:r>
                  <a:rPr lang="en-US" sz="2100" baseline="0" dirty="0">
                    <a:solidFill>
                      <a:schemeClr val="tx2"/>
                    </a:solidFill>
                    <a:latin typeface="Trebuchet MS" pitchFamily="34" charset="0"/>
                  </a:rPr>
                  <a:t>Go to </a:t>
                </a:r>
                <a:r>
                  <a:rPr lang="en-US" sz="2100" u="sng" baseline="0" dirty="0">
                    <a:solidFill>
                      <a:schemeClr val="tx2"/>
                    </a:solidFill>
                    <a:latin typeface="Trebuchet MS" pitchFamily="34" charset="0"/>
                  </a:rPr>
                  <a:t>PosterPresentations.com</a:t>
                </a:r>
                <a:r>
                  <a:rPr lang="en-US" sz="2100" baseline="0" dirty="0">
                    <a:solidFill>
                      <a:schemeClr val="tx2"/>
                    </a:solidFill>
                    <a:latin typeface="Trebuchet MS" pitchFamily="34" charset="0"/>
                  </a:rPr>
                  <a:t> and click on the FB icon. </a:t>
                </a:r>
                <a:endParaRPr lang="en-US" sz="2100" dirty="0">
                  <a:solidFill>
                    <a:schemeClr val="tx2"/>
                  </a:solidFill>
                  <a:latin typeface="Trebuchet MS" pitchFamily="34" charset="0"/>
                </a:endParaRPr>
              </a:p>
            </p:txBody>
          </p:sp>
        </p:grpSp>
        <p:sp>
          <p:nvSpPr>
            <p:cNvPr id="49" name="TextBox 48"/>
            <p:cNvSpPr txBox="1"/>
            <p:nvPr userDrawn="1"/>
          </p:nvSpPr>
          <p:spPr>
            <a:xfrm>
              <a:off x="44262808" y="31169782"/>
              <a:ext cx="6870215" cy="1245750"/>
            </a:xfrm>
            <a:prstGeom prst="rect">
              <a:avLst/>
            </a:prstGeom>
            <a:noFill/>
          </p:spPr>
          <p:txBody>
            <a:bodyPr wrap="square" lIns="65304" tIns="32651" rIns="65304" bIns="32651" rtlCol="0">
              <a:spAutoFit/>
            </a:bodyPr>
            <a:lstStyle/>
            <a:p>
              <a:pPr>
                <a:lnSpc>
                  <a:spcPts val="2275"/>
                </a:lnSpc>
              </a:pPr>
              <a:r>
                <a:rPr lang="en-US" sz="2450" dirty="0">
                  <a:solidFill>
                    <a:schemeClr val="bg1"/>
                  </a:solidFill>
                </a:rPr>
                <a:t>© 2015</a:t>
              </a:r>
              <a:r>
                <a:rPr lang="en-US" sz="2450" baseline="0" dirty="0">
                  <a:solidFill>
                    <a:schemeClr val="bg1"/>
                  </a:solidFill>
                </a:rPr>
                <a:t> </a:t>
              </a:r>
              <a:r>
                <a:rPr lang="en-US" sz="2450" dirty="0">
                  <a:solidFill>
                    <a:schemeClr val="bg1"/>
                  </a:solidFill>
                </a:rPr>
                <a:t>PosterPresentations.com</a:t>
              </a:r>
              <a:br>
                <a:rPr lang="en-US" sz="2450" dirty="0">
                  <a:solidFill>
                    <a:schemeClr val="bg1"/>
                  </a:solidFill>
                </a:rPr>
              </a:br>
              <a:r>
                <a:rPr lang="en-US" sz="2450" dirty="0">
                  <a:solidFill>
                    <a:schemeClr val="bg1"/>
                  </a:solidFill>
                </a:rPr>
                <a:t>    </a:t>
              </a:r>
              <a:r>
                <a:rPr lang="en-US" sz="2100" dirty="0">
                  <a:solidFill>
                    <a:schemeClr val="bg1"/>
                  </a:solidFill>
                </a:rPr>
                <a:t>2117 Fourth Street ,</a:t>
              </a:r>
              <a:r>
                <a:rPr lang="en-US" sz="2100" baseline="0" dirty="0">
                  <a:solidFill>
                    <a:schemeClr val="bg1"/>
                  </a:solidFill>
                </a:rPr>
                <a:t> Unit C        </a:t>
              </a:r>
            </a:p>
            <a:p>
              <a:pPr>
                <a:lnSpc>
                  <a:spcPts val="2275"/>
                </a:lnSpc>
              </a:pPr>
              <a:r>
                <a:rPr lang="en-US" sz="2100" baseline="0" dirty="0">
                  <a:solidFill>
                    <a:schemeClr val="bg1"/>
                  </a:solidFill>
                </a:rPr>
                <a:t>     Berkeley CA </a:t>
              </a:r>
              <a:r>
                <a:rPr lang="en-US" sz="1750" baseline="0" dirty="0">
                  <a:solidFill>
                    <a:schemeClr val="bg1"/>
                  </a:solidFill>
                </a:rPr>
                <a:t>94710</a:t>
              </a:r>
              <a:br>
                <a:rPr lang="en-US" sz="2100" baseline="0" dirty="0">
                  <a:solidFill>
                    <a:schemeClr val="bg1"/>
                  </a:solidFill>
                </a:rPr>
              </a:br>
              <a:r>
                <a:rPr lang="en-US" sz="2100" baseline="0" dirty="0">
                  <a:solidFill>
                    <a:schemeClr val="bg1"/>
                  </a:solidFill>
                </a:rPr>
                <a:t>    </a:t>
              </a:r>
              <a:r>
                <a:rPr lang="en-US" sz="2100" b="1" baseline="0" dirty="0">
                  <a:solidFill>
                    <a:srgbClr val="FFFF00"/>
                  </a:solidFill>
                </a:rPr>
                <a:t>posterpresenter@gmail.com</a:t>
              </a:r>
              <a:endParaRPr lang="en-US" sz="2450" b="1" dirty="0">
                <a:solidFill>
                  <a:srgbClr val="FFFF00"/>
                </a:solidFill>
              </a:endParaRPr>
            </a:p>
          </p:txBody>
        </p:sp>
      </p:grpSp>
      <p:grpSp>
        <p:nvGrpSpPr>
          <p:cNvPr id="53" name="Group 52"/>
          <p:cNvGrpSpPr/>
          <p:nvPr userDrawn="1"/>
        </p:nvGrpSpPr>
        <p:grpSpPr>
          <a:xfrm>
            <a:off x="-9822039" y="-1"/>
            <a:ext cx="9641507" cy="32918401"/>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328548" rtl="0" eaLnBrk="1" fontAlgn="auto" latinLnBrk="0" hangingPunct="1">
                <a:lnSpc>
                  <a:spcPct val="100000"/>
                </a:lnSpc>
                <a:spcBef>
                  <a:spcPts val="0"/>
                </a:spcBef>
                <a:spcAft>
                  <a:spcPts val="0"/>
                </a:spcAft>
                <a:buClrTx/>
                <a:buSzTx/>
                <a:buFontTx/>
                <a:buNone/>
                <a:tabLst/>
                <a:defRPr/>
              </a:pPr>
              <a:r>
                <a:rPr lang="en-US" sz="2800" b="1" spc="0" dirty="0">
                  <a:solidFill>
                    <a:srgbClr val="FF0000"/>
                  </a:solidFill>
                  <a:latin typeface="Trebuchet MS" pitchFamily="34" charset="0"/>
                </a:rPr>
                <a:t>(—THIS SIDEBAR DOES NOT PRINT—)</a:t>
              </a:r>
              <a:endParaRPr lang="en-US" sz="2800" b="1" spc="525" dirty="0">
                <a:solidFill>
                  <a:schemeClr val="bg1"/>
                </a:solidFill>
                <a:latin typeface="Trebuchet MS" pitchFamily="34" charset="0"/>
              </a:endParaRPr>
            </a:p>
            <a:p>
              <a:pPr algn="ctr"/>
              <a:r>
                <a:rPr lang="en-US" sz="3500" b="1" spc="525" dirty="0">
                  <a:solidFill>
                    <a:schemeClr val="bg1"/>
                  </a:solidFill>
                  <a:latin typeface="Trebuchet MS" pitchFamily="34" charset="0"/>
                </a:rPr>
                <a:t>DESIGN</a:t>
              </a:r>
              <a:r>
                <a:rPr lang="en-US" sz="3500" b="1" spc="525" baseline="0" dirty="0">
                  <a:solidFill>
                    <a:schemeClr val="bg1"/>
                  </a:solidFill>
                  <a:latin typeface="Trebuchet MS" pitchFamily="34" charset="0"/>
                </a:rPr>
                <a:t> </a:t>
              </a:r>
              <a:r>
                <a:rPr lang="en-US" sz="3500" b="1" spc="525" dirty="0">
                  <a:solidFill>
                    <a:schemeClr val="bg1"/>
                  </a:solidFill>
                  <a:latin typeface="Trebuchet MS" pitchFamily="34" charset="0"/>
                </a:rPr>
                <a:t>GUIDE</a:t>
              </a:r>
            </a:p>
            <a:p>
              <a:pPr algn="ctr"/>
              <a:endParaRPr lang="en-US" sz="2450" b="1" dirty="0">
                <a:latin typeface="Trebuchet MS" pitchFamily="34" charset="0"/>
              </a:endParaRPr>
            </a:p>
            <a:p>
              <a:pPr defTabSz="3294934"/>
              <a:r>
                <a:rPr lang="en-US" sz="2450" i="0" dirty="0">
                  <a:latin typeface="Trebuchet MS" pitchFamily="34" charset="0"/>
                </a:rPr>
                <a:t>This PowerPoint</a:t>
              </a:r>
              <a:r>
                <a:rPr lang="en-US" sz="2450" i="0" baseline="0" dirty="0">
                  <a:latin typeface="Trebuchet MS" pitchFamily="34" charset="0"/>
                </a:rPr>
                <a:t> </a:t>
              </a:r>
              <a:r>
                <a:rPr lang="en-US" sz="2450" i="0" dirty="0">
                  <a:latin typeface="Trebuchet MS" pitchFamily="34" charset="0"/>
                </a:rPr>
                <a:t>2007 template produces</a:t>
              </a:r>
              <a:r>
                <a:rPr lang="en-US" sz="2450" i="0" baseline="0" dirty="0">
                  <a:latin typeface="Trebuchet MS" pitchFamily="34" charset="0"/>
                </a:rPr>
                <a:t> </a:t>
              </a:r>
              <a:r>
                <a:rPr lang="en-US" sz="2450" i="0" dirty="0">
                  <a:latin typeface="Trebuchet MS" pitchFamily="34" charset="0"/>
                </a:rPr>
                <a:t>a 36”x48” presentation poster. </a:t>
              </a:r>
              <a:r>
                <a:rPr lang="en-US" sz="2450" dirty="0">
                  <a:latin typeface="Trebuchet MS" pitchFamily="34" charset="0"/>
                </a:rPr>
                <a:t>You</a:t>
              </a:r>
              <a:r>
                <a:rPr lang="en-US" sz="2450" baseline="0" dirty="0">
                  <a:latin typeface="Trebuchet MS" pitchFamily="34" charset="0"/>
                </a:rPr>
                <a:t> can u</a:t>
              </a:r>
              <a:r>
                <a:rPr lang="en-US" sz="2450" dirty="0">
                  <a:latin typeface="Trebuchet MS" pitchFamily="34" charset="0"/>
                </a:rPr>
                <a:t>se</a:t>
              </a:r>
              <a:r>
                <a:rPr lang="en-US" sz="2450" baseline="0" dirty="0">
                  <a:latin typeface="Trebuchet MS" pitchFamily="34" charset="0"/>
                </a:rPr>
                <a:t> it to create your research poster and </a:t>
              </a:r>
              <a:r>
                <a:rPr lang="en-US" sz="2450" dirty="0">
                  <a:latin typeface="Trebuchet MS" pitchFamily="34" charset="0"/>
                </a:rPr>
                <a:t>save valuable time placing titles, subtitles,</a:t>
              </a:r>
              <a:r>
                <a:rPr lang="en-US" sz="2450" baseline="0" dirty="0">
                  <a:latin typeface="Trebuchet MS" pitchFamily="34" charset="0"/>
                </a:rPr>
                <a:t> text, and graphics</a:t>
              </a:r>
              <a:r>
                <a:rPr lang="en-US" sz="2450" dirty="0">
                  <a:latin typeface="Trebuchet MS" pitchFamily="34" charset="0"/>
                </a:rPr>
                <a:t>. </a:t>
              </a:r>
            </a:p>
            <a:p>
              <a:pPr defTabSz="3294934"/>
              <a:endParaRPr lang="en-US" sz="2450" dirty="0">
                <a:latin typeface="Trebuchet MS" pitchFamily="34" charset="0"/>
              </a:endParaRPr>
            </a:p>
            <a:p>
              <a:pPr defTabSz="3840567"/>
              <a:r>
                <a:rPr lang="en-US" sz="2450" dirty="0">
                  <a:latin typeface="Trebuchet MS" pitchFamily="34" charset="0"/>
                </a:rPr>
                <a:t>We provide a series of online tutorials that will guide you through the poster design process and answer your poster production questions. To view our template tutorials, go online to </a:t>
              </a:r>
              <a:r>
                <a:rPr lang="en-US" sz="2450" b="1" dirty="0">
                  <a:solidFill>
                    <a:srgbClr val="FFC000"/>
                  </a:solidFill>
                  <a:latin typeface="Trebuchet MS" pitchFamily="34" charset="0"/>
                </a:rPr>
                <a:t>PosterPresentations.com</a:t>
              </a:r>
              <a:r>
                <a:rPr lang="en-US" sz="2450" b="1" dirty="0">
                  <a:solidFill>
                    <a:schemeClr val="bg1"/>
                  </a:solidFill>
                  <a:latin typeface="Trebuchet MS" pitchFamily="34" charset="0"/>
                </a:rPr>
                <a:t> </a:t>
              </a:r>
              <a:r>
                <a:rPr lang="en-US" sz="2450" dirty="0">
                  <a:solidFill>
                    <a:schemeClr val="bg1"/>
                  </a:solidFill>
                  <a:latin typeface="Trebuchet MS" pitchFamily="34" charset="0"/>
                </a:rPr>
                <a:t>and click on HELP DESK.</a:t>
              </a:r>
            </a:p>
            <a:p>
              <a:pPr defTabSz="3840567"/>
              <a:endParaRPr lang="en-US" sz="2450" dirty="0">
                <a:latin typeface="Trebuchet MS" pitchFamily="34" charset="0"/>
              </a:endParaRPr>
            </a:p>
            <a:p>
              <a:pPr defTabSz="3840567"/>
              <a:r>
                <a:rPr lang="en-US" sz="2450" dirty="0">
                  <a:solidFill>
                    <a:schemeClr val="bg1"/>
                  </a:solidFill>
                  <a:latin typeface="Trebuchet MS" pitchFamily="34" charset="0"/>
                </a:rPr>
                <a:t>When</a:t>
              </a:r>
              <a:r>
                <a:rPr lang="en-US" sz="2450" baseline="0" dirty="0">
                  <a:solidFill>
                    <a:schemeClr val="bg1"/>
                  </a:solidFill>
                  <a:latin typeface="Trebuchet MS" pitchFamily="34" charset="0"/>
                </a:rPr>
                <a:t> you are ready to print your poster</a:t>
              </a:r>
              <a:r>
                <a:rPr lang="en-US" sz="2450" dirty="0">
                  <a:solidFill>
                    <a:schemeClr val="bg1"/>
                  </a:solidFill>
                  <a:latin typeface="Trebuchet MS" pitchFamily="34" charset="0"/>
                </a:rPr>
                <a:t>,</a:t>
              </a:r>
              <a:r>
                <a:rPr lang="en-US" sz="2450" baseline="0" dirty="0">
                  <a:solidFill>
                    <a:schemeClr val="bg1"/>
                  </a:solidFill>
                  <a:latin typeface="Trebuchet MS" pitchFamily="34" charset="0"/>
                </a:rPr>
                <a:t> go online to </a:t>
              </a:r>
              <a:r>
                <a:rPr lang="en-US" sz="2450" b="0" dirty="0">
                  <a:solidFill>
                    <a:schemeClr val="bg1"/>
                  </a:solidFill>
                  <a:latin typeface="Trebuchet MS" pitchFamily="34" charset="0"/>
                </a:rPr>
                <a:t>PosterPresentations.com</a:t>
              </a:r>
              <a:br>
                <a:rPr lang="en-US" sz="2450" dirty="0">
                  <a:solidFill>
                    <a:schemeClr val="bg1"/>
                  </a:solidFill>
                  <a:latin typeface="Trebuchet MS" pitchFamily="34" charset="0"/>
                </a:rPr>
              </a:br>
              <a:endParaRPr lang="en-US" sz="2450" dirty="0">
                <a:solidFill>
                  <a:schemeClr val="bg1"/>
                </a:solidFill>
                <a:latin typeface="Trebuchet MS" pitchFamily="34" charset="0"/>
              </a:endParaRPr>
            </a:p>
            <a:p>
              <a:pPr algn="l" defTabSz="3294934"/>
              <a:r>
                <a:rPr lang="en-US" sz="2450" b="0" dirty="0">
                  <a:solidFill>
                    <a:schemeClr val="bg1"/>
                  </a:solidFill>
                  <a:latin typeface="Trebuchet MS" pitchFamily="34" charset="0"/>
                </a:rPr>
                <a:t>Need</a:t>
              </a:r>
              <a:r>
                <a:rPr lang="en-US" sz="2450" b="0" baseline="0" dirty="0">
                  <a:solidFill>
                    <a:schemeClr val="bg1"/>
                  </a:solidFill>
                  <a:latin typeface="Trebuchet MS" pitchFamily="34" charset="0"/>
                </a:rPr>
                <a:t> assistance? Call us at </a:t>
              </a:r>
              <a:r>
                <a:rPr lang="en-US" sz="2450" b="0" dirty="0">
                  <a:solidFill>
                    <a:srgbClr val="FFC000"/>
                  </a:solidFill>
                  <a:latin typeface="Trebuchet MS" pitchFamily="34" charset="0"/>
                </a:rPr>
                <a:t>1.510.649.3001</a:t>
              </a:r>
            </a:p>
            <a:p>
              <a:pPr algn="l" defTabSz="3294934"/>
              <a:endParaRPr lang="en-US" sz="3150" b="1" dirty="0">
                <a:solidFill>
                  <a:srgbClr val="FFFF00"/>
                </a:solidFill>
                <a:latin typeface="Trebuchet MS" pitchFamily="34" charset="0"/>
              </a:endParaRPr>
            </a:p>
            <a:p>
              <a:pPr algn="ctr"/>
              <a:endParaRPr lang="en-US" sz="2100" b="1" dirty="0">
                <a:solidFill>
                  <a:schemeClr val="bg1"/>
                </a:solidFill>
                <a:latin typeface="Trebuchet MS" pitchFamily="34" charset="0"/>
              </a:endParaRPr>
            </a:p>
            <a:p>
              <a:pPr algn="ctr"/>
              <a:r>
                <a:rPr lang="en-US" sz="3500" b="1" spc="525" dirty="0">
                  <a:solidFill>
                    <a:schemeClr val="bg1"/>
                  </a:solidFill>
                  <a:latin typeface="Trebuchet MS" pitchFamily="34" charset="0"/>
                </a:rPr>
                <a:t>QUICK START</a:t>
              </a:r>
            </a:p>
            <a:p>
              <a:pPr algn="ctr"/>
              <a:endParaRPr lang="en-US" sz="2800" b="1" baseline="0" dirty="0">
                <a:solidFill>
                  <a:schemeClr val="bg1"/>
                </a:solidFill>
                <a:latin typeface="Trebuchet MS" pitchFamily="34" charset="0"/>
              </a:endParaRPr>
            </a:p>
            <a:p>
              <a:pPr algn="ctr"/>
              <a:r>
                <a:rPr lang="en-US" sz="2800" b="1" baseline="0" dirty="0">
                  <a:solidFill>
                    <a:srgbClr val="FFC000"/>
                  </a:solidFill>
                  <a:latin typeface="Trebuchet MS" pitchFamily="34" charset="0"/>
                </a:rPr>
                <a:t>Zoom in and out</a:t>
              </a:r>
            </a:p>
            <a:p>
              <a:pPr marL="1655763" indent="-1655763" algn="l" defTabSz="744538"/>
              <a:r>
                <a:rPr lang="en-US" sz="2100" b="0" baseline="0" dirty="0">
                  <a:solidFill>
                    <a:schemeClr val="bg1"/>
                  </a:solidFill>
                  <a:latin typeface="Trebuchet MS" pitchFamily="34" charset="0"/>
                </a:rPr>
                <a:t>	</a:t>
              </a:r>
              <a:r>
                <a:rPr lang="en-US" sz="2100" b="0" baseline="0" dirty="0">
                  <a:solidFill>
                    <a:schemeClr val="bg1">
                      <a:lumMod val="75000"/>
                    </a:schemeClr>
                  </a:solidFill>
                  <a:latin typeface="Trebuchet MS" pitchFamily="34" charset="0"/>
                </a:rPr>
                <a:t>As you work on your poster zoom in and out to the level that is more comfortable to you. </a:t>
              </a:r>
            </a:p>
            <a:p>
              <a:pPr marL="1655763" indent="-1655763" algn="l" defTabSz="744538"/>
              <a:r>
                <a:rPr lang="en-US" sz="2100" b="1" baseline="0" dirty="0">
                  <a:solidFill>
                    <a:schemeClr val="bg1">
                      <a:lumMod val="75000"/>
                    </a:schemeClr>
                  </a:solidFill>
                  <a:latin typeface="Trebuchet MS" pitchFamily="34" charset="0"/>
                </a:rPr>
                <a:t>	</a:t>
              </a:r>
              <a:r>
                <a:rPr lang="en-US" sz="2100" b="0" baseline="0" dirty="0">
                  <a:solidFill>
                    <a:schemeClr val="bg1">
                      <a:lumMod val="75000"/>
                    </a:schemeClr>
                  </a:solidFill>
                  <a:latin typeface="Trebuchet MS" pitchFamily="34" charset="0"/>
                </a:rPr>
                <a:t>Go to VIEW &gt; ZOOM.</a:t>
              </a:r>
            </a:p>
            <a:p>
              <a:pPr algn="l"/>
              <a:endParaRPr lang="en-US" sz="2450" b="0" baseline="0" dirty="0">
                <a:solidFill>
                  <a:schemeClr val="bg1"/>
                </a:solidFill>
                <a:latin typeface="Trebuchet MS" pitchFamily="34" charset="0"/>
              </a:endParaRPr>
            </a:p>
            <a:p>
              <a:pPr algn="ctr"/>
              <a:r>
                <a:rPr lang="en-US" sz="2800" b="1" baseline="0" dirty="0">
                  <a:solidFill>
                    <a:srgbClr val="FFC000"/>
                  </a:solidFill>
                  <a:latin typeface="Trebuchet MS" pitchFamily="34" charset="0"/>
                </a:rPr>
                <a:t>Title, Authors, and Affiliations</a:t>
              </a:r>
            </a:p>
            <a:p>
              <a:pPr algn="l"/>
              <a:r>
                <a:rPr lang="en-US" sz="21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1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100" b="0" spc="0" baseline="0" dirty="0">
                <a:solidFill>
                  <a:schemeClr val="bg1">
                    <a:lumMod val="75000"/>
                  </a:schemeClr>
                </a:solidFill>
                <a:latin typeface="Trebuchet MS" pitchFamily="34" charset="0"/>
              </a:endParaRPr>
            </a:p>
            <a:p>
              <a:pPr algn="l"/>
              <a:r>
                <a:rPr lang="en-US" sz="2100" b="1" spc="263" baseline="0" dirty="0">
                  <a:solidFill>
                    <a:srgbClr val="FFC000"/>
                  </a:solidFill>
                  <a:latin typeface="Trebuchet MS" pitchFamily="34" charset="0"/>
                </a:rPr>
                <a:t>TIP</a:t>
              </a:r>
              <a:r>
                <a:rPr lang="en-US" sz="2100" b="1" baseline="0" dirty="0">
                  <a:solidFill>
                    <a:srgbClr val="FFC000"/>
                  </a:solidFill>
                  <a:latin typeface="Trebuchet MS" pitchFamily="34" charset="0"/>
                </a:rPr>
                <a:t>: </a:t>
              </a:r>
              <a:r>
                <a:rPr lang="en-US" sz="2100" b="0" baseline="0" dirty="0">
                  <a:solidFill>
                    <a:schemeClr val="bg1">
                      <a:lumMod val="75000"/>
                    </a:schemeClr>
                  </a:solidFill>
                  <a:latin typeface="Trebuchet MS" pitchFamily="34" charset="0"/>
                </a:rPr>
                <a:t>The font size of your title should be bigger than your name(s) and institution name(s).</a:t>
              </a:r>
            </a:p>
            <a:p>
              <a:pPr algn="l"/>
              <a:br>
                <a:rPr lang="en-US" sz="2450" b="1" baseline="0" dirty="0">
                  <a:solidFill>
                    <a:schemeClr val="bg1"/>
                  </a:solidFill>
                  <a:latin typeface="Trebuchet MS" pitchFamily="34" charset="0"/>
                </a:rPr>
              </a:br>
              <a:endParaRPr lang="en-US" sz="2450" b="1" dirty="0">
                <a:solidFill>
                  <a:schemeClr val="bg1"/>
                </a:solidFill>
                <a:latin typeface="Trebuchet MS" pitchFamily="34" charset="0"/>
              </a:endParaRPr>
            </a:p>
            <a:p>
              <a:pPr algn="ctr"/>
              <a:endParaRPr lang="en-US" sz="2450" b="1" dirty="0">
                <a:solidFill>
                  <a:srgbClr val="FFC000"/>
                </a:solidFill>
                <a:latin typeface="Trebuchet MS" pitchFamily="34" charset="0"/>
              </a:endParaRPr>
            </a:p>
            <a:p>
              <a:pPr algn="ctr"/>
              <a:endParaRPr lang="en-US" sz="2450" b="1" dirty="0">
                <a:solidFill>
                  <a:srgbClr val="FFC000"/>
                </a:solidFill>
                <a:latin typeface="Trebuchet MS" pitchFamily="34" charset="0"/>
              </a:endParaRPr>
            </a:p>
            <a:p>
              <a:pPr algn="ctr"/>
              <a:r>
                <a:rPr lang="en-US" sz="2800" b="1" dirty="0">
                  <a:solidFill>
                    <a:srgbClr val="FFC000"/>
                  </a:solidFill>
                  <a:latin typeface="Trebuchet MS" pitchFamily="34" charset="0"/>
                </a:rPr>
                <a:t>Adding Logos</a:t>
              </a:r>
              <a:r>
                <a:rPr lang="en-US" sz="2800" b="1" baseline="0" dirty="0">
                  <a:solidFill>
                    <a:srgbClr val="FFC000"/>
                  </a:solidFill>
                  <a:latin typeface="Trebuchet MS" pitchFamily="34" charset="0"/>
                </a:rPr>
                <a:t> / Seals</a:t>
              </a:r>
            </a:p>
            <a:p>
              <a:pPr algn="l"/>
              <a:r>
                <a:rPr lang="en-US" sz="21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100" b="0" spc="263" baseline="0" dirty="0">
                <a:solidFill>
                  <a:schemeClr val="bg1">
                    <a:lumMod val="75000"/>
                  </a:schemeClr>
                </a:solidFill>
                <a:latin typeface="Trebuchet MS" pitchFamily="34" charset="0"/>
              </a:endParaRPr>
            </a:p>
            <a:p>
              <a:pPr algn="l"/>
              <a:r>
                <a:rPr lang="en-US" sz="2100" b="1" spc="263" baseline="0" dirty="0">
                  <a:solidFill>
                    <a:srgbClr val="FFC000"/>
                  </a:solidFill>
                  <a:latin typeface="Trebuchet MS" pitchFamily="34" charset="0"/>
                </a:rPr>
                <a:t>TIP:</a:t>
              </a:r>
              <a:r>
                <a:rPr lang="en-US" sz="2100" b="1" spc="0" baseline="0" dirty="0">
                  <a:solidFill>
                    <a:srgbClr val="FFC000"/>
                  </a:solidFill>
                  <a:latin typeface="Trebuchet MS" pitchFamily="34" charset="0"/>
                </a:rPr>
                <a:t> </a:t>
              </a:r>
              <a:r>
                <a:rPr lang="en-US" sz="2100" b="0" baseline="0" dirty="0">
                  <a:solidFill>
                    <a:schemeClr val="bg1">
                      <a:lumMod val="75000"/>
                    </a:schemeClr>
                  </a:solidFill>
                  <a:latin typeface="Trebuchet MS" pitchFamily="34" charset="0"/>
                </a:rPr>
                <a:t>See if your school’s logo is available on our free poster templates page.</a:t>
              </a:r>
            </a:p>
            <a:p>
              <a:pPr algn="l"/>
              <a:endParaRPr lang="en-US" sz="2100" b="0" baseline="0" dirty="0">
                <a:latin typeface="Trebuchet MS" pitchFamily="34" charset="0"/>
              </a:endParaRPr>
            </a:p>
            <a:p>
              <a:pPr algn="ctr"/>
              <a:r>
                <a:rPr lang="en-US" sz="2800" b="1" baseline="0" dirty="0">
                  <a:solidFill>
                    <a:srgbClr val="FFC000"/>
                  </a:solidFill>
                  <a:latin typeface="Trebuchet MS" pitchFamily="34" charset="0"/>
                </a:rPr>
                <a:t>Photographs / Graphics</a:t>
              </a:r>
            </a:p>
            <a:p>
              <a:pPr algn="l" defTabSz="855663"/>
              <a:r>
                <a:rPr lang="en-US" sz="21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100" b="0" spc="0" baseline="0" dirty="0">
                  <a:solidFill>
                    <a:schemeClr val="bg1">
                      <a:lumMod val="75000"/>
                    </a:schemeClr>
                  </a:solidFill>
                  <a:latin typeface="Trebuchet MS" pitchFamily="34" charset="0"/>
                </a:rPr>
                <a:t>disproportionally.</a:t>
              </a:r>
            </a:p>
            <a:p>
              <a:pPr algn="l" defTabSz="855663"/>
              <a:endParaRPr lang="en-US" sz="2100" b="0" baseline="0" dirty="0">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endParaRPr lang="en-US" sz="2450" b="1" baseline="0" dirty="0">
                <a:solidFill>
                  <a:srgbClr val="FFC000"/>
                </a:solidFill>
                <a:latin typeface="Trebuchet MS" pitchFamily="34" charset="0"/>
              </a:endParaRPr>
            </a:p>
            <a:p>
              <a:pPr algn="ctr"/>
              <a:r>
                <a:rPr lang="en-US" sz="2800" b="1" baseline="0" dirty="0">
                  <a:solidFill>
                    <a:srgbClr val="FFC000"/>
                  </a:solidFill>
                  <a:latin typeface="Trebuchet MS" pitchFamily="34" charset="0"/>
                </a:rPr>
                <a:t>Image Quality Check</a:t>
              </a:r>
            </a:p>
            <a:p>
              <a:pPr lvl="0" algn="l" defTabSz="855663"/>
              <a:r>
                <a:rPr lang="en-US" sz="2100" b="0" baseline="0" dirty="0">
                  <a:solidFill>
                    <a:schemeClr val="bg1">
                      <a:lumMod val="75000"/>
                    </a:schemeClr>
                  </a:solidFill>
                  <a:latin typeface="Trebuchet MS" pitchFamily="34" charset="0"/>
                </a:rPr>
                <a:t>Zoom in and look at your images at 100% magnification. If they look good they will print well. </a:t>
              </a:r>
              <a:endParaRPr lang="en-US" sz="2450" b="0" dirty="0">
                <a:latin typeface="Trebuchet MS"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11"/>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8" name="Group 57"/>
            <p:cNvGrpSpPr/>
            <p:nvPr userDrawn="1"/>
          </p:nvGrpSpPr>
          <p:grpSpPr>
            <a:xfrm>
              <a:off x="-9744993" y="23540956"/>
              <a:ext cx="7531182" cy="2305104"/>
              <a:chOff x="-4470427" y="11016658"/>
              <a:chExt cx="3470785" cy="1059063"/>
            </a:xfrm>
          </p:grpSpPr>
          <p:grpSp>
            <p:nvGrpSpPr>
              <p:cNvPr id="64" name="Group 63"/>
              <p:cNvGrpSpPr/>
              <p:nvPr userDrawn="1"/>
            </p:nvGrpSpPr>
            <p:grpSpPr>
              <a:xfrm>
                <a:off x="-2783495" y="11060889"/>
                <a:ext cx="624431" cy="879395"/>
                <a:chOff x="-3958697" y="11117435"/>
                <a:chExt cx="779338" cy="1260167"/>
              </a:xfrm>
            </p:grpSpPr>
            <p:pic>
              <p:nvPicPr>
                <p:cNvPr id="70" name="Picture 69"/>
                <p:cNvPicPr>
                  <a:picLocks noChangeAspect="1"/>
                </p:cNvPicPr>
                <p:nvPr userDrawn="1"/>
              </p:nvPicPr>
              <p:blipFill>
                <a:blip r:embed="rId13"/>
                <a:stretch>
                  <a:fillRect/>
                </a:stretch>
              </p:blipFill>
              <p:spPr>
                <a:xfrm>
                  <a:off x="-3948160" y="11117435"/>
                  <a:ext cx="768801" cy="1090857"/>
                </a:xfrm>
                <a:prstGeom prst="rect">
                  <a:avLst/>
                </a:prstGeom>
              </p:spPr>
            </p:pic>
            <p:sp>
              <p:nvSpPr>
                <p:cNvPr id="71" name="TextBox 70"/>
                <p:cNvSpPr txBox="1"/>
                <p:nvPr userDrawn="1"/>
              </p:nvSpPr>
              <p:spPr>
                <a:xfrm>
                  <a:off x="-3958697" y="12114178"/>
                  <a:ext cx="779337" cy="263424"/>
                </a:xfrm>
                <a:prstGeom prst="rect">
                  <a:avLst/>
                </a:prstGeom>
                <a:solidFill>
                  <a:schemeClr val="accent1"/>
                </a:solidFill>
                <a:ln>
                  <a:noFill/>
                </a:ln>
              </p:spPr>
              <p:txBody>
                <a:bodyPr wrap="square" lIns="91440" tIns="91440" rIns="91440" bIns="91440" rtlCol="0">
                  <a:spAutoFit/>
                </a:bodyPr>
                <a:lstStyle/>
                <a:p>
                  <a:pPr algn="ctr"/>
                  <a:r>
                    <a:rPr lang="en-US" sz="1400" b="1" dirty="0">
                      <a:solidFill>
                        <a:schemeClr val="tx1"/>
                      </a:solidFill>
                    </a:rPr>
                    <a:t>ORIGINAL</a:t>
                  </a:r>
                </a:p>
              </p:txBody>
            </p:sp>
          </p:grpSp>
          <p:grpSp>
            <p:nvGrpSpPr>
              <p:cNvPr id="65" name="Group 64"/>
              <p:cNvGrpSpPr/>
              <p:nvPr userDrawn="1"/>
            </p:nvGrpSpPr>
            <p:grpSpPr>
              <a:xfrm>
                <a:off x="-2033159" y="11060893"/>
                <a:ext cx="1033517" cy="881161"/>
                <a:chOff x="-2921738" y="11200127"/>
                <a:chExt cx="1420279" cy="1210907"/>
              </a:xfrm>
            </p:grpSpPr>
            <p:pic>
              <p:nvPicPr>
                <p:cNvPr id="68" name="Picture 67"/>
                <p:cNvPicPr>
                  <a:picLocks noChangeAspect="1"/>
                </p:cNvPicPr>
                <p:nvPr userDrawn="1"/>
              </p:nvPicPr>
              <p:blipFill>
                <a:blip r:embed="rId13"/>
                <a:stretch>
                  <a:fillRect/>
                </a:stretch>
              </p:blipFill>
              <p:spPr>
                <a:xfrm>
                  <a:off x="-2921738" y="11200127"/>
                  <a:ext cx="1420279" cy="1029694"/>
                </a:xfrm>
                <a:prstGeom prst="rect">
                  <a:avLst/>
                </a:prstGeom>
              </p:spPr>
            </p:pic>
            <p:sp>
              <p:nvSpPr>
                <p:cNvPr id="69" name="TextBox 68"/>
                <p:cNvSpPr txBox="1"/>
                <p:nvPr userDrawn="1"/>
              </p:nvSpPr>
              <p:spPr>
                <a:xfrm>
                  <a:off x="-2918991" y="12175418"/>
                  <a:ext cx="1417532" cy="235616"/>
                </a:xfrm>
                <a:prstGeom prst="rect">
                  <a:avLst/>
                </a:prstGeom>
                <a:solidFill>
                  <a:srgbClr val="FF0000"/>
                </a:solidFill>
              </p:spPr>
              <p:txBody>
                <a:bodyPr wrap="square" lIns="457200" tIns="91440" rIns="457200" bIns="91440" rtlCol="0">
                  <a:spAutoFit/>
                </a:bodyPr>
                <a:lstStyle/>
                <a:p>
                  <a:pPr algn="ctr"/>
                  <a:r>
                    <a:rPr lang="en-US" sz="1225" b="1" dirty="0">
                      <a:solidFill>
                        <a:schemeClr val="bg1"/>
                      </a:solidFill>
                    </a:rPr>
                    <a:t>DISTORTED</a:t>
                  </a:r>
                  <a:endParaRPr lang="en-US" sz="613" b="1" dirty="0">
                    <a:solidFill>
                      <a:schemeClr val="bg1"/>
                    </a:solidFill>
                  </a:endParaRPr>
                </a:p>
              </p:txBody>
            </p:sp>
          </p:grpSp>
          <p:pic>
            <p:nvPicPr>
              <p:cNvPr id="66" name="Picture 65"/>
              <p:cNvPicPr>
                <a:picLocks noChangeAspect="1"/>
              </p:cNvPicPr>
              <p:nvPr userDrawn="1"/>
            </p:nvPicPr>
            <p:blipFill>
              <a:blip r:embed="rId14"/>
              <a:stretch>
                <a:fillRect/>
              </a:stretch>
            </p:blipFill>
            <p:spPr>
              <a:xfrm>
                <a:off x="-4470427" y="11016658"/>
                <a:ext cx="1098742" cy="847761"/>
              </a:xfrm>
              <a:prstGeom prst="rect">
                <a:avLst/>
              </a:prstGeom>
            </p:spPr>
          </p:pic>
          <p:sp>
            <p:nvSpPr>
              <p:cNvPr id="67" name="TextBox 66"/>
              <p:cNvSpPr txBox="1"/>
              <p:nvPr userDrawn="1"/>
            </p:nvSpPr>
            <p:spPr>
              <a:xfrm>
                <a:off x="-4440600" y="11665645"/>
                <a:ext cx="1035685" cy="410076"/>
              </a:xfrm>
              <a:prstGeom prst="rect">
                <a:avLst/>
              </a:prstGeom>
              <a:noFill/>
            </p:spPr>
            <p:txBody>
              <a:bodyPr wrap="square" lIns="457200" tIns="457200" rIns="457200" bIns="0" rtlCol="0">
                <a:spAutoFit/>
              </a:bodyPr>
              <a:lstStyle/>
              <a:p>
                <a:pPr algn="ctr"/>
                <a:r>
                  <a:rPr lang="en-US" sz="1400" dirty="0">
                    <a:solidFill>
                      <a:schemeClr val="bg1"/>
                    </a:solidFill>
                  </a:rPr>
                  <a:t>Corner</a:t>
                </a:r>
                <a:r>
                  <a:rPr lang="en-US" sz="1400" baseline="0" dirty="0">
                    <a:solidFill>
                      <a:schemeClr val="bg1"/>
                    </a:solidFill>
                  </a:rPr>
                  <a:t> handles</a:t>
                </a:r>
                <a:endParaRPr lang="en-US" sz="1400" dirty="0">
                  <a:solidFill>
                    <a:schemeClr val="bg1"/>
                  </a:solidFill>
                </a:endParaRPr>
              </a:p>
            </p:txBody>
          </p:sp>
        </p:grpSp>
        <p:grpSp>
          <p:nvGrpSpPr>
            <p:cNvPr id="59" name="Group 58"/>
            <p:cNvGrpSpPr/>
            <p:nvPr userDrawn="1"/>
          </p:nvGrpSpPr>
          <p:grpSpPr>
            <a:xfrm>
              <a:off x="-10405389" y="27751412"/>
              <a:ext cx="9336204" cy="2453251"/>
              <a:chOff x="-4758036" y="12734137"/>
              <a:chExt cx="4302639" cy="1127128"/>
            </a:xfrm>
          </p:grpSpPr>
          <p:graphicFrame>
            <p:nvGraphicFramePr>
              <p:cNvPr id="60" name="Object 59"/>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5205"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1" name="Object 60"/>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5206"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2" name="TextBox 61"/>
              <p:cNvSpPr txBox="1"/>
              <p:nvPr userDrawn="1"/>
            </p:nvSpPr>
            <p:spPr>
              <a:xfrm rot="16200000">
                <a:off x="-5235785" y="13211886"/>
                <a:ext cx="1117601" cy="162104"/>
              </a:xfrm>
              <a:prstGeom prst="rect">
                <a:avLst/>
              </a:prstGeom>
              <a:noFill/>
            </p:spPr>
            <p:txBody>
              <a:bodyPr wrap="square" lIns="91440" tIns="91440" rIns="91440" bIns="0" rtlCol="0">
                <a:spAutoFit/>
              </a:bodyPr>
              <a:lstStyle/>
              <a:p>
                <a:pPr algn="ctr"/>
                <a:r>
                  <a:rPr lang="en-US" sz="1400" dirty="0">
                    <a:solidFill>
                      <a:srgbClr val="92D050"/>
                    </a:solidFill>
                  </a:rPr>
                  <a:t>Good</a:t>
                </a:r>
                <a:r>
                  <a:rPr lang="en-US" sz="1400" baseline="0" dirty="0">
                    <a:solidFill>
                      <a:srgbClr val="92D050"/>
                    </a:solidFill>
                  </a:rPr>
                  <a:t> </a:t>
                </a:r>
                <a:r>
                  <a:rPr lang="en-US" sz="1400" baseline="0" dirty="0">
                    <a:solidFill>
                      <a:schemeClr val="bg1"/>
                    </a:solidFill>
                  </a:rPr>
                  <a:t>printing quality</a:t>
                </a:r>
                <a:endParaRPr lang="en-US" sz="1400" dirty="0">
                  <a:solidFill>
                    <a:schemeClr val="bg1"/>
                  </a:solidFill>
                </a:endParaRPr>
              </a:p>
            </p:txBody>
          </p:sp>
          <p:sp>
            <p:nvSpPr>
              <p:cNvPr id="63" name="TextBox 62"/>
              <p:cNvSpPr txBox="1"/>
              <p:nvPr userDrawn="1"/>
            </p:nvSpPr>
            <p:spPr>
              <a:xfrm rot="16200000">
                <a:off x="-1095250" y="13221413"/>
                <a:ext cx="1117601" cy="162104"/>
              </a:xfrm>
              <a:prstGeom prst="rect">
                <a:avLst/>
              </a:prstGeom>
              <a:noFill/>
            </p:spPr>
            <p:txBody>
              <a:bodyPr wrap="square" lIns="91440" tIns="91440" rIns="91440" bIns="0" rtlCol="0">
                <a:spAutoFit/>
              </a:bodyPr>
              <a:lstStyle/>
              <a:p>
                <a:pPr algn="ctr"/>
                <a:r>
                  <a:rPr lang="en-US" sz="1400" dirty="0">
                    <a:solidFill>
                      <a:srgbClr val="FF0000"/>
                    </a:solidFill>
                  </a:rPr>
                  <a:t>Bad </a:t>
                </a:r>
                <a:r>
                  <a:rPr lang="en-US" sz="1400" dirty="0">
                    <a:solidFill>
                      <a:schemeClr val="bg1"/>
                    </a:solidFill>
                  </a:rPr>
                  <a:t>printing quality</a:t>
                </a:r>
              </a:p>
            </p:txBody>
          </p:sp>
        </p:grpSp>
      </p:grpSp>
      <p:sp>
        <p:nvSpPr>
          <p:cNvPr id="38" name="Text Box 14"/>
          <p:cNvSpPr txBox="1">
            <a:spLocks noChangeArrowheads="1"/>
          </p:cNvSpPr>
          <p:nvPr userDrawn="1"/>
        </p:nvSpPr>
        <p:spPr bwMode="auto">
          <a:xfrm>
            <a:off x="1371393" y="32315729"/>
            <a:ext cx="2200275" cy="310402"/>
          </a:xfrm>
          <a:prstGeom prst="rect">
            <a:avLst/>
          </a:prstGeom>
          <a:noFill/>
          <a:ln w="9525">
            <a:noFill/>
            <a:miter lim="800000"/>
            <a:headEnd/>
            <a:tailEnd/>
          </a:ln>
          <a:effectLst/>
        </p:spPr>
        <p:txBody>
          <a:bodyPr lIns="79855" tIns="39920" rIns="79855" bIns="39920">
            <a:spAutoFit/>
          </a:bodyPr>
          <a:lstStyle/>
          <a:p>
            <a:pPr eaLnBrk="0" hangingPunct="0">
              <a:lnSpc>
                <a:spcPct val="65000"/>
              </a:lnSpc>
              <a:spcBef>
                <a:spcPct val="50000"/>
              </a:spcBef>
              <a:defRPr/>
            </a:pPr>
            <a:r>
              <a:rPr lang="en-US" sz="438"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963"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840288" rtl="0" eaLnBrk="1" latinLnBrk="0" hangingPunct="1">
        <a:spcBef>
          <a:spcPct val="0"/>
        </a:spcBef>
        <a:buNone/>
        <a:defRPr sz="7700" kern="1200">
          <a:solidFill>
            <a:schemeClr val="bg1"/>
          </a:solidFill>
          <a:latin typeface="Trebuchet MS" pitchFamily="34" charset="0"/>
          <a:ea typeface="+mj-ea"/>
          <a:cs typeface="+mj-cs"/>
        </a:defRPr>
      </a:lvl1pPr>
    </p:titleStyle>
    <p:bodyStyle>
      <a:lvl1pPr marL="1440108" indent="-1440108" algn="l" defTabSz="3840288" rtl="0" eaLnBrk="1" latinLnBrk="0" hangingPunct="1">
        <a:spcBef>
          <a:spcPct val="20000"/>
        </a:spcBef>
        <a:buFont typeface="Arial" pitchFamily="34" charset="0"/>
        <a:buChar char="•"/>
        <a:defRPr sz="13475" kern="1200">
          <a:solidFill>
            <a:schemeClr val="tx1"/>
          </a:solidFill>
          <a:latin typeface="+mn-lt"/>
          <a:ea typeface="+mn-ea"/>
          <a:cs typeface="+mn-cs"/>
        </a:defRPr>
      </a:lvl1pPr>
      <a:lvl2pPr marL="3120234" indent="-1200090" algn="l" defTabSz="3840288" rtl="0" eaLnBrk="1" latinLnBrk="0" hangingPunct="1">
        <a:spcBef>
          <a:spcPct val="20000"/>
        </a:spcBef>
        <a:buFont typeface="Arial" pitchFamily="34" charset="0"/>
        <a:buChar char="–"/>
        <a:defRPr sz="11813" kern="1200">
          <a:solidFill>
            <a:schemeClr val="tx1"/>
          </a:solidFill>
          <a:latin typeface="+mn-lt"/>
          <a:ea typeface="+mn-ea"/>
          <a:cs typeface="+mn-cs"/>
        </a:defRPr>
      </a:lvl2pPr>
      <a:lvl3pPr marL="4800360" indent="-960073" algn="l" defTabSz="3840288" rtl="0" eaLnBrk="1" latinLnBrk="0" hangingPunct="1">
        <a:spcBef>
          <a:spcPct val="20000"/>
        </a:spcBef>
        <a:buFont typeface="Arial" pitchFamily="34" charset="0"/>
        <a:buChar char="•"/>
        <a:defRPr sz="10150" kern="1200">
          <a:solidFill>
            <a:schemeClr val="tx1"/>
          </a:solidFill>
          <a:latin typeface="+mn-lt"/>
          <a:ea typeface="+mn-ea"/>
          <a:cs typeface="+mn-cs"/>
        </a:defRPr>
      </a:lvl3pPr>
      <a:lvl4pPr marL="6720505"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4pPr>
      <a:lvl5pPr marL="8640648"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5pPr>
      <a:lvl6pPr marL="10560792"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6pPr>
      <a:lvl7pPr marL="12480935"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7pPr>
      <a:lvl8pPr marL="14401080"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8pPr>
      <a:lvl9pPr marL="16321224"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9pPr>
    </p:bodyStyle>
    <p:otherStyle>
      <a:defPPr>
        <a:defRPr lang="en-US"/>
      </a:defPPr>
      <a:lvl1pPr marL="0" algn="l" defTabSz="3840288" rtl="0" eaLnBrk="1" latinLnBrk="0" hangingPunct="1">
        <a:defRPr sz="7525" kern="1200">
          <a:solidFill>
            <a:schemeClr val="tx1"/>
          </a:solidFill>
          <a:latin typeface="+mn-lt"/>
          <a:ea typeface="+mn-ea"/>
          <a:cs typeface="+mn-cs"/>
        </a:defRPr>
      </a:lvl1pPr>
      <a:lvl2pPr marL="1920145" algn="l" defTabSz="3840288" rtl="0" eaLnBrk="1" latinLnBrk="0" hangingPunct="1">
        <a:defRPr sz="7525" kern="1200">
          <a:solidFill>
            <a:schemeClr val="tx1"/>
          </a:solidFill>
          <a:latin typeface="+mn-lt"/>
          <a:ea typeface="+mn-ea"/>
          <a:cs typeface="+mn-cs"/>
        </a:defRPr>
      </a:lvl2pPr>
      <a:lvl3pPr marL="3840288" algn="l" defTabSz="3840288" rtl="0" eaLnBrk="1" latinLnBrk="0" hangingPunct="1">
        <a:defRPr sz="7525" kern="1200">
          <a:solidFill>
            <a:schemeClr val="tx1"/>
          </a:solidFill>
          <a:latin typeface="+mn-lt"/>
          <a:ea typeface="+mn-ea"/>
          <a:cs typeface="+mn-cs"/>
        </a:defRPr>
      </a:lvl3pPr>
      <a:lvl4pPr marL="5760432" algn="l" defTabSz="3840288" rtl="0" eaLnBrk="1" latinLnBrk="0" hangingPunct="1">
        <a:defRPr sz="7525" kern="1200">
          <a:solidFill>
            <a:schemeClr val="tx1"/>
          </a:solidFill>
          <a:latin typeface="+mn-lt"/>
          <a:ea typeface="+mn-ea"/>
          <a:cs typeface="+mn-cs"/>
        </a:defRPr>
      </a:lvl4pPr>
      <a:lvl5pPr marL="7680576" algn="l" defTabSz="3840288" rtl="0" eaLnBrk="1" latinLnBrk="0" hangingPunct="1">
        <a:defRPr sz="7525" kern="1200">
          <a:solidFill>
            <a:schemeClr val="tx1"/>
          </a:solidFill>
          <a:latin typeface="+mn-lt"/>
          <a:ea typeface="+mn-ea"/>
          <a:cs typeface="+mn-cs"/>
        </a:defRPr>
      </a:lvl5pPr>
      <a:lvl6pPr marL="9600721" algn="l" defTabSz="3840288" rtl="0" eaLnBrk="1" latinLnBrk="0" hangingPunct="1">
        <a:defRPr sz="7525" kern="1200">
          <a:solidFill>
            <a:schemeClr val="tx1"/>
          </a:solidFill>
          <a:latin typeface="+mn-lt"/>
          <a:ea typeface="+mn-ea"/>
          <a:cs typeface="+mn-cs"/>
        </a:defRPr>
      </a:lvl6pPr>
      <a:lvl7pPr marL="11520865" algn="l" defTabSz="3840288" rtl="0" eaLnBrk="1" latinLnBrk="0" hangingPunct="1">
        <a:defRPr sz="7525" kern="1200">
          <a:solidFill>
            <a:schemeClr val="tx1"/>
          </a:solidFill>
          <a:latin typeface="+mn-lt"/>
          <a:ea typeface="+mn-ea"/>
          <a:cs typeface="+mn-cs"/>
        </a:defRPr>
      </a:lvl7pPr>
      <a:lvl8pPr marL="13441008" algn="l" defTabSz="3840288" rtl="0" eaLnBrk="1" latinLnBrk="0" hangingPunct="1">
        <a:defRPr sz="7525" kern="1200">
          <a:solidFill>
            <a:schemeClr val="tx1"/>
          </a:solidFill>
          <a:latin typeface="+mn-lt"/>
          <a:ea typeface="+mn-ea"/>
          <a:cs typeface="+mn-cs"/>
        </a:defRPr>
      </a:lvl8pPr>
      <a:lvl9pPr marL="15361153" algn="l" defTabSz="3840288" rtl="0" eaLnBrk="1" latinLnBrk="0" hangingPunct="1">
        <a:defRPr sz="75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E70EBA-23CB-D24A-B8F7-1BC2D72726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44307" y="1168189"/>
            <a:ext cx="4539178" cy="3867702"/>
          </a:xfrm>
          <a:prstGeom prst="rect">
            <a:avLst/>
          </a:prstGeom>
        </p:spPr>
      </p:pic>
      <p:sp>
        <p:nvSpPr>
          <p:cNvPr id="2" name="Text Placeholder 1"/>
          <p:cNvSpPr>
            <a:spLocks noGrp="1"/>
          </p:cNvSpPr>
          <p:nvPr>
            <p:ph type="body" sz="quarter" idx="10"/>
          </p:nvPr>
        </p:nvSpPr>
        <p:spPr>
          <a:xfrm>
            <a:off x="835584" y="7305365"/>
            <a:ext cx="8776874" cy="3617315"/>
          </a:xfrm>
          <a:ln>
            <a:solidFill>
              <a:srgbClr val="959300"/>
            </a:solidFill>
          </a:ln>
        </p:spPr>
        <p:txBody>
          <a:bodyPr/>
          <a:lstStyle/>
          <a:p>
            <a:pPr>
              <a:lnSpc>
                <a:spcPct val="150000"/>
              </a:lnSpc>
            </a:pPr>
            <a:r>
              <a:rPr lang="en-US" sz="2280" dirty="0">
                <a:solidFill>
                  <a:schemeClr val="tx1"/>
                </a:solidFill>
                <a:latin typeface="Nirmala UI" panose="020B0502040204020203" pitchFamily="34" charset="0"/>
                <a:cs typeface="Nirmala UI" panose="020B0502040204020203" pitchFamily="34" charset="0"/>
              </a:rPr>
              <a:t>Self-administered supraphysiologic doses of steroids have been associated with cardiovascular toxicities secondary to direct myocardial cell injury and fibrosis as a result of mitochondrial disruption and induction of intra-fibrillar collagen dysplasia.</a:t>
            </a:r>
          </a:p>
          <a:p>
            <a:pPr>
              <a:lnSpc>
                <a:spcPct val="150000"/>
              </a:lnSpc>
            </a:pPr>
            <a:r>
              <a:rPr lang="en-US" sz="2280" dirty="0">
                <a:solidFill>
                  <a:schemeClr val="tx1"/>
                </a:solidFill>
                <a:latin typeface="Nirmala UI" panose="020B0502040204020203" pitchFamily="34" charset="0"/>
                <a:cs typeface="Nirmala UI" panose="020B0502040204020203" pitchFamily="34" charset="0"/>
              </a:rPr>
              <a:t>Cardiovascular toxicities include arrhythmias, accelerated atherosclerosis, myocardial infarction, and heart failure.</a:t>
            </a:r>
            <a:r>
              <a:rPr lang="en-US" sz="2280" baseline="30000" dirty="0">
                <a:solidFill>
                  <a:schemeClr val="tx1"/>
                </a:solidFill>
                <a:latin typeface="Nirmala UI" panose="020B0502040204020203" pitchFamily="34" charset="0"/>
                <a:cs typeface="Nirmala UI" panose="020B0502040204020203" pitchFamily="34" charset="0"/>
              </a:rPr>
              <a:t>1</a:t>
            </a:r>
            <a:endParaRPr lang="en-US" sz="2280" dirty="0">
              <a:solidFill>
                <a:schemeClr val="tx1"/>
              </a:solidFill>
              <a:latin typeface="Nirmala UI" panose="020B0502040204020203" pitchFamily="34" charset="0"/>
              <a:cs typeface="Nirmala UI" panose="020B0502040204020203" pitchFamily="34" charset="0"/>
            </a:endParaRPr>
          </a:p>
        </p:txBody>
      </p:sp>
      <p:sp>
        <p:nvSpPr>
          <p:cNvPr id="12" name="Text Placeholder 11"/>
          <p:cNvSpPr>
            <a:spLocks noGrp="1"/>
          </p:cNvSpPr>
          <p:nvPr>
            <p:ph type="body" sz="quarter" idx="26"/>
          </p:nvPr>
        </p:nvSpPr>
        <p:spPr>
          <a:xfrm>
            <a:off x="28804016" y="19365853"/>
            <a:ext cx="8791141" cy="4142458"/>
          </a:xfrm>
          <a:ln>
            <a:solidFill>
              <a:srgbClr val="959300"/>
            </a:solidFill>
          </a:ln>
        </p:spPr>
        <p:txBody>
          <a:bodyPr/>
          <a:lstStyle/>
          <a:p>
            <a:pPr>
              <a:lnSpc>
                <a:spcPct val="150000"/>
              </a:lnSpc>
            </a:pPr>
            <a:r>
              <a:rPr lang="en-US" dirty="0">
                <a:solidFill>
                  <a:schemeClr val="tx1"/>
                </a:solidFill>
                <a:latin typeface="Nirmala UI" panose="020B0502040204020203" pitchFamily="34" charset="0"/>
                <a:cs typeface="Nirmala UI" panose="020B0502040204020203" pitchFamily="34" charset="0"/>
              </a:rPr>
              <a:t>Steroid use has been previously associated with non-ischemic cardiomyopathy, a potentially life-threatening cardiotoxicity as an adverse effect of using exogenous glucocorticoids at supraphysiologic doses. </a:t>
            </a:r>
          </a:p>
          <a:p>
            <a:pPr>
              <a:lnSpc>
                <a:spcPct val="150000"/>
              </a:lnSpc>
            </a:pPr>
            <a:r>
              <a:rPr lang="en-US" dirty="0">
                <a:solidFill>
                  <a:schemeClr val="tx1"/>
                </a:solidFill>
                <a:latin typeface="Nirmala UI" panose="020B0502040204020203" pitchFamily="34" charset="0"/>
                <a:cs typeface="Nirmala UI" panose="020B0502040204020203" pitchFamily="34" charset="0"/>
              </a:rPr>
              <a:t>Glucocorticoid cardiotoxicity can potentially be non-reversible, and early recognition is essential to prevent further deterioration of cardiomyopathy.  </a:t>
            </a:r>
          </a:p>
        </p:txBody>
      </p:sp>
      <p:sp>
        <p:nvSpPr>
          <p:cNvPr id="13" name="Text Placeholder 12"/>
          <p:cNvSpPr>
            <a:spLocks noGrp="1"/>
          </p:cNvSpPr>
          <p:nvPr>
            <p:ph type="body" sz="quarter" idx="30"/>
          </p:nvPr>
        </p:nvSpPr>
        <p:spPr>
          <a:xfrm>
            <a:off x="28799613" y="24723229"/>
            <a:ext cx="8795544" cy="3024460"/>
          </a:xfrm>
          <a:ln>
            <a:solidFill>
              <a:srgbClr val="959300"/>
            </a:solidFill>
          </a:ln>
        </p:spPr>
        <p:txBody>
          <a:bodyPr/>
          <a:lstStyle/>
          <a:p>
            <a:pPr>
              <a:lnSpc>
                <a:spcPct val="150000"/>
              </a:lnSpc>
            </a:pPr>
            <a:r>
              <a:rPr lang="en-US" dirty="0">
                <a:solidFill>
                  <a:schemeClr val="tx1"/>
                </a:solidFill>
              </a:rPr>
              <a:t>James </a:t>
            </a:r>
            <a:r>
              <a:rPr lang="en-US" dirty="0" err="1">
                <a:solidFill>
                  <a:schemeClr val="tx1"/>
                </a:solidFill>
              </a:rPr>
              <a:t>Kruer</a:t>
            </a:r>
            <a:r>
              <a:rPr lang="en-US" dirty="0">
                <a:solidFill>
                  <a:schemeClr val="tx1"/>
                </a:solidFill>
              </a:rPr>
              <a:t>, MD, our program director for his continuous support, guidance, and encouragement throughout the preparation process, </a:t>
            </a:r>
            <a:r>
              <a:rPr lang="en-US" dirty="0" err="1">
                <a:solidFill>
                  <a:schemeClr val="tx1"/>
                </a:solidFill>
              </a:rPr>
              <a:t>Dilesh</a:t>
            </a:r>
            <a:r>
              <a:rPr lang="en-US" dirty="0">
                <a:solidFill>
                  <a:schemeClr val="tx1"/>
                </a:solidFill>
              </a:rPr>
              <a:t> Patel, MD, inpatient medicine, for his thought process regarding the pathophysiologic phenomena regarding cardiomyopathy, and Gretchen Holmes, PhD, for her advise and constructive feedback.</a:t>
            </a:r>
          </a:p>
        </p:txBody>
      </p:sp>
      <p:sp>
        <p:nvSpPr>
          <p:cNvPr id="14" name="Text Placeholder 13"/>
          <p:cNvSpPr>
            <a:spLocks noGrp="1"/>
          </p:cNvSpPr>
          <p:nvPr>
            <p:ph type="body" sz="quarter" idx="153"/>
          </p:nvPr>
        </p:nvSpPr>
        <p:spPr>
          <a:xfrm>
            <a:off x="9818334" y="2675376"/>
            <a:ext cx="18786290" cy="3573721"/>
          </a:xfrm>
        </p:spPr>
        <p:txBody>
          <a:bodyPr>
            <a:normAutofit lnSpcReduction="10000"/>
          </a:bodyPr>
          <a:lstStyle/>
          <a:p>
            <a:r>
              <a:rPr lang="en-US" sz="8800" dirty="0">
                <a:solidFill>
                  <a:srgbClr val="404726"/>
                </a:solidFill>
                <a:latin typeface="Nirmala UI" panose="020B0502040204020203" pitchFamily="34" charset="0"/>
                <a:cs typeface="Nirmala UI" panose="020B0502040204020203" pitchFamily="34" charset="0"/>
              </a:rPr>
              <a:t>Greece and its Cardiac Sequelae</a:t>
            </a:r>
          </a:p>
          <a:p>
            <a:r>
              <a:rPr lang="en-US" sz="4000" dirty="0">
                <a:solidFill>
                  <a:srgbClr val="404726"/>
                </a:solidFill>
                <a:latin typeface="Nirmala UI" panose="020B0502040204020203" pitchFamily="34" charset="0"/>
                <a:cs typeface="Nirmala UI" panose="020B0502040204020203" pitchFamily="34" charset="0"/>
              </a:rPr>
              <a:t>Tariq Odeh, MD</a:t>
            </a:r>
            <a:r>
              <a:rPr lang="en-US" sz="4000" baseline="30000" dirty="0">
                <a:solidFill>
                  <a:srgbClr val="404726"/>
                </a:solidFill>
                <a:latin typeface="Nirmala UI" panose="020B0502040204020203" pitchFamily="34" charset="0"/>
                <a:cs typeface="Nirmala UI" panose="020B0502040204020203" pitchFamily="34" charset="0"/>
              </a:rPr>
              <a:t>1</a:t>
            </a:r>
            <a:r>
              <a:rPr lang="en-US" sz="4000" dirty="0">
                <a:solidFill>
                  <a:srgbClr val="404726"/>
                </a:solidFill>
                <a:latin typeface="Nirmala UI" panose="020B0502040204020203" pitchFamily="34" charset="0"/>
                <a:cs typeface="Nirmala UI" panose="020B0502040204020203" pitchFamily="34" charset="0"/>
              </a:rPr>
              <a:t>; Robert Oberman, DO</a:t>
            </a:r>
            <a:r>
              <a:rPr lang="en-US" sz="4000" baseline="30000" dirty="0">
                <a:solidFill>
                  <a:srgbClr val="404726"/>
                </a:solidFill>
                <a:latin typeface="Nirmala UI" panose="020B0502040204020203" pitchFamily="34" charset="0"/>
                <a:cs typeface="Nirmala UI" panose="020B0502040204020203" pitchFamily="34" charset="0"/>
              </a:rPr>
              <a:t>1</a:t>
            </a:r>
            <a:r>
              <a:rPr lang="en-US" sz="4000" dirty="0">
                <a:solidFill>
                  <a:srgbClr val="404726"/>
                </a:solidFill>
                <a:latin typeface="Nirmala UI" panose="020B0502040204020203" pitchFamily="34" charset="0"/>
                <a:cs typeface="Nirmala UI" panose="020B0502040204020203" pitchFamily="34" charset="0"/>
              </a:rPr>
              <a:t>; </a:t>
            </a:r>
            <a:r>
              <a:rPr lang="en-US" sz="4000" dirty="0" err="1">
                <a:solidFill>
                  <a:srgbClr val="404726"/>
                </a:solidFill>
                <a:latin typeface="Nirmala UI" panose="020B0502040204020203" pitchFamily="34" charset="0"/>
                <a:cs typeface="Nirmala UI" panose="020B0502040204020203" pitchFamily="34" charset="0"/>
              </a:rPr>
              <a:t>Dilesh</a:t>
            </a:r>
            <a:r>
              <a:rPr lang="en-US" sz="4000" dirty="0">
                <a:solidFill>
                  <a:srgbClr val="404726"/>
                </a:solidFill>
                <a:latin typeface="Nirmala UI" panose="020B0502040204020203" pitchFamily="34" charset="0"/>
                <a:cs typeface="Nirmala UI" panose="020B0502040204020203" pitchFamily="34" charset="0"/>
              </a:rPr>
              <a:t> Patel, MD</a:t>
            </a:r>
            <a:r>
              <a:rPr lang="en-US" sz="4000" baseline="30000" dirty="0">
                <a:solidFill>
                  <a:srgbClr val="404726"/>
                </a:solidFill>
                <a:latin typeface="Nirmala UI" panose="020B0502040204020203" pitchFamily="34" charset="0"/>
                <a:cs typeface="Nirmala UI" panose="020B0502040204020203" pitchFamily="34" charset="0"/>
              </a:rPr>
              <a:t>2</a:t>
            </a:r>
            <a:endParaRPr lang="en-US" sz="4000" dirty="0">
              <a:solidFill>
                <a:srgbClr val="404726"/>
              </a:solidFill>
              <a:latin typeface="Nirmala UI" panose="020B0502040204020203" pitchFamily="34" charset="0"/>
              <a:cs typeface="Nirmala UI" panose="020B0502040204020203" pitchFamily="34" charset="0"/>
            </a:endParaRPr>
          </a:p>
          <a:p>
            <a:r>
              <a:rPr lang="en-US" sz="4000" i="1" baseline="30000" dirty="0">
                <a:solidFill>
                  <a:srgbClr val="404726"/>
                </a:solidFill>
                <a:latin typeface="Nirmala UI" panose="020B0502040204020203" pitchFamily="34" charset="0"/>
                <a:cs typeface="Nirmala UI" panose="020B0502040204020203" pitchFamily="34" charset="0"/>
              </a:rPr>
              <a:t>1</a:t>
            </a:r>
            <a:r>
              <a:rPr lang="en-US" sz="4000" i="1" dirty="0">
                <a:solidFill>
                  <a:srgbClr val="404726"/>
                </a:solidFill>
                <a:latin typeface="Nirmala UI" panose="020B0502040204020203" pitchFamily="34" charset="0"/>
                <a:cs typeface="Nirmala UI" panose="020B0502040204020203" pitchFamily="34" charset="0"/>
              </a:rPr>
              <a:t>Department of Internal Medicine, NGMC GME </a:t>
            </a:r>
          </a:p>
          <a:p>
            <a:r>
              <a:rPr lang="en-US" sz="4000" i="1" baseline="30000" dirty="0">
                <a:solidFill>
                  <a:srgbClr val="404726"/>
                </a:solidFill>
                <a:latin typeface="Nirmala UI" panose="020B0502040204020203" pitchFamily="34" charset="0"/>
                <a:cs typeface="Nirmala UI" panose="020B0502040204020203" pitchFamily="34" charset="0"/>
              </a:rPr>
              <a:t>2</a:t>
            </a:r>
            <a:r>
              <a:rPr lang="en-US" sz="4000" i="1" dirty="0">
                <a:solidFill>
                  <a:srgbClr val="404726"/>
                </a:solidFill>
                <a:latin typeface="Nirmala UI" panose="020B0502040204020203" pitchFamily="34" charset="0"/>
                <a:cs typeface="Nirmala UI" panose="020B0502040204020203" pitchFamily="34" charset="0"/>
              </a:rPr>
              <a:t>Faculty, Inpatient Medicine, NGMC </a:t>
            </a:r>
          </a:p>
        </p:txBody>
      </p:sp>
      <p:sp>
        <p:nvSpPr>
          <p:cNvPr id="20" name="Text Placeholder 11">
            <a:extLst>
              <a:ext uri="{FF2B5EF4-FFF2-40B4-BE49-F238E27FC236}">
                <a16:creationId xmlns:a16="http://schemas.microsoft.com/office/drawing/2014/main" id="{A876D19E-F8E9-4030-98E5-081AE7ED81F8}"/>
              </a:ext>
            </a:extLst>
          </p:cNvPr>
          <p:cNvSpPr txBox="1">
            <a:spLocks/>
          </p:cNvSpPr>
          <p:nvPr/>
        </p:nvSpPr>
        <p:spPr>
          <a:xfrm>
            <a:off x="28783775" y="7243080"/>
            <a:ext cx="8791141" cy="10738495"/>
          </a:xfrm>
          <a:prstGeom prst="rect">
            <a:avLst/>
          </a:prstGeom>
          <a:noFill/>
          <a:ln w="9525">
            <a:noFill/>
          </a:ln>
        </p:spPr>
        <p:txBody>
          <a:bodyPr wrap="square" lIns="228589" tIns="228589" rIns="228589" bIns="228589">
            <a:spAutoFit/>
          </a:bodyPr>
          <a:lstStyle>
            <a:lvl1pPr marL="0" indent="0" algn="l" defTabSz="3840288" rtl="0" eaLnBrk="1" latinLnBrk="0" hangingPunct="1">
              <a:spcBef>
                <a:spcPct val="20000"/>
              </a:spcBef>
              <a:buFont typeface="Arial" pitchFamily="34" charset="0"/>
              <a:buNone/>
              <a:defRPr sz="2275" kern="1200">
                <a:solidFill>
                  <a:srgbClr val="404726"/>
                </a:solidFill>
                <a:latin typeface="Times New Roman" panose="02020603050405020304" pitchFamily="18" charset="0"/>
                <a:ea typeface="+mn-ea"/>
                <a:cs typeface="Times New Roman" panose="02020603050405020304" pitchFamily="18" charset="0"/>
              </a:defRPr>
            </a:lvl1pPr>
            <a:lvl2pPr marL="1300097" indent="-500037" algn="l" defTabSz="3840288" rtl="0" eaLnBrk="1" latinLnBrk="0" hangingPunct="1">
              <a:spcBef>
                <a:spcPct val="20000"/>
              </a:spcBef>
              <a:buFont typeface="Arial" pitchFamily="34" charset="0"/>
              <a:buChar char="–"/>
              <a:defRPr sz="2188" kern="1200">
                <a:solidFill>
                  <a:schemeClr val="tx1"/>
                </a:solidFill>
                <a:latin typeface="Trebuchet MS" pitchFamily="34" charset="0"/>
                <a:ea typeface="+mn-ea"/>
                <a:cs typeface="+mn-cs"/>
              </a:defRPr>
            </a:lvl2pPr>
            <a:lvl3pPr marL="1800135" indent="-500037" algn="l" defTabSz="3840288" rtl="0" eaLnBrk="1" latinLnBrk="0" hangingPunct="1">
              <a:spcBef>
                <a:spcPct val="20000"/>
              </a:spcBef>
              <a:buFont typeface="Arial" pitchFamily="34" charset="0"/>
              <a:buChar char="•"/>
              <a:defRPr sz="2188" kern="1200">
                <a:solidFill>
                  <a:schemeClr val="tx1"/>
                </a:solidFill>
                <a:latin typeface="Trebuchet MS" pitchFamily="34" charset="0"/>
                <a:ea typeface="+mn-ea"/>
                <a:cs typeface="+mn-cs"/>
              </a:defRPr>
            </a:lvl3pPr>
            <a:lvl4pPr marL="2350177" indent="-550042" algn="l" defTabSz="3840288" rtl="0" eaLnBrk="1" latinLnBrk="0" hangingPunct="1">
              <a:spcBef>
                <a:spcPct val="20000"/>
              </a:spcBef>
              <a:buFont typeface="Arial" pitchFamily="34" charset="0"/>
              <a:buChar char="–"/>
              <a:defRPr sz="2188" kern="1200">
                <a:solidFill>
                  <a:schemeClr val="tx1"/>
                </a:solidFill>
                <a:latin typeface="Trebuchet MS" pitchFamily="34" charset="0"/>
                <a:ea typeface="+mn-ea"/>
                <a:cs typeface="+mn-cs"/>
              </a:defRPr>
            </a:lvl4pPr>
            <a:lvl5pPr marL="2750206" indent="-400030" algn="l" defTabSz="3840288" rtl="0" eaLnBrk="1" latinLnBrk="0" hangingPunct="1">
              <a:spcBef>
                <a:spcPct val="20000"/>
              </a:spcBef>
              <a:buFont typeface="Arial" pitchFamily="34" charset="0"/>
              <a:buChar char="»"/>
              <a:defRPr sz="2188" kern="1200">
                <a:solidFill>
                  <a:schemeClr val="tx1"/>
                </a:solidFill>
                <a:latin typeface="Trebuchet MS" pitchFamily="34" charset="0"/>
                <a:ea typeface="+mn-ea"/>
                <a:cs typeface="+mn-cs"/>
              </a:defRPr>
            </a:lvl5pPr>
            <a:lvl6pPr marL="10560792"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6pPr>
            <a:lvl7pPr marL="12480935"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7pPr>
            <a:lvl8pPr marL="14401080"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8pPr>
            <a:lvl9pPr marL="16321224" indent="-960073" algn="l" defTabSz="3840288" rtl="0" eaLnBrk="1" latinLnBrk="0" hangingPunct="1">
              <a:spcBef>
                <a:spcPct val="20000"/>
              </a:spcBef>
              <a:buFont typeface="Arial" pitchFamily="34" charset="0"/>
              <a:buChar char="•"/>
              <a:defRPr sz="8400" kern="1200">
                <a:solidFill>
                  <a:schemeClr val="tx1"/>
                </a:solidFill>
                <a:latin typeface="+mn-lt"/>
                <a:ea typeface="+mn-ea"/>
                <a:cs typeface="+mn-cs"/>
              </a:defRPr>
            </a:lvl9pPr>
          </a:lstStyle>
          <a:p>
            <a:pPr>
              <a:lnSpc>
                <a:spcPct val="150000"/>
              </a:lnSpc>
            </a:pPr>
            <a:r>
              <a:rPr lang="en-US" sz="2240" b="1" dirty="0">
                <a:solidFill>
                  <a:schemeClr val="tx1"/>
                </a:solidFill>
                <a:latin typeface="Nirmala UI" panose="020B0502040204020203" pitchFamily="34" charset="0"/>
                <a:cs typeface="Nirmala UI" panose="020B0502040204020203" pitchFamily="34" charset="0"/>
              </a:rPr>
              <a:t>Six month follow-up with out-patient cardiology:</a:t>
            </a:r>
          </a:p>
          <a:p>
            <a:pPr marL="342900" indent="-342900">
              <a:lnSpc>
                <a:spcPct val="150000"/>
              </a:lnSpc>
              <a:buFontTx/>
              <a:buChar char="-"/>
            </a:pPr>
            <a:r>
              <a:rPr lang="en-US" sz="2240" dirty="0">
                <a:solidFill>
                  <a:schemeClr val="tx1"/>
                </a:solidFill>
                <a:latin typeface="Nirmala UI" panose="020B0502040204020203" pitchFamily="34" charset="0"/>
                <a:cs typeface="Nirmala UI" panose="020B0502040204020203" pitchFamily="34" charset="0"/>
              </a:rPr>
              <a:t>Exertional dyspnea (strenuous activity)</a:t>
            </a:r>
          </a:p>
          <a:p>
            <a:pPr marL="342900" indent="-342900">
              <a:lnSpc>
                <a:spcPct val="150000"/>
              </a:lnSpc>
              <a:buFontTx/>
              <a:buChar char="-"/>
            </a:pPr>
            <a:r>
              <a:rPr lang="en-US" sz="2240" dirty="0">
                <a:solidFill>
                  <a:schemeClr val="tx1"/>
                </a:solidFill>
                <a:latin typeface="Nirmala UI" panose="020B0502040204020203" pitchFamily="34" charset="0"/>
                <a:cs typeface="Nirmala UI" panose="020B0502040204020203" pitchFamily="34" charset="0"/>
              </a:rPr>
              <a:t>Euvolemic status; warm and well perfused </a:t>
            </a:r>
          </a:p>
          <a:p>
            <a:pPr marL="342900" indent="-342900">
              <a:lnSpc>
                <a:spcPct val="150000"/>
              </a:lnSpc>
              <a:buFontTx/>
              <a:buChar char="-"/>
            </a:pPr>
            <a:r>
              <a:rPr lang="en-US" sz="2240" dirty="0">
                <a:solidFill>
                  <a:schemeClr val="tx1"/>
                </a:solidFill>
                <a:latin typeface="Nirmala UI" panose="020B0502040204020203" pitchFamily="34" charset="0"/>
                <a:cs typeface="Nirmala UI" panose="020B0502040204020203" pitchFamily="34" charset="0"/>
              </a:rPr>
              <a:t>S1 and S2 normal, no murmurs, gallops, or JVD</a:t>
            </a:r>
          </a:p>
          <a:p>
            <a:pPr marL="342900" indent="-342900">
              <a:lnSpc>
                <a:spcPct val="150000"/>
              </a:lnSpc>
              <a:buFontTx/>
              <a:buChar char="-"/>
            </a:pPr>
            <a:r>
              <a:rPr lang="en-US" sz="2240" dirty="0">
                <a:solidFill>
                  <a:schemeClr val="tx1"/>
                </a:solidFill>
                <a:latin typeface="Nirmala UI" panose="020B0502040204020203" pitchFamily="34" charset="0"/>
                <a:cs typeface="Nirmala UI" panose="020B0502040204020203" pitchFamily="34" charset="0"/>
              </a:rPr>
              <a:t>TTE: LVEF 40 – 45% </a:t>
            </a:r>
          </a:p>
          <a:p>
            <a:pPr marL="342900" indent="-342900">
              <a:lnSpc>
                <a:spcPct val="150000"/>
              </a:lnSpc>
              <a:buFontTx/>
              <a:buChar char="-"/>
            </a:pPr>
            <a:r>
              <a:rPr lang="en-US" sz="2240" dirty="0">
                <a:solidFill>
                  <a:schemeClr val="tx1"/>
                </a:solidFill>
                <a:latin typeface="Nirmala UI" panose="020B0502040204020203" pitchFamily="34" charset="0"/>
                <a:cs typeface="Nirmala UI" panose="020B0502040204020203" pitchFamily="34" charset="0"/>
              </a:rPr>
              <a:t>Plan: Continue current medical management  </a:t>
            </a:r>
          </a:p>
          <a:p>
            <a:pPr>
              <a:lnSpc>
                <a:spcPct val="150000"/>
              </a:lnSpc>
            </a:pPr>
            <a:r>
              <a:rPr lang="en-US" sz="2240" b="1" dirty="0">
                <a:solidFill>
                  <a:schemeClr val="tx1"/>
                </a:solidFill>
                <a:latin typeface="Nirmala UI" panose="020B0502040204020203" pitchFamily="34" charset="0"/>
                <a:cs typeface="Nirmala UI" panose="020B0502040204020203" pitchFamily="34" charset="0"/>
              </a:rPr>
              <a:t>Out-patient follow-up with neurology:</a:t>
            </a:r>
          </a:p>
          <a:p>
            <a:pPr marL="342900" indent="-342900">
              <a:lnSpc>
                <a:spcPct val="150000"/>
              </a:lnSpc>
              <a:buFontTx/>
              <a:buChar char="-"/>
            </a:pPr>
            <a:r>
              <a:rPr lang="en-US" sz="2240" dirty="0">
                <a:solidFill>
                  <a:schemeClr val="tx1"/>
                </a:solidFill>
                <a:latin typeface="Nirmala UI" panose="020B0502040204020203" pitchFamily="34" charset="0"/>
                <a:cs typeface="Nirmala UI" panose="020B0502040204020203" pitchFamily="34" charset="0"/>
              </a:rPr>
              <a:t>EMG was unremarkable; symptoms improved with gabapentin</a:t>
            </a:r>
          </a:p>
          <a:p>
            <a:pPr>
              <a:lnSpc>
                <a:spcPct val="150000"/>
              </a:lnSpc>
            </a:pPr>
            <a:r>
              <a:rPr lang="en-US" sz="2240" b="1" dirty="0">
                <a:solidFill>
                  <a:schemeClr val="tx1"/>
                </a:solidFill>
                <a:latin typeface="Nirmala UI" panose="020B0502040204020203" pitchFamily="34" charset="0"/>
                <a:cs typeface="Nirmala UI" panose="020B0502040204020203" pitchFamily="34" charset="0"/>
              </a:rPr>
              <a:t>Out-patient follow-up with endocrinology:</a:t>
            </a:r>
          </a:p>
          <a:p>
            <a:pPr marL="342900" indent="-342900">
              <a:lnSpc>
                <a:spcPct val="150000"/>
              </a:lnSpc>
              <a:buFontTx/>
              <a:buChar char="-"/>
            </a:pPr>
            <a:r>
              <a:rPr lang="en-US" sz="2240" dirty="0">
                <a:solidFill>
                  <a:schemeClr val="tx1"/>
                </a:solidFill>
                <a:latin typeface="Nirmala UI" panose="020B0502040204020203" pitchFamily="34" charset="0"/>
                <a:cs typeface="Nirmala UI" panose="020B0502040204020203" pitchFamily="34" charset="0"/>
              </a:rPr>
              <a:t>Due to concerns for adrenal insufficiency; hydrocortisone 10 mg QD was started </a:t>
            </a:r>
          </a:p>
          <a:p>
            <a:pPr>
              <a:lnSpc>
                <a:spcPct val="150000"/>
              </a:lnSpc>
            </a:pPr>
            <a:r>
              <a:rPr lang="en-US" sz="2240" b="1" dirty="0">
                <a:solidFill>
                  <a:schemeClr val="tx1"/>
                </a:solidFill>
                <a:latin typeface="Nirmala UI" panose="020B0502040204020203" pitchFamily="34" charset="0"/>
                <a:cs typeface="Nirmala UI" panose="020B0502040204020203" pitchFamily="34" charset="0"/>
              </a:rPr>
              <a:t>One year follow-up with out-patient cardiology:</a:t>
            </a:r>
          </a:p>
          <a:p>
            <a:pPr marL="342900" indent="-342900">
              <a:lnSpc>
                <a:spcPct val="150000"/>
              </a:lnSpc>
              <a:buFontTx/>
              <a:buChar char="-"/>
            </a:pPr>
            <a:r>
              <a:rPr lang="en-US" sz="2240" dirty="0">
                <a:solidFill>
                  <a:schemeClr val="tx1"/>
                </a:solidFill>
                <a:latin typeface="Nirmala UI" panose="020B0502040204020203" pitchFamily="34" charset="0"/>
                <a:cs typeface="Nirmala UI" panose="020B0502040204020203" pitchFamily="34" charset="0"/>
              </a:rPr>
              <a:t>No exertional dyspnea; has feelings of palpitations </a:t>
            </a:r>
          </a:p>
          <a:p>
            <a:pPr marL="342900" indent="-342900">
              <a:lnSpc>
                <a:spcPct val="150000"/>
              </a:lnSpc>
              <a:buFontTx/>
              <a:buChar char="-"/>
            </a:pPr>
            <a:r>
              <a:rPr lang="en-US" sz="2240" dirty="0">
                <a:solidFill>
                  <a:schemeClr val="tx1"/>
                </a:solidFill>
                <a:latin typeface="Nirmala UI" panose="020B0502040204020203" pitchFamily="34" charset="0"/>
                <a:cs typeface="Nirmala UI" panose="020B0502040204020203" pitchFamily="34" charset="0"/>
              </a:rPr>
              <a:t>Euvolemic status; warm and well perfused </a:t>
            </a:r>
          </a:p>
          <a:p>
            <a:pPr marL="342900" indent="-342900">
              <a:lnSpc>
                <a:spcPct val="150000"/>
              </a:lnSpc>
              <a:buFontTx/>
              <a:buChar char="-"/>
            </a:pPr>
            <a:r>
              <a:rPr lang="en-US" sz="2240" dirty="0">
                <a:solidFill>
                  <a:schemeClr val="tx1"/>
                </a:solidFill>
                <a:latin typeface="Nirmala UI" panose="020B0502040204020203" pitchFamily="34" charset="0"/>
                <a:cs typeface="Nirmala UI" panose="020B0502040204020203" pitchFamily="34" charset="0"/>
              </a:rPr>
              <a:t>S1 and S2 normal, no murmurs, gallops, or JVD</a:t>
            </a:r>
          </a:p>
          <a:p>
            <a:pPr marL="342900" indent="-342900">
              <a:lnSpc>
                <a:spcPct val="150000"/>
              </a:lnSpc>
              <a:buFontTx/>
              <a:buChar char="-"/>
            </a:pPr>
            <a:r>
              <a:rPr lang="en-US" sz="2240" dirty="0">
                <a:solidFill>
                  <a:schemeClr val="tx1"/>
                </a:solidFill>
                <a:latin typeface="Nirmala UI" panose="020B0502040204020203" pitchFamily="34" charset="0"/>
                <a:cs typeface="Nirmala UI" panose="020B0502040204020203" pitchFamily="34" charset="0"/>
              </a:rPr>
              <a:t>TTE: LVEF 45 – 50%, Grade 1 diastolic dysfunction  </a:t>
            </a:r>
          </a:p>
          <a:p>
            <a:pPr marL="342900" indent="-342900">
              <a:lnSpc>
                <a:spcPct val="150000"/>
              </a:lnSpc>
              <a:buFontTx/>
              <a:buChar char="-"/>
            </a:pPr>
            <a:r>
              <a:rPr lang="en-US" sz="2240" dirty="0">
                <a:solidFill>
                  <a:schemeClr val="tx1"/>
                </a:solidFill>
                <a:latin typeface="Nirmala UI" panose="020B0502040204020203" pitchFamily="34" charset="0"/>
                <a:cs typeface="Nirmala UI" panose="020B0502040204020203" pitchFamily="34" charset="0"/>
              </a:rPr>
              <a:t>Plan: Continue current medical management + spironolactone 25 mg &amp; furosemide 20 mg daily </a:t>
            </a:r>
          </a:p>
        </p:txBody>
      </p:sp>
      <p:sp>
        <p:nvSpPr>
          <p:cNvPr id="9" name="Rectangle: Rounded Corners 8">
            <a:extLst>
              <a:ext uri="{FF2B5EF4-FFF2-40B4-BE49-F238E27FC236}">
                <a16:creationId xmlns:a16="http://schemas.microsoft.com/office/drawing/2014/main" id="{7EDE568A-BF97-4937-B9E7-F737BEEA9D77}"/>
              </a:ext>
            </a:extLst>
          </p:cNvPr>
          <p:cNvSpPr/>
          <p:nvPr/>
        </p:nvSpPr>
        <p:spPr>
          <a:xfrm>
            <a:off x="699003" y="11327069"/>
            <a:ext cx="8922909" cy="609087"/>
          </a:xfrm>
          <a:prstGeom prst="roundRect">
            <a:avLst/>
          </a:prstGeom>
          <a:solidFill>
            <a:srgbClr val="706D00"/>
          </a:solidFill>
          <a:ln>
            <a:solidFill>
              <a:srgbClr val="95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40" b="1" dirty="0">
                <a:latin typeface="Nirmala UI" panose="020B0502040204020203" pitchFamily="34" charset="0"/>
                <a:cs typeface="Nirmala UI" panose="020B0502040204020203" pitchFamily="34" charset="0"/>
              </a:rPr>
              <a:t>CASE PRESENTATION</a:t>
            </a:r>
          </a:p>
        </p:txBody>
      </p:sp>
      <p:sp>
        <p:nvSpPr>
          <p:cNvPr id="16" name="TextBox 15">
            <a:extLst>
              <a:ext uri="{FF2B5EF4-FFF2-40B4-BE49-F238E27FC236}">
                <a16:creationId xmlns:a16="http://schemas.microsoft.com/office/drawing/2014/main" id="{54E30504-6C8F-403D-95EC-E92AEDA5C34F}"/>
              </a:ext>
            </a:extLst>
          </p:cNvPr>
          <p:cNvSpPr txBox="1"/>
          <p:nvPr/>
        </p:nvSpPr>
        <p:spPr>
          <a:xfrm>
            <a:off x="855136" y="12261600"/>
            <a:ext cx="8799711" cy="8393452"/>
          </a:xfrm>
          <a:prstGeom prst="rect">
            <a:avLst/>
          </a:prstGeom>
          <a:noFill/>
          <a:ln>
            <a:solidFill>
              <a:srgbClr val="959300"/>
            </a:solidFill>
          </a:ln>
        </p:spPr>
        <p:txBody>
          <a:bodyPr wrap="square" rtlCol="0">
            <a:spAutoFit/>
          </a:bodyPr>
          <a:lstStyle/>
          <a:p>
            <a:pPr>
              <a:lnSpc>
                <a:spcPct val="150000"/>
              </a:lnSpc>
            </a:pPr>
            <a:r>
              <a:rPr lang="en-US" sz="2280" dirty="0">
                <a:latin typeface="Nirmala UI" panose="020B0502040204020203" pitchFamily="34" charset="0"/>
                <a:cs typeface="Nirmala UI" panose="020B0502040204020203" pitchFamily="34" charset="0"/>
              </a:rPr>
              <a:t>A 53 year-old female presents to the ED with left facial and bilateral hand tingling &amp; numbness, light-headedness, and diaphoresis for nine hours.</a:t>
            </a:r>
          </a:p>
          <a:p>
            <a:pPr algn="ctr">
              <a:lnSpc>
                <a:spcPct val="150000"/>
              </a:lnSpc>
            </a:pPr>
            <a:r>
              <a:rPr lang="en-US" sz="2280" b="1" u="sng" dirty="0">
                <a:latin typeface="Nirmala UI" panose="020B0502040204020203" pitchFamily="34" charset="0"/>
                <a:cs typeface="Nirmala UI" panose="020B0502040204020203" pitchFamily="34" charset="0"/>
              </a:rPr>
              <a:t>Past Medical History</a:t>
            </a:r>
          </a:p>
          <a:p>
            <a:pPr marL="342900" indent="-342900">
              <a:lnSpc>
                <a:spcPct val="150000"/>
              </a:lnSpc>
              <a:buFont typeface="Arial" panose="020B0604020202020204" pitchFamily="34" charset="0"/>
              <a:buChar char="•"/>
            </a:pPr>
            <a:r>
              <a:rPr lang="en-US" sz="2280" dirty="0">
                <a:latin typeface="Nirmala UI" panose="020B0502040204020203" pitchFamily="34" charset="0"/>
                <a:cs typeface="Nirmala UI" panose="020B0502040204020203" pitchFamily="34" charset="0"/>
              </a:rPr>
              <a:t>Hypothyroidism on </a:t>
            </a:r>
            <a:r>
              <a:rPr lang="en-US" sz="2280" dirty="0" err="1">
                <a:latin typeface="Nirmala UI" panose="020B0502040204020203" pitchFamily="34" charset="0"/>
                <a:cs typeface="Nirmala UI" panose="020B0502040204020203" pitchFamily="34" charset="0"/>
              </a:rPr>
              <a:t>Armour</a:t>
            </a:r>
            <a:r>
              <a:rPr lang="en-US" sz="2280" dirty="0">
                <a:latin typeface="Nirmala UI" panose="020B0502040204020203" pitchFamily="34" charset="0"/>
                <a:cs typeface="Nirmala UI" panose="020B0502040204020203" pitchFamily="34" charset="0"/>
              </a:rPr>
              <a:t> Thyroid 120 mg QD</a:t>
            </a:r>
          </a:p>
          <a:p>
            <a:pPr marL="342900" indent="-342900">
              <a:lnSpc>
                <a:spcPct val="150000"/>
              </a:lnSpc>
              <a:buFont typeface="Arial" panose="020B0604020202020204" pitchFamily="34" charset="0"/>
              <a:buChar char="•"/>
            </a:pPr>
            <a:r>
              <a:rPr lang="en-US" sz="2280" dirty="0">
                <a:latin typeface="Nirmala UI" panose="020B0502040204020203" pitchFamily="34" charset="0"/>
                <a:cs typeface="Nirmala UI" panose="020B0502040204020203" pitchFamily="34" charset="0"/>
              </a:rPr>
              <a:t>Type 2 diabetes mellitus on Metformin XR 500 mg QD</a:t>
            </a:r>
          </a:p>
          <a:p>
            <a:pPr marL="342900" indent="-342900">
              <a:lnSpc>
                <a:spcPct val="150000"/>
              </a:lnSpc>
              <a:buFont typeface="Arial" panose="020B0604020202020204" pitchFamily="34" charset="0"/>
              <a:buChar char="•"/>
            </a:pPr>
            <a:r>
              <a:rPr lang="en-US" sz="2280" dirty="0">
                <a:latin typeface="Nirmala UI" panose="020B0502040204020203" pitchFamily="34" charset="0"/>
                <a:cs typeface="Nirmala UI" panose="020B0502040204020203" pitchFamily="34" charset="0"/>
              </a:rPr>
              <a:t>Self medicates with hydrocortisone (</a:t>
            </a:r>
            <a:r>
              <a:rPr lang="en-US" sz="2280" dirty="0" err="1">
                <a:latin typeface="Nirmala UI" panose="020B0502040204020203" pitchFamily="34" charset="0"/>
                <a:cs typeface="Nirmala UI" panose="020B0502040204020203" pitchFamily="34" charset="0"/>
              </a:rPr>
              <a:t>Cortef</a:t>
            </a:r>
            <a:r>
              <a:rPr lang="en-US" sz="2280" dirty="0">
                <a:latin typeface="Nirmala UI" panose="020B0502040204020203" pitchFamily="34" charset="0"/>
                <a:cs typeface="Nirmala UI" panose="020B0502040204020203" pitchFamily="34" charset="0"/>
              </a:rPr>
              <a:t>) 10 mg QID</a:t>
            </a:r>
          </a:p>
          <a:p>
            <a:pPr marL="342900" indent="-342900">
              <a:lnSpc>
                <a:spcPct val="150000"/>
              </a:lnSpc>
              <a:buFont typeface="Arial" panose="020B0604020202020204" pitchFamily="34" charset="0"/>
              <a:buChar char="•"/>
            </a:pPr>
            <a:r>
              <a:rPr lang="en-US" sz="2280" dirty="0">
                <a:latin typeface="Nirmala UI" panose="020B0502040204020203" pitchFamily="34" charset="0"/>
                <a:cs typeface="Nirmala UI" panose="020B0502040204020203" pitchFamily="34" charset="0"/>
              </a:rPr>
              <a:t>Illness anxiety disorder</a:t>
            </a:r>
          </a:p>
          <a:p>
            <a:pPr marL="342900" indent="-342900">
              <a:lnSpc>
                <a:spcPct val="150000"/>
              </a:lnSpc>
              <a:buFont typeface="Arial" panose="020B0604020202020204" pitchFamily="34" charset="0"/>
              <a:buChar char="•"/>
            </a:pPr>
            <a:r>
              <a:rPr lang="en-US" sz="2280" dirty="0">
                <a:latin typeface="Nirmala UI" panose="020B0502040204020203" pitchFamily="34" charset="0"/>
                <a:cs typeface="Nirmala UI" panose="020B0502040204020203" pitchFamily="34" charset="0"/>
              </a:rPr>
              <a:t>Obesity- BMI 35 kg/m</a:t>
            </a:r>
            <a:r>
              <a:rPr lang="en-US" sz="2280" baseline="30000" dirty="0">
                <a:latin typeface="Nirmala UI" panose="020B0502040204020203" pitchFamily="34" charset="0"/>
                <a:cs typeface="Nirmala UI" panose="020B0502040204020203" pitchFamily="34" charset="0"/>
              </a:rPr>
              <a:t>2</a:t>
            </a:r>
            <a:endParaRPr lang="en-US" sz="2280" dirty="0">
              <a:latin typeface="Nirmala UI" panose="020B0502040204020203" pitchFamily="34" charset="0"/>
              <a:cs typeface="Nirmala UI" panose="020B0502040204020203" pitchFamily="34" charset="0"/>
            </a:endParaRPr>
          </a:p>
          <a:p>
            <a:pPr algn="ctr">
              <a:lnSpc>
                <a:spcPct val="150000"/>
              </a:lnSpc>
            </a:pPr>
            <a:r>
              <a:rPr lang="en-US" sz="2280" b="1" u="sng" dirty="0">
                <a:latin typeface="Nirmala UI" panose="020B0502040204020203" pitchFamily="34" charset="0"/>
                <a:cs typeface="Nirmala UI" panose="020B0502040204020203" pitchFamily="34" charset="0"/>
              </a:rPr>
              <a:t>History of Present Illness</a:t>
            </a:r>
            <a:endParaRPr lang="en-US" sz="2280" dirty="0">
              <a:latin typeface="Nirmala UI" panose="020B0502040204020203" pitchFamily="34" charset="0"/>
              <a:cs typeface="Nirmala UI" panose="020B0502040204020203" pitchFamily="34" charset="0"/>
            </a:endParaRPr>
          </a:p>
          <a:p>
            <a:pPr>
              <a:lnSpc>
                <a:spcPct val="150000"/>
              </a:lnSpc>
            </a:pPr>
            <a:r>
              <a:rPr lang="en-US" sz="2240" dirty="0">
                <a:latin typeface="Nirmala UI" panose="020B0502040204020203" pitchFamily="34" charset="0"/>
                <a:cs typeface="Nirmala UI" panose="020B0502040204020203" pitchFamily="34" charset="0"/>
              </a:rPr>
              <a:t>Woke up from sleep at 3:00 AM with feelings of numbness involving her left face and bilateral hands that persisted for 9 hours prior to presenting to the ED. Her last known normal was the previous night.</a:t>
            </a:r>
          </a:p>
          <a:p>
            <a:pPr>
              <a:lnSpc>
                <a:spcPct val="150000"/>
              </a:lnSpc>
            </a:pPr>
            <a:r>
              <a:rPr lang="en-US" sz="2240" dirty="0">
                <a:latin typeface="Nirmala UI" panose="020B0502040204020203" pitchFamily="34" charset="0"/>
                <a:cs typeface="Nirmala UI" panose="020B0502040204020203" pitchFamily="34" charset="0"/>
              </a:rPr>
              <a:t>She doesn’t report having weakness, speech difficulty, chest pain, palpitations, lower extremity swelling or dyspnea, nor did she report a history of alcohol usage or other recreational drug usage. </a:t>
            </a:r>
          </a:p>
        </p:txBody>
      </p:sp>
      <p:sp>
        <p:nvSpPr>
          <p:cNvPr id="30" name="Rectangle: Rounded Corners 29">
            <a:extLst>
              <a:ext uri="{FF2B5EF4-FFF2-40B4-BE49-F238E27FC236}">
                <a16:creationId xmlns:a16="http://schemas.microsoft.com/office/drawing/2014/main" id="{98692825-A0AA-411E-8D40-55A881373DA6}"/>
              </a:ext>
            </a:extLst>
          </p:cNvPr>
          <p:cNvSpPr/>
          <p:nvPr/>
        </p:nvSpPr>
        <p:spPr>
          <a:xfrm>
            <a:off x="821315" y="6326037"/>
            <a:ext cx="8922909" cy="721631"/>
          </a:xfrm>
          <a:prstGeom prst="roundRect">
            <a:avLst/>
          </a:prstGeom>
          <a:solidFill>
            <a:srgbClr val="706D00"/>
          </a:solidFill>
          <a:ln>
            <a:solidFill>
              <a:srgbClr val="95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40" b="1" dirty="0">
                <a:latin typeface="Nirmala UI" panose="020B0502040204020203" pitchFamily="34" charset="0"/>
                <a:cs typeface="Nirmala UI" panose="020B0502040204020203" pitchFamily="34" charset="0"/>
              </a:rPr>
              <a:t>INTRODUCTION</a:t>
            </a:r>
          </a:p>
        </p:txBody>
      </p:sp>
      <p:sp>
        <p:nvSpPr>
          <p:cNvPr id="31" name="Rectangle: Rounded Corners 30">
            <a:extLst>
              <a:ext uri="{FF2B5EF4-FFF2-40B4-BE49-F238E27FC236}">
                <a16:creationId xmlns:a16="http://schemas.microsoft.com/office/drawing/2014/main" id="{96D83131-187C-44D6-B747-5D90B8479900}"/>
              </a:ext>
            </a:extLst>
          </p:cNvPr>
          <p:cNvSpPr/>
          <p:nvPr/>
        </p:nvSpPr>
        <p:spPr>
          <a:xfrm>
            <a:off x="10144236" y="6326038"/>
            <a:ext cx="18145700" cy="682936"/>
          </a:xfrm>
          <a:prstGeom prst="roundRect">
            <a:avLst/>
          </a:prstGeom>
          <a:solidFill>
            <a:srgbClr val="706D00"/>
          </a:solidFill>
          <a:ln>
            <a:solidFill>
              <a:srgbClr val="95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40" b="1" dirty="0">
                <a:latin typeface="Nirmala UI" panose="020B0502040204020203" pitchFamily="34" charset="0"/>
                <a:cs typeface="Nirmala UI" panose="020B0502040204020203" pitchFamily="34" charset="0"/>
              </a:rPr>
              <a:t>HOSPITAL COURSE</a:t>
            </a:r>
          </a:p>
        </p:txBody>
      </p:sp>
      <p:sp>
        <p:nvSpPr>
          <p:cNvPr id="32" name="Rectangle: Rounded Corners 31">
            <a:extLst>
              <a:ext uri="{FF2B5EF4-FFF2-40B4-BE49-F238E27FC236}">
                <a16:creationId xmlns:a16="http://schemas.microsoft.com/office/drawing/2014/main" id="{D15AC574-88FA-48F5-A2FC-AC1DD4A73AE9}"/>
              </a:ext>
            </a:extLst>
          </p:cNvPr>
          <p:cNvSpPr/>
          <p:nvPr/>
        </p:nvSpPr>
        <p:spPr>
          <a:xfrm>
            <a:off x="10133023" y="15012944"/>
            <a:ext cx="18156913" cy="682937"/>
          </a:xfrm>
          <a:prstGeom prst="roundRect">
            <a:avLst/>
          </a:prstGeom>
          <a:solidFill>
            <a:srgbClr val="706D00"/>
          </a:solidFill>
          <a:ln>
            <a:solidFill>
              <a:srgbClr val="95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40" b="1" dirty="0">
                <a:latin typeface="Nirmala UI" panose="020B0502040204020203" pitchFamily="34" charset="0"/>
                <a:cs typeface="Nirmala UI" panose="020B0502040204020203" pitchFamily="34" charset="0"/>
              </a:rPr>
              <a:t>EVIDENCE OF ASYMPTOMATIC LV DYSFUNCTION VS HEART FAILURE</a:t>
            </a:r>
          </a:p>
        </p:txBody>
      </p:sp>
      <p:sp>
        <p:nvSpPr>
          <p:cNvPr id="37" name="Rectangle: Rounded Corners 36">
            <a:extLst>
              <a:ext uri="{FF2B5EF4-FFF2-40B4-BE49-F238E27FC236}">
                <a16:creationId xmlns:a16="http://schemas.microsoft.com/office/drawing/2014/main" id="{BA5439F1-69A1-4749-958A-C4011368DCD9}"/>
              </a:ext>
            </a:extLst>
          </p:cNvPr>
          <p:cNvSpPr/>
          <p:nvPr/>
        </p:nvSpPr>
        <p:spPr>
          <a:xfrm>
            <a:off x="28789330" y="6326038"/>
            <a:ext cx="8794154" cy="682936"/>
          </a:xfrm>
          <a:prstGeom prst="roundRect">
            <a:avLst/>
          </a:prstGeom>
          <a:solidFill>
            <a:srgbClr val="706D00"/>
          </a:solidFill>
          <a:ln>
            <a:solidFill>
              <a:srgbClr val="95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40" b="1" dirty="0">
                <a:latin typeface="Nirmala UI" panose="020B0502040204020203" pitchFamily="34" charset="0"/>
                <a:cs typeface="Nirmala UI" panose="020B0502040204020203" pitchFamily="34" charset="0"/>
              </a:rPr>
              <a:t>FOLLOW UP</a:t>
            </a:r>
          </a:p>
        </p:txBody>
      </p:sp>
      <p:sp>
        <p:nvSpPr>
          <p:cNvPr id="38" name="Rectangle: Rounded Corners 37">
            <a:extLst>
              <a:ext uri="{FF2B5EF4-FFF2-40B4-BE49-F238E27FC236}">
                <a16:creationId xmlns:a16="http://schemas.microsoft.com/office/drawing/2014/main" id="{8679D9ED-BC91-4902-B9AB-1E3B1EDE27DA}"/>
              </a:ext>
            </a:extLst>
          </p:cNvPr>
          <p:cNvSpPr/>
          <p:nvPr/>
        </p:nvSpPr>
        <p:spPr>
          <a:xfrm>
            <a:off x="28804016" y="18332246"/>
            <a:ext cx="8794154" cy="682936"/>
          </a:xfrm>
          <a:prstGeom prst="roundRect">
            <a:avLst/>
          </a:prstGeom>
          <a:solidFill>
            <a:srgbClr val="706D00"/>
          </a:solidFill>
          <a:ln>
            <a:solidFill>
              <a:srgbClr val="95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40" b="1" dirty="0">
                <a:latin typeface="Nirmala UI" panose="020B0502040204020203" pitchFamily="34" charset="0"/>
                <a:cs typeface="Nirmala UI" panose="020B0502040204020203" pitchFamily="34" charset="0"/>
              </a:rPr>
              <a:t>LEARNING POINTS FOR THE INTERNIST</a:t>
            </a:r>
          </a:p>
        </p:txBody>
      </p:sp>
      <p:sp>
        <p:nvSpPr>
          <p:cNvPr id="39" name="Rectangle: Rounded Corners 38">
            <a:extLst>
              <a:ext uri="{FF2B5EF4-FFF2-40B4-BE49-F238E27FC236}">
                <a16:creationId xmlns:a16="http://schemas.microsoft.com/office/drawing/2014/main" id="{01327876-97FF-4F35-AD18-AE509FCCF9BB}"/>
              </a:ext>
            </a:extLst>
          </p:cNvPr>
          <p:cNvSpPr/>
          <p:nvPr/>
        </p:nvSpPr>
        <p:spPr>
          <a:xfrm>
            <a:off x="28740950" y="23766017"/>
            <a:ext cx="8854207" cy="786212"/>
          </a:xfrm>
          <a:prstGeom prst="roundRect">
            <a:avLst/>
          </a:prstGeom>
          <a:solidFill>
            <a:srgbClr val="706D00"/>
          </a:solidFill>
          <a:ln>
            <a:solidFill>
              <a:srgbClr val="95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40" b="1" dirty="0">
                <a:latin typeface="Nirmala UI" panose="020B0502040204020203" pitchFamily="34" charset="0"/>
                <a:cs typeface="Nirmala UI" panose="020B0502040204020203" pitchFamily="34" charset="0"/>
              </a:rPr>
              <a:t>ACKNOWLEDGMENTS</a:t>
            </a:r>
          </a:p>
        </p:txBody>
      </p:sp>
      <p:sp>
        <p:nvSpPr>
          <p:cNvPr id="44" name="Rectangle: Rounded Corners 43">
            <a:extLst>
              <a:ext uri="{FF2B5EF4-FFF2-40B4-BE49-F238E27FC236}">
                <a16:creationId xmlns:a16="http://schemas.microsoft.com/office/drawing/2014/main" id="{8B387440-FA5F-496B-AE47-444DD2A7A710}"/>
              </a:ext>
            </a:extLst>
          </p:cNvPr>
          <p:cNvSpPr/>
          <p:nvPr/>
        </p:nvSpPr>
        <p:spPr>
          <a:xfrm>
            <a:off x="28818702" y="27952000"/>
            <a:ext cx="8854208" cy="723290"/>
          </a:xfrm>
          <a:prstGeom prst="roundRect">
            <a:avLst/>
          </a:prstGeom>
          <a:solidFill>
            <a:srgbClr val="706D00"/>
          </a:solidFill>
          <a:ln>
            <a:solidFill>
              <a:srgbClr val="95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40" b="1" dirty="0">
                <a:latin typeface="Nirmala UI" panose="020B0502040204020203" pitchFamily="34" charset="0"/>
                <a:cs typeface="Nirmala UI" panose="020B0502040204020203" pitchFamily="34" charset="0"/>
              </a:rPr>
              <a:t>REFERENCES</a:t>
            </a:r>
          </a:p>
        </p:txBody>
      </p:sp>
      <p:sp>
        <p:nvSpPr>
          <p:cNvPr id="47" name="Rectangle: Rounded Corners 46">
            <a:extLst>
              <a:ext uri="{FF2B5EF4-FFF2-40B4-BE49-F238E27FC236}">
                <a16:creationId xmlns:a16="http://schemas.microsoft.com/office/drawing/2014/main" id="{E641F17F-C1F8-4A4D-B94F-F8D7D0B4A0B1}"/>
              </a:ext>
            </a:extLst>
          </p:cNvPr>
          <p:cNvSpPr/>
          <p:nvPr/>
        </p:nvSpPr>
        <p:spPr>
          <a:xfrm>
            <a:off x="788380" y="21121225"/>
            <a:ext cx="8955843" cy="721631"/>
          </a:xfrm>
          <a:prstGeom prst="roundRect">
            <a:avLst/>
          </a:prstGeom>
          <a:solidFill>
            <a:srgbClr val="706D00"/>
          </a:solidFill>
          <a:ln>
            <a:solidFill>
              <a:srgbClr val="95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40" b="1" dirty="0">
                <a:latin typeface="Nirmala UI" panose="020B0502040204020203" pitchFamily="34" charset="0"/>
                <a:cs typeface="Nirmala UI" panose="020B0502040204020203" pitchFamily="34" charset="0"/>
              </a:rPr>
              <a:t>INITIAL FINDINGS</a:t>
            </a:r>
          </a:p>
        </p:txBody>
      </p:sp>
      <p:sp>
        <p:nvSpPr>
          <p:cNvPr id="450" name="TextBox 449">
            <a:extLst>
              <a:ext uri="{FF2B5EF4-FFF2-40B4-BE49-F238E27FC236}">
                <a16:creationId xmlns:a16="http://schemas.microsoft.com/office/drawing/2014/main" id="{89971712-0393-461B-8916-EA5AB0BF455A}"/>
              </a:ext>
            </a:extLst>
          </p:cNvPr>
          <p:cNvSpPr txBox="1"/>
          <p:nvPr/>
        </p:nvSpPr>
        <p:spPr>
          <a:xfrm>
            <a:off x="860693" y="22247245"/>
            <a:ext cx="8761219" cy="5289910"/>
          </a:xfrm>
          <a:prstGeom prst="rect">
            <a:avLst/>
          </a:prstGeom>
          <a:noFill/>
          <a:ln>
            <a:solidFill>
              <a:srgbClr val="959300"/>
            </a:solidFill>
          </a:ln>
        </p:spPr>
        <p:txBody>
          <a:bodyPr wrap="square" rtlCol="0">
            <a:spAutoFit/>
          </a:bodyPr>
          <a:lstStyle/>
          <a:p>
            <a:pPr>
              <a:lnSpc>
                <a:spcPct val="150000"/>
              </a:lnSpc>
            </a:pPr>
            <a:r>
              <a:rPr lang="en-US" sz="2280" b="1" dirty="0">
                <a:latin typeface="Nirmala UI" panose="020B0502040204020203" pitchFamily="34" charset="0"/>
                <a:cs typeface="Nirmala UI" panose="020B0502040204020203" pitchFamily="34" charset="0"/>
              </a:rPr>
              <a:t>Vitals: </a:t>
            </a:r>
            <a:r>
              <a:rPr lang="en-US" sz="2280" dirty="0">
                <a:latin typeface="Nirmala UI" panose="020B0502040204020203" pitchFamily="34" charset="0"/>
                <a:cs typeface="Nirmala UI" panose="020B0502040204020203" pitchFamily="34" charset="0"/>
              </a:rPr>
              <a:t>T 36.8 °C, HR 105, RR 16, BP 169/83, SpO2 98% </a:t>
            </a:r>
          </a:p>
          <a:p>
            <a:pPr>
              <a:lnSpc>
                <a:spcPct val="150000"/>
              </a:lnSpc>
            </a:pPr>
            <a:r>
              <a:rPr lang="en-US" sz="2280" b="1" dirty="0">
                <a:latin typeface="Nirmala UI" panose="020B0502040204020203" pitchFamily="34" charset="0"/>
                <a:cs typeface="Nirmala UI" panose="020B0502040204020203" pitchFamily="34" charset="0"/>
              </a:rPr>
              <a:t>Physical Exam: </a:t>
            </a:r>
          </a:p>
          <a:p>
            <a:pPr marL="342900" indent="-342900">
              <a:lnSpc>
                <a:spcPct val="150000"/>
              </a:lnSpc>
              <a:buFont typeface="Nirmala UI" panose="020B0502040204020203" pitchFamily="34" charset="0"/>
              <a:buChar char="‐"/>
            </a:pPr>
            <a:r>
              <a:rPr lang="en-US" sz="2280" dirty="0">
                <a:latin typeface="Nirmala UI" panose="020B0502040204020203" pitchFamily="34" charset="0"/>
                <a:cs typeface="Nirmala UI" panose="020B0502040204020203" pitchFamily="34" charset="0"/>
              </a:rPr>
              <a:t>Diaphoretic, anxious, and crying </a:t>
            </a:r>
          </a:p>
          <a:p>
            <a:pPr marL="342900" indent="-342900">
              <a:lnSpc>
                <a:spcPct val="150000"/>
              </a:lnSpc>
              <a:buFont typeface="Nirmala UI" panose="020B0502040204020203" pitchFamily="34" charset="0"/>
              <a:buChar char="‐"/>
            </a:pPr>
            <a:r>
              <a:rPr lang="en-US" sz="2280" dirty="0">
                <a:latin typeface="Nirmala UI" panose="020B0502040204020203" pitchFamily="34" charset="0"/>
                <a:cs typeface="Nirmala UI" panose="020B0502040204020203" pitchFamily="34" charset="0"/>
              </a:rPr>
              <a:t>CV: tachycardic, regular rhythm with no murmurs, JVD, edema</a:t>
            </a:r>
          </a:p>
          <a:p>
            <a:pPr marL="342900" indent="-342900">
              <a:lnSpc>
                <a:spcPct val="150000"/>
              </a:lnSpc>
              <a:buFont typeface="Nirmala UI" panose="020B0502040204020203" pitchFamily="34" charset="0"/>
              <a:buChar char="‐"/>
            </a:pPr>
            <a:r>
              <a:rPr lang="en-US" sz="2280" dirty="0">
                <a:latin typeface="Nirmala UI" panose="020B0502040204020203" pitchFamily="34" charset="0"/>
                <a:cs typeface="Nirmala UI" panose="020B0502040204020203" pitchFamily="34" charset="0"/>
              </a:rPr>
              <a:t>Lungs: clear to auscultation bilaterally</a:t>
            </a:r>
          </a:p>
          <a:p>
            <a:pPr marL="342900" indent="-342900">
              <a:lnSpc>
                <a:spcPct val="150000"/>
              </a:lnSpc>
              <a:buFont typeface="Nirmala UI" panose="020B0502040204020203" pitchFamily="34" charset="0"/>
              <a:buChar char="‐"/>
            </a:pPr>
            <a:r>
              <a:rPr lang="en-US" sz="2280" dirty="0">
                <a:latin typeface="Nirmala UI" panose="020B0502040204020203" pitchFamily="34" charset="0"/>
                <a:cs typeface="Nirmala UI" panose="020B0502040204020203" pitchFamily="34" charset="0"/>
              </a:rPr>
              <a:t>Neuro: </a:t>
            </a:r>
          </a:p>
          <a:p>
            <a:pPr>
              <a:lnSpc>
                <a:spcPct val="150000"/>
              </a:lnSpc>
            </a:pPr>
            <a:r>
              <a:rPr lang="en-US" sz="2280" dirty="0">
                <a:latin typeface="Nirmala UI" panose="020B0502040204020203" pitchFamily="34" charset="0"/>
                <a:cs typeface="Nirmala UI" panose="020B0502040204020203" pitchFamily="34" charset="0"/>
              </a:rPr>
              <a:t>        Alert and oriented x 3</a:t>
            </a:r>
          </a:p>
          <a:p>
            <a:pPr>
              <a:lnSpc>
                <a:spcPct val="150000"/>
              </a:lnSpc>
            </a:pPr>
            <a:r>
              <a:rPr lang="en-US" sz="2280" dirty="0">
                <a:latin typeface="Nirmala UI" panose="020B0502040204020203" pitchFamily="34" charset="0"/>
                <a:cs typeface="Nirmala UI" panose="020B0502040204020203" pitchFamily="34" charset="0"/>
              </a:rPr>
              <a:t>        Left facial and </a:t>
            </a:r>
            <a:r>
              <a:rPr lang="en-US" sz="2280" dirty="0" err="1">
                <a:latin typeface="Nirmala UI" panose="020B0502040204020203" pitchFamily="34" charset="0"/>
                <a:cs typeface="Nirmala UI" panose="020B0502040204020203" pitchFamily="34" charset="0"/>
              </a:rPr>
              <a:t>b/l</a:t>
            </a:r>
            <a:r>
              <a:rPr lang="en-US" sz="2280" dirty="0">
                <a:latin typeface="Nirmala UI" panose="020B0502040204020203" pitchFamily="34" charset="0"/>
                <a:cs typeface="Nirmala UI" panose="020B0502040204020203" pitchFamily="34" charset="0"/>
              </a:rPr>
              <a:t> hand and feet numbness </a:t>
            </a:r>
          </a:p>
          <a:p>
            <a:pPr>
              <a:lnSpc>
                <a:spcPct val="150000"/>
              </a:lnSpc>
            </a:pPr>
            <a:r>
              <a:rPr lang="en-US" sz="2280" dirty="0">
                <a:latin typeface="Nirmala UI" panose="020B0502040204020203" pitchFamily="34" charset="0"/>
                <a:cs typeface="Nirmala UI" panose="020B0502040204020203" pitchFamily="34" charset="0"/>
              </a:rPr>
              <a:t>        Motor 5/5 throughout upper and lower extremities </a:t>
            </a:r>
            <a:r>
              <a:rPr lang="en-US" sz="2280" dirty="0" err="1">
                <a:latin typeface="Nirmala UI" panose="020B0502040204020203" pitchFamily="34" charset="0"/>
                <a:cs typeface="Nirmala UI" panose="020B0502040204020203" pitchFamily="34" charset="0"/>
              </a:rPr>
              <a:t>b/l</a:t>
            </a:r>
            <a:endParaRPr lang="en-US" sz="2280" dirty="0">
              <a:latin typeface="Nirmala UI" panose="020B0502040204020203" pitchFamily="34" charset="0"/>
              <a:cs typeface="Nirmala UI" panose="020B0502040204020203" pitchFamily="34" charset="0"/>
            </a:endParaRPr>
          </a:p>
          <a:p>
            <a:pPr>
              <a:lnSpc>
                <a:spcPct val="150000"/>
              </a:lnSpc>
            </a:pPr>
            <a:r>
              <a:rPr lang="en-US" sz="2280" dirty="0">
                <a:latin typeface="Nirmala UI" panose="020B0502040204020203" pitchFamily="34" charset="0"/>
                <a:cs typeface="Nirmala UI" panose="020B0502040204020203" pitchFamily="34" charset="0"/>
              </a:rPr>
              <a:t>        Tone, DTR’s, and coordination are within normal </a:t>
            </a:r>
          </a:p>
        </p:txBody>
      </p:sp>
      <p:pic>
        <p:nvPicPr>
          <p:cNvPr id="452" name="Picture 451">
            <a:extLst>
              <a:ext uri="{FF2B5EF4-FFF2-40B4-BE49-F238E27FC236}">
                <a16:creationId xmlns:a16="http://schemas.microsoft.com/office/drawing/2014/main" id="{2373D3F5-92B0-4A9C-9A05-21444CD2D8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9327" y="16026822"/>
            <a:ext cx="8572889" cy="4453666"/>
          </a:xfrm>
          <a:prstGeom prst="rect">
            <a:avLst/>
          </a:prstGeom>
          <a:ln>
            <a:solidFill>
              <a:srgbClr val="DB601B"/>
            </a:solidFill>
          </a:ln>
        </p:spPr>
      </p:pic>
      <p:sp>
        <p:nvSpPr>
          <p:cNvPr id="3" name="TextBox 2">
            <a:extLst>
              <a:ext uri="{FF2B5EF4-FFF2-40B4-BE49-F238E27FC236}">
                <a16:creationId xmlns:a16="http://schemas.microsoft.com/office/drawing/2014/main" id="{11D98038-3D73-654F-A73E-18534CE704B0}"/>
              </a:ext>
            </a:extLst>
          </p:cNvPr>
          <p:cNvSpPr txBox="1"/>
          <p:nvPr/>
        </p:nvSpPr>
        <p:spPr>
          <a:xfrm>
            <a:off x="10249327" y="20568051"/>
            <a:ext cx="8572889" cy="461665"/>
          </a:xfrm>
          <a:prstGeom prst="rect">
            <a:avLst/>
          </a:prstGeom>
          <a:noFill/>
          <a:ln>
            <a:noFill/>
          </a:ln>
        </p:spPr>
        <p:txBody>
          <a:bodyPr wrap="square" rtlCol="0">
            <a:spAutoFit/>
          </a:bodyPr>
          <a:lstStyle/>
          <a:p>
            <a:pPr algn="ctr"/>
            <a:r>
              <a:rPr lang="en-US" sz="2400" b="1" dirty="0">
                <a:latin typeface="Nirmala UI" panose="020B0502040204020203" pitchFamily="34" charset="0"/>
                <a:cs typeface="Nirmala UI" panose="020B0502040204020203" pitchFamily="34" charset="0"/>
              </a:rPr>
              <a:t>Figure 1: EKG on admission: NSR with LBBB </a:t>
            </a:r>
          </a:p>
        </p:txBody>
      </p:sp>
      <p:sp>
        <p:nvSpPr>
          <p:cNvPr id="36" name="TextBox 35">
            <a:extLst>
              <a:ext uri="{FF2B5EF4-FFF2-40B4-BE49-F238E27FC236}">
                <a16:creationId xmlns:a16="http://schemas.microsoft.com/office/drawing/2014/main" id="{3684C120-6F2D-7E46-AD18-46A859AC073E}"/>
              </a:ext>
            </a:extLst>
          </p:cNvPr>
          <p:cNvSpPr txBox="1"/>
          <p:nvPr/>
        </p:nvSpPr>
        <p:spPr>
          <a:xfrm>
            <a:off x="913570" y="27843688"/>
            <a:ext cx="8760379" cy="7395101"/>
          </a:xfrm>
          <a:prstGeom prst="rect">
            <a:avLst/>
          </a:prstGeom>
          <a:noFill/>
          <a:ln>
            <a:noFill/>
          </a:ln>
        </p:spPr>
        <p:txBody>
          <a:bodyPr wrap="square" numCol="2" rtlCol="0">
            <a:spAutoFit/>
          </a:bodyPr>
          <a:lstStyle/>
          <a:p>
            <a:pPr>
              <a:lnSpc>
                <a:spcPct val="150000"/>
              </a:lnSpc>
            </a:pPr>
            <a:r>
              <a:rPr lang="en-US" sz="2280" b="1" dirty="0">
                <a:latin typeface="Nirmala UI" panose="020B0502040204020203" pitchFamily="34" charset="0"/>
                <a:cs typeface="Nirmala UI" panose="020B0502040204020203" pitchFamily="34" charset="0"/>
              </a:rPr>
              <a:t>Work-up on admission</a:t>
            </a:r>
          </a:p>
          <a:p>
            <a:pPr>
              <a:lnSpc>
                <a:spcPct val="150000"/>
              </a:lnSpc>
            </a:pPr>
            <a:r>
              <a:rPr lang="en-US" sz="2280" dirty="0">
                <a:latin typeface="Nirmala UI" panose="020B0502040204020203" pitchFamily="34" charset="0"/>
                <a:cs typeface="Nirmala UI" panose="020B0502040204020203" pitchFamily="34" charset="0"/>
              </a:rPr>
              <a:t>CBC and CMP – Normal</a:t>
            </a:r>
          </a:p>
          <a:p>
            <a:pPr>
              <a:lnSpc>
                <a:spcPct val="150000"/>
              </a:lnSpc>
            </a:pPr>
            <a:r>
              <a:rPr lang="en-US" sz="2280" dirty="0">
                <a:latin typeface="Nirmala UI" panose="020B0502040204020203" pitchFamily="34" charset="0"/>
                <a:cs typeface="Nirmala UI" panose="020B0502040204020203" pitchFamily="34" charset="0"/>
              </a:rPr>
              <a:t>Troponin I – Normal </a:t>
            </a:r>
          </a:p>
          <a:p>
            <a:pPr>
              <a:lnSpc>
                <a:spcPct val="150000"/>
              </a:lnSpc>
            </a:pPr>
            <a:r>
              <a:rPr lang="en-US" sz="2280" dirty="0">
                <a:latin typeface="Nirmala UI" panose="020B0502040204020203" pitchFamily="34" charset="0"/>
                <a:cs typeface="Nirmala UI" panose="020B0502040204020203" pitchFamily="34" charset="0"/>
              </a:rPr>
              <a:t>TSH and ESR - Normal </a:t>
            </a:r>
          </a:p>
          <a:p>
            <a:pPr>
              <a:lnSpc>
                <a:spcPct val="150000"/>
              </a:lnSpc>
            </a:pPr>
            <a:r>
              <a:rPr lang="en-US" sz="2280" dirty="0">
                <a:latin typeface="Nirmala UI" panose="020B0502040204020203" pitchFamily="34" charset="0"/>
                <a:cs typeface="Nirmala UI" panose="020B0502040204020203" pitchFamily="34" charset="0"/>
              </a:rPr>
              <a:t>Vitamin B12 – Elevated </a:t>
            </a:r>
          </a:p>
          <a:p>
            <a:pPr>
              <a:lnSpc>
                <a:spcPct val="150000"/>
              </a:lnSpc>
            </a:pPr>
            <a:r>
              <a:rPr lang="en-US" sz="2280" dirty="0">
                <a:latin typeface="Nirmala UI" panose="020B0502040204020203" pitchFamily="34" charset="0"/>
                <a:cs typeface="Nirmala UI" panose="020B0502040204020203" pitchFamily="34" charset="0"/>
              </a:rPr>
              <a:t>Vitamin D – Low </a:t>
            </a:r>
          </a:p>
          <a:p>
            <a:pPr>
              <a:lnSpc>
                <a:spcPct val="150000"/>
              </a:lnSpc>
            </a:pPr>
            <a:r>
              <a:rPr lang="en-US" sz="2280" dirty="0">
                <a:latin typeface="Nirmala UI" panose="020B0502040204020203" pitchFamily="34" charset="0"/>
                <a:cs typeface="Nirmala UI" panose="020B0502040204020203" pitchFamily="34" charset="0"/>
              </a:rPr>
              <a:t>EKG- NSR with LBBB </a:t>
            </a:r>
          </a:p>
          <a:p>
            <a:pPr>
              <a:lnSpc>
                <a:spcPct val="150000"/>
              </a:lnSpc>
            </a:pPr>
            <a:endParaRPr lang="en-US" sz="2280" dirty="0">
              <a:latin typeface="Nirmala UI" panose="020B0502040204020203" pitchFamily="34" charset="0"/>
              <a:cs typeface="Nirmala UI" panose="020B0502040204020203" pitchFamily="34" charset="0"/>
            </a:endParaRPr>
          </a:p>
          <a:p>
            <a:pPr>
              <a:lnSpc>
                <a:spcPct val="150000"/>
              </a:lnSpc>
            </a:pPr>
            <a:endParaRPr lang="en-US" sz="2280" dirty="0">
              <a:latin typeface="Nirmala UI" panose="020B0502040204020203" pitchFamily="34" charset="0"/>
              <a:cs typeface="Nirmala UI" panose="020B0502040204020203" pitchFamily="34" charset="0"/>
            </a:endParaRPr>
          </a:p>
          <a:p>
            <a:pPr>
              <a:lnSpc>
                <a:spcPct val="150000"/>
              </a:lnSpc>
            </a:pPr>
            <a:endParaRPr lang="en-US" sz="2280" dirty="0">
              <a:latin typeface="Nirmala UI" panose="020B0502040204020203" pitchFamily="34" charset="0"/>
              <a:cs typeface="Nirmala UI" panose="020B0502040204020203" pitchFamily="34" charset="0"/>
            </a:endParaRPr>
          </a:p>
          <a:p>
            <a:pPr>
              <a:lnSpc>
                <a:spcPct val="150000"/>
              </a:lnSpc>
            </a:pPr>
            <a:endParaRPr lang="en-US" sz="2280" dirty="0">
              <a:latin typeface="Nirmala UI" panose="020B0502040204020203" pitchFamily="34" charset="0"/>
              <a:cs typeface="Nirmala UI" panose="020B0502040204020203" pitchFamily="34" charset="0"/>
            </a:endParaRPr>
          </a:p>
          <a:p>
            <a:pPr>
              <a:lnSpc>
                <a:spcPct val="150000"/>
              </a:lnSpc>
            </a:pPr>
            <a:endParaRPr lang="en-US" sz="2280" dirty="0">
              <a:latin typeface="Nirmala UI" panose="020B0502040204020203" pitchFamily="34" charset="0"/>
              <a:cs typeface="Nirmala UI" panose="020B0502040204020203" pitchFamily="34" charset="0"/>
            </a:endParaRPr>
          </a:p>
          <a:p>
            <a:pPr>
              <a:lnSpc>
                <a:spcPct val="150000"/>
              </a:lnSpc>
            </a:pPr>
            <a:endParaRPr lang="en-US" sz="2280" dirty="0">
              <a:latin typeface="Nirmala UI" panose="020B0502040204020203" pitchFamily="34" charset="0"/>
              <a:cs typeface="Nirmala UI" panose="020B0502040204020203" pitchFamily="34" charset="0"/>
            </a:endParaRPr>
          </a:p>
          <a:p>
            <a:pPr>
              <a:lnSpc>
                <a:spcPct val="150000"/>
              </a:lnSpc>
            </a:pPr>
            <a:endParaRPr lang="en-US" sz="2280" dirty="0">
              <a:latin typeface="Nirmala UI" panose="020B0502040204020203" pitchFamily="34" charset="0"/>
              <a:cs typeface="Nirmala UI" panose="020B0502040204020203" pitchFamily="34" charset="0"/>
            </a:endParaRPr>
          </a:p>
          <a:p>
            <a:pPr>
              <a:lnSpc>
                <a:spcPct val="150000"/>
              </a:lnSpc>
            </a:pPr>
            <a:r>
              <a:rPr lang="en-US" sz="2280" b="1" dirty="0">
                <a:latin typeface="Nirmala UI" panose="020B0502040204020203" pitchFamily="34" charset="0"/>
                <a:cs typeface="Nirmala UI" panose="020B0502040204020203" pitchFamily="34" charset="0"/>
              </a:rPr>
              <a:t>Imaging studies on admission</a:t>
            </a:r>
          </a:p>
          <a:p>
            <a:pPr>
              <a:lnSpc>
                <a:spcPct val="150000"/>
              </a:lnSpc>
            </a:pPr>
            <a:r>
              <a:rPr lang="en-US" sz="2280" dirty="0">
                <a:latin typeface="Nirmala UI" panose="020B0502040204020203" pitchFamily="34" charset="0"/>
                <a:cs typeface="Nirmala UI" panose="020B0502040204020203" pitchFamily="34" charset="0"/>
              </a:rPr>
              <a:t>1. CTA head &amp; neck: No stenosis, aneurysm, dissection, or hematoma.</a:t>
            </a:r>
          </a:p>
          <a:p>
            <a:pPr>
              <a:lnSpc>
                <a:spcPct val="150000"/>
              </a:lnSpc>
            </a:pPr>
            <a:r>
              <a:rPr lang="en-US" sz="2280" dirty="0">
                <a:latin typeface="Nirmala UI" panose="020B0502040204020203" pitchFamily="34" charset="0"/>
                <a:cs typeface="Nirmala UI" panose="020B0502040204020203" pitchFamily="34" charset="0"/>
              </a:rPr>
              <a:t>2. MRI brain with contrast: No evidence of recent infarction or acute intracranial process.</a:t>
            </a:r>
          </a:p>
        </p:txBody>
      </p:sp>
      <p:sp>
        <p:nvSpPr>
          <p:cNvPr id="41" name="Rectangle 40">
            <a:extLst>
              <a:ext uri="{FF2B5EF4-FFF2-40B4-BE49-F238E27FC236}">
                <a16:creationId xmlns:a16="http://schemas.microsoft.com/office/drawing/2014/main" id="{76F3ED06-6841-9742-A1AF-EC493722A9B6}"/>
              </a:ext>
            </a:extLst>
          </p:cNvPr>
          <p:cNvSpPr/>
          <p:nvPr/>
        </p:nvSpPr>
        <p:spPr>
          <a:xfrm>
            <a:off x="818302" y="27843688"/>
            <a:ext cx="8794156" cy="3918807"/>
          </a:xfrm>
          <a:prstGeom prst="rect">
            <a:avLst/>
          </a:prstGeom>
          <a:noFill/>
          <a:ln>
            <a:solidFill>
              <a:srgbClr val="95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31">
            <a:extLst>
              <a:ext uri="{FF2B5EF4-FFF2-40B4-BE49-F238E27FC236}">
                <a16:creationId xmlns:a16="http://schemas.microsoft.com/office/drawing/2014/main" id="{1865762D-0FF3-7C49-825F-222005FABD65}"/>
              </a:ext>
            </a:extLst>
          </p:cNvPr>
          <p:cNvSpPr/>
          <p:nvPr/>
        </p:nvSpPr>
        <p:spPr>
          <a:xfrm>
            <a:off x="10064091" y="21121225"/>
            <a:ext cx="18156913" cy="721631"/>
          </a:xfrm>
          <a:prstGeom prst="roundRect">
            <a:avLst/>
          </a:prstGeom>
          <a:solidFill>
            <a:srgbClr val="706D00"/>
          </a:solidFill>
          <a:ln>
            <a:solidFill>
              <a:srgbClr val="95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40" b="1" dirty="0">
                <a:latin typeface="Nirmala UI" panose="020B0502040204020203" pitchFamily="34" charset="0"/>
                <a:cs typeface="Nirmala UI" panose="020B0502040204020203" pitchFamily="34" charset="0"/>
              </a:rPr>
              <a:t>STEROID-INDUCED </a:t>
            </a:r>
            <a:r>
              <a:rPr lang="en-US" sz="3240" b="1" dirty="0" err="1">
                <a:latin typeface="Nirmala UI" panose="020B0502040204020203" pitchFamily="34" charset="0"/>
                <a:cs typeface="Nirmala UI" panose="020B0502040204020203" pitchFamily="34" charset="0"/>
              </a:rPr>
              <a:t>HFmrEF</a:t>
            </a:r>
            <a:r>
              <a:rPr lang="en-US" sz="3240" b="1" dirty="0">
                <a:latin typeface="Nirmala UI" panose="020B0502040204020203" pitchFamily="34" charset="0"/>
                <a:cs typeface="Nirmala UI" panose="020B0502040204020203" pitchFamily="34" charset="0"/>
              </a:rPr>
              <a:t> AS A DIAGNOSIS OF EXCLUSION – A DISUSSION </a:t>
            </a:r>
          </a:p>
        </p:txBody>
      </p:sp>
      <p:sp>
        <p:nvSpPr>
          <p:cNvPr id="49" name="TextBox 48">
            <a:extLst>
              <a:ext uri="{FF2B5EF4-FFF2-40B4-BE49-F238E27FC236}">
                <a16:creationId xmlns:a16="http://schemas.microsoft.com/office/drawing/2014/main" id="{A070111D-564B-5849-A1F9-4FB0EC152A3C}"/>
              </a:ext>
            </a:extLst>
          </p:cNvPr>
          <p:cNvSpPr txBox="1"/>
          <p:nvPr/>
        </p:nvSpPr>
        <p:spPr>
          <a:xfrm>
            <a:off x="16242471" y="24461973"/>
            <a:ext cx="6164532" cy="3184718"/>
          </a:xfrm>
          <a:prstGeom prst="rect">
            <a:avLst/>
          </a:prstGeom>
          <a:noFill/>
          <a:ln>
            <a:solidFill>
              <a:schemeClr val="accent3">
                <a:lumMod val="75000"/>
              </a:schemeClr>
            </a:solidFill>
          </a:ln>
        </p:spPr>
        <p:txBody>
          <a:bodyPr wrap="square" rtlCol="0">
            <a:spAutoFit/>
          </a:bodyPr>
          <a:lstStyle/>
          <a:p>
            <a:pPr>
              <a:lnSpc>
                <a:spcPct val="150000"/>
              </a:lnSpc>
            </a:pPr>
            <a:r>
              <a:rPr lang="en-US" sz="2280" dirty="0">
                <a:latin typeface="Nirmala UI" panose="020B0502040204020203" pitchFamily="34" charset="0"/>
                <a:cs typeface="Nirmala UI" panose="020B0502040204020203" pitchFamily="34" charset="0"/>
              </a:rPr>
              <a:t>Coronary heart disease (62%)</a:t>
            </a:r>
          </a:p>
          <a:p>
            <a:pPr>
              <a:lnSpc>
                <a:spcPct val="150000"/>
              </a:lnSpc>
            </a:pPr>
            <a:r>
              <a:rPr lang="en-US" sz="2280" dirty="0">
                <a:latin typeface="Nirmala UI" panose="020B0502040204020203" pitchFamily="34" charset="0"/>
                <a:cs typeface="Nirmala UI" panose="020B0502040204020203" pitchFamily="34" charset="0"/>
              </a:rPr>
              <a:t>Cigarette smoking (17%) </a:t>
            </a:r>
          </a:p>
          <a:p>
            <a:pPr>
              <a:lnSpc>
                <a:spcPct val="150000"/>
              </a:lnSpc>
            </a:pPr>
            <a:r>
              <a:rPr lang="en-US" sz="2280" dirty="0">
                <a:latin typeface="Nirmala UI" panose="020B0502040204020203" pitchFamily="34" charset="0"/>
                <a:cs typeface="Nirmala UI" panose="020B0502040204020203" pitchFamily="34" charset="0"/>
              </a:rPr>
              <a:t>Hypertension (10%) </a:t>
            </a:r>
          </a:p>
          <a:p>
            <a:pPr>
              <a:lnSpc>
                <a:spcPct val="150000"/>
              </a:lnSpc>
            </a:pPr>
            <a:r>
              <a:rPr lang="en-US" sz="2280" dirty="0">
                <a:latin typeface="Nirmala UI" panose="020B0502040204020203" pitchFamily="34" charset="0"/>
                <a:cs typeface="Nirmala UI" panose="020B0502040204020203" pitchFamily="34" charset="0"/>
              </a:rPr>
              <a:t>Obesity (8%) </a:t>
            </a:r>
          </a:p>
          <a:p>
            <a:pPr>
              <a:lnSpc>
                <a:spcPct val="150000"/>
              </a:lnSpc>
            </a:pPr>
            <a:r>
              <a:rPr lang="en-US" sz="2280" dirty="0">
                <a:latin typeface="Nirmala UI" panose="020B0502040204020203" pitchFamily="34" charset="0"/>
                <a:cs typeface="Nirmala UI" panose="020B0502040204020203" pitchFamily="34" charset="0"/>
              </a:rPr>
              <a:t>Diabetes (3%) </a:t>
            </a:r>
          </a:p>
          <a:p>
            <a:pPr>
              <a:lnSpc>
                <a:spcPct val="150000"/>
              </a:lnSpc>
            </a:pPr>
            <a:r>
              <a:rPr lang="en-US" sz="2280" dirty="0">
                <a:latin typeface="Nirmala UI" panose="020B0502040204020203" pitchFamily="34" charset="0"/>
                <a:cs typeface="Nirmala UI" panose="020B0502040204020203" pitchFamily="34" charset="0"/>
              </a:rPr>
              <a:t>Valvular heart disease (2%)</a:t>
            </a:r>
          </a:p>
        </p:txBody>
      </p:sp>
      <p:pic>
        <p:nvPicPr>
          <p:cNvPr id="29" name="Picture 28">
            <a:extLst>
              <a:ext uri="{FF2B5EF4-FFF2-40B4-BE49-F238E27FC236}">
                <a16:creationId xmlns:a16="http://schemas.microsoft.com/office/drawing/2014/main" id="{D4FB6BD9-E0DE-434B-845F-7BA448E4430A}"/>
              </a:ext>
            </a:extLst>
          </p:cNvPr>
          <p:cNvPicPr/>
          <p:nvPr/>
        </p:nvPicPr>
        <p:blipFill rotWithShape="1">
          <a:blip r:embed="rId6">
            <a:extLst>
              <a:ext uri="{28A0092B-C50C-407E-A947-70E740481C1C}">
                <a14:useLocalDpi xmlns:a14="http://schemas.microsoft.com/office/drawing/2010/main" val="0"/>
              </a:ext>
            </a:extLst>
          </a:blip>
          <a:srcRect l="40796" t="35607" r="36227" b="22041"/>
          <a:stretch/>
        </p:blipFill>
        <p:spPr bwMode="auto">
          <a:xfrm>
            <a:off x="10245528" y="23469801"/>
            <a:ext cx="5769600" cy="4980520"/>
          </a:xfrm>
          <a:prstGeom prst="rect">
            <a:avLst/>
          </a:prstGeom>
          <a:ln>
            <a:solidFill>
              <a:srgbClr val="DB601B"/>
            </a:solidFill>
          </a:ln>
          <a:extLst>
            <a:ext uri="{53640926-AAD7-44D8-BBD7-CCE9431645EC}">
              <a14:shadowObscured xmlns:a14="http://schemas.microsoft.com/office/drawing/2010/main"/>
            </a:ext>
          </a:extLst>
        </p:spPr>
      </p:pic>
      <p:pic>
        <p:nvPicPr>
          <p:cNvPr id="34" name="Picture 33">
            <a:extLst>
              <a:ext uri="{FF2B5EF4-FFF2-40B4-BE49-F238E27FC236}">
                <a16:creationId xmlns:a16="http://schemas.microsoft.com/office/drawing/2014/main" id="{876EB615-67AF-5A4D-A193-44E52069A66A}"/>
              </a:ext>
            </a:extLst>
          </p:cNvPr>
          <p:cNvPicPr/>
          <p:nvPr/>
        </p:nvPicPr>
        <p:blipFill rotWithShape="1">
          <a:blip r:embed="rId7">
            <a:extLst>
              <a:ext uri="{28A0092B-C50C-407E-A947-70E740481C1C}">
                <a14:useLocalDpi xmlns:a14="http://schemas.microsoft.com/office/drawing/2010/main" val="0"/>
              </a:ext>
            </a:extLst>
          </a:blip>
          <a:srcRect l="30211" t="39647" r="46560" b="18305"/>
          <a:stretch/>
        </p:blipFill>
        <p:spPr bwMode="auto">
          <a:xfrm>
            <a:off x="22760118" y="23469801"/>
            <a:ext cx="5549809" cy="4954468"/>
          </a:xfrm>
          <a:prstGeom prst="rect">
            <a:avLst/>
          </a:prstGeom>
          <a:ln>
            <a:solidFill>
              <a:srgbClr val="DB601B"/>
            </a:solidFill>
          </a:ln>
          <a:extLst>
            <a:ext uri="{53640926-AAD7-44D8-BBD7-CCE9431645EC}">
              <a14:shadowObscured xmlns:a14="http://schemas.microsoft.com/office/drawing/2010/main"/>
            </a:ext>
          </a:extLst>
        </p:spPr>
      </p:pic>
      <p:sp>
        <p:nvSpPr>
          <p:cNvPr id="17" name="Rounded Rectangle 16">
            <a:extLst>
              <a:ext uri="{FF2B5EF4-FFF2-40B4-BE49-F238E27FC236}">
                <a16:creationId xmlns:a16="http://schemas.microsoft.com/office/drawing/2014/main" id="{EFC042BB-2148-C041-8D88-19E744683D7F}"/>
              </a:ext>
            </a:extLst>
          </p:cNvPr>
          <p:cNvSpPr/>
          <p:nvPr/>
        </p:nvSpPr>
        <p:spPr>
          <a:xfrm>
            <a:off x="10183019" y="22200153"/>
            <a:ext cx="17984369" cy="620268"/>
          </a:xfrm>
          <a:prstGeom prst="roundRect">
            <a:avLst/>
          </a:prstGeom>
          <a:solidFill>
            <a:srgbClr val="DB601B"/>
          </a:solidFill>
          <a:ln>
            <a:solidFill>
              <a:srgbClr val="DB6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80" b="1" dirty="0">
                <a:solidFill>
                  <a:schemeClr val="tx1"/>
                </a:solidFill>
                <a:latin typeface="Nirmala UI" panose="020B0502040204020203" pitchFamily="34" charset="0"/>
                <a:cs typeface="Nirmala UI" panose="020B0502040204020203" pitchFamily="34" charset="0"/>
              </a:rPr>
              <a:t>CARDIAC IMAGING</a:t>
            </a:r>
          </a:p>
        </p:txBody>
      </p:sp>
      <p:sp>
        <p:nvSpPr>
          <p:cNvPr id="43" name="Rounded Rectangle 42">
            <a:extLst>
              <a:ext uri="{FF2B5EF4-FFF2-40B4-BE49-F238E27FC236}">
                <a16:creationId xmlns:a16="http://schemas.microsoft.com/office/drawing/2014/main" id="{F85F1EC5-8E6C-9848-967D-88F110C1EC8B}"/>
              </a:ext>
            </a:extLst>
          </p:cNvPr>
          <p:cNvSpPr/>
          <p:nvPr/>
        </p:nvSpPr>
        <p:spPr>
          <a:xfrm>
            <a:off x="16242472" y="23376517"/>
            <a:ext cx="6164531" cy="798120"/>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80" b="1" dirty="0">
                <a:solidFill>
                  <a:schemeClr val="tx1"/>
                </a:solidFill>
                <a:latin typeface="Nirmala UI" panose="020B0502040204020203" pitchFamily="34" charset="0"/>
                <a:cs typeface="Nirmala UI" panose="020B0502040204020203" pitchFamily="34" charset="0"/>
              </a:rPr>
              <a:t>Predisposing conditions for HF: </a:t>
            </a:r>
          </a:p>
          <a:p>
            <a:pPr algn="ctr"/>
            <a:r>
              <a:rPr lang="en-US" sz="2280" b="1" dirty="0">
                <a:solidFill>
                  <a:schemeClr val="tx1"/>
                </a:solidFill>
                <a:latin typeface="Nirmala UI" panose="020B0502040204020203" pitchFamily="34" charset="0"/>
                <a:cs typeface="Nirmala UI" panose="020B0502040204020203" pitchFamily="34" charset="0"/>
              </a:rPr>
              <a:t>NHANES-I Study (PAR)</a:t>
            </a:r>
            <a:r>
              <a:rPr lang="en-US" sz="2280" b="1" baseline="30000" dirty="0">
                <a:solidFill>
                  <a:schemeClr val="tx1"/>
                </a:solidFill>
                <a:latin typeface="Nirmala UI" panose="020B0502040204020203" pitchFamily="34" charset="0"/>
                <a:cs typeface="Nirmala UI" panose="020B0502040204020203" pitchFamily="34" charset="0"/>
              </a:rPr>
              <a:t>2</a:t>
            </a:r>
            <a:endParaRPr lang="en-US" sz="2280" b="1" dirty="0">
              <a:solidFill>
                <a:schemeClr val="tx1"/>
              </a:solidFill>
              <a:latin typeface="Nirmala UI" panose="020B0502040204020203" pitchFamily="34" charset="0"/>
              <a:cs typeface="Nirmala UI" panose="020B0502040204020203" pitchFamily="34" charset="0"/>
            </a:endParaRPr>
          </a:p>
        </p:txBody>
      </p:sp>
      <p:sp>
        <p:nvSpPr>
          <p:cNvPr id="18" name="TextBox 17">
            <a:extLst>
              <a:ext uri="{FF2B5EF4-FFF2-40B4-BE49-F238E27FC236}">
                <a16:creationId xmlns:a16="http://schemas.microsoft.com/office/drawing/2014/main" id="{7F6AEBDF-47B1-094E-986A-2F819252B1D5}"/>
              </a:ext>
            </a:extLst>
          </p:cNvPr>
          <p:cNvSpPr txBox="1"/>
          <p:nvPr/>
        </p:nvSpPr>
        <p:spPr>
          <a:xfrm>
            <a:off x="10341997" y="29596845"/>
            <a:ext cx="5523637" cy="2132122"/>
          </a:xfrm>
          <a:prstGeom prst="rect">
            <a:avLst/>
          </a:prstGeom>
          <a:noFill/>
          <a:ln>
            <a:noFill/>
          </a:ln>
        </p:spPr>
        <p:txBody>
          <a:bodyPr wrap="square" rtlCol="0">
            <a:spAutoFit/>
          </a:bodyPr>
          <a:lstStyle/>
          <a:p>
            <a:pPr>
              <a:lnSpc>
                <a:spcPct val="150000"/>
              </a:lnSpc>
            </a:pPr>
            <a:r>
              <a:rPr lang="en-US" sz="2280" dirty="0">
                <a:latin typeface="Nirmala UI" panose="020B0502040204020203" pitchFamily="34" charset="0"/>
                <a:cs typeface="Nirmala UI" panose="020B0502040204020203" pitchFamily="34" charset="0"/>
              </a:rPr>
              <a:t>Moderately decreased LVSF with wall motion dyskinesis- LVEF 40%</a:t>
            </a:r>
          </a:p>
          <a:p>
            <a:pPr>
              <a:lnSpc>
                <a:spcPct val="150000"/>
              </a:lnSpc>
            </a:pPr>
            <a:r>
              <a:rPr lang="en-US" sz="2280" b="1" dirty="0">
                <a:latin typeface="Nirmala UI" panose="020B0502040204020203" pitchFamily="34" charset="0"/>
                <a:cs typeface="Nirmala UI" panose="020B0502040204020203" pitchFamily="34" charset="0"/>
              </a:rPr>
              <a:t>No evidence of prior infarction, scar, or myocarditis</a:t>
            </a:r>
          </a:p>
        </p:txBody>
      </p:sp>
      <p:sp>
        <p:nvSpPr>
          <p:cNvPr id="19" name="TextBox 18">
            <a:extLst>
              <a:ext uri="{FF2B5EF4-FFF2-40B4-BE49-F238E27FC236}">
                <a16:creationId xmlns:a16="http://schemas.microsoft.com/office/drawing/2014/main" id="{6F42910F-D6C7-CD46-A5A1-75EF50880C19}"/>
              </a:ext>
            </a:extLst>
          </p:cNvPr>
          <p:cNvSpPr txBox="1"/>
          <p:nvPr/>
        </p:nvSpPr>
        <p:spPr>
          <a:xfrm>
            <a:off x="23134648" y="29859994"/>
            <a:ext cx="4523846" cy="1605824"/>
          </a:xfrm>
          <a:prstGeom prst="rect">
            <a:avLst/>
          </a:prstGeom>
          <a:noFill/>
          <a:ln>
            <a:noFill/>
          </a:ln>
        </p:spPr>
        <p:txBody>
          <a:bodyPr wrap="square" rtlCol="0">
            <a:spAutoFit/>
          </a:bodyPr>
          <a:lstStyle/>
          <a:p>
            <a:pPr>
              <a:lnSpc>
                <a:spcPct val="150000"/>
              </a:lnSpc>
            </a:pPr>
            <a:r>
              <a:rPr lang="en-US" sz="2280" dirty="0">
                <a:latin typeface="Nirmala UI" panose="020B0502040204020203" pitchFamily="34" charset="0"/>
                <a:cs typeface="Nirmala UI" panose="020B0502040204020203" pitchFamily="34" charset="0"/>
              </a:rPr>
              <a:t>LAD – no atherosclerosis</a:t>
            </a:r>
          </a:p>
          <a:p>
            <a:pPr>
              <a:lnSpc>
                <a:spcPct val="150000"/>
              </a:lnSpc>
            </a:pPr>
            <a:r>
              <a:rPr lang="en-US" sz="2280" b="1" dirty="0">
                <a:latin typeface="Nirmala UI" panose="020B0502040204020203" pitchFamily="34" charset="0"/>
                <a:cs typeface="Nirmala UI" panose="020B0502040204020203" pitchFamily="34" charset="0"/>
              </a:rPr>
              <a:t>No evidence of coronary artery disease</a:t>
            </a:r>
            <a:r>
              <a:rPr lang="en-US" sz="2280" dirty="0">
                <a:latin typeface="Nirmala UI" panose="020B0502040204020203" pitchFamily="34" charset="0"/>
                <a:cs typeface="Nirmala UI" panose="020B0502040204020203" pitchFamily="34" charset="0"/>
              </a:rPr>
              <a:t>; CAC score = 0 </a:t>
            </a:r>
          </a:p>
        </p:txBody>
      </p:sp>
      <p:sp>
        <p:nvSpPr>
          <p:cNvPr id="21" name="Rectangle 20">
            <a:extLst>
              <a:ext uri="{FF2B5EF4-FFF2-40B4-BE49-F238E27FC236}">
                <a16:creationId xmlns:a16="http://schemas.microsoft.com/office/drawing/2014/main" id="{7FFDBE97-8CF5-F84D-AF37-330DE1E8C6C0}"/>
              </a:ext>
            </a:extLst>
          </p:cNvPr>
          <p:cNvSpPr/>
          <p:nvPr/>
        </p:nvSpPr>
        <p:spPr>
          <a:xfrm>
            <a:off x="10184465" y="29563317"/>
            <a:ext cx="5769599" cy="2199178"/>
          </a:xfrm>
          <a:prstGeom prst="rect">
            <a:avLst/>
          </a:prstGeom>
          <a:noFill/>
          <a:ln>
            <a:solidFill>
              <a:srgbClr val="DB6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749DB1D6-4CD2-D74B-A180-52DF51B9B5F7}"/>
              </a:ext>
            </a:extLst>
          </p:cNvPr>
          <p:cNvSpPr/>
          <p:nvPr/>
        </p:nvSpPr>
        <p:spPr>
          <a:xfrm>
            <a:off x="22760119" y="29632566"/>
            <a:ext cx="5549808" cy="2132122"/>
          </a:xfrm>
          <a:prstGeom prst="rect">
            <a:avLst/>
          </a:prstGeom>
          <a:noFill/>
          <a:ln>
            <a:solidFill>
              <a:srgbClr val="DB6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Table 4">
            <a:extLst>
              <a:ext uri="{FF2B5EF4-FFF2-40B4-BE49-F238E27FC236}">
                <a16:creationId xmlns:a16="http://schemas.microsoft.com/office/drawing/2014/main" id="{09EFE716-F0D2-461C-9993-66F256D2DF4B}"/>
              </a:ext>
            </a:extLst>
          </p:cNvPr>
          <p:cNvGraphicFramePr>
            <a:graphicFrameLocks noGrp="1"/>
          </p:cNvGraphicFramePr>
          <p:nvPr>
            <p:extLst>
              <p:ext uri="{D42A27DB-BD31-4B8C-83A1-F6EECF244321}">
                <p14:modId xmlns:p14="http://schemas.microsoft.com/office/powerpoint/2010/main" val="2548156440"/>
              </p:ext>
            </p:extLst>
          </p:nvPr>
        </p:nvGraphicFramePr>
        <p:xfrm>
          <a:off x="10249327" y="7368070"/>
          <a:ext cx="17939968" cy="7278624"/>
        </p:xfrm>
        <a:graphic>
          <a:graphicData uri="http://schemas.openxmlformats.org/drawingml/2006/table">
            <a:tbl>
              <a:tblPr firstRow="1" bandRow="1">
                <a:tableStyleId>{1FECB4D8-DB02-4DC6-A0A2-4F2EBAE1DC90}</a:tableStyleId>
              </a:tblPr>
              <a:tblGrid>
                <a:gridCol w="4484992">
                  <a:extLst>
                    <a:ext uri="{9D8B030D-6E8A-4147-A177-3AD203B41FA5}">
                      <a16:colId xmlns:a16="http://schemas.microsoft.com/office/drawing/2014/main" val="3020845064"/>
                    </a:ext>
                  </a:extLst>
                </a:gridCol>
                <a:gridCol w="4484992">
                  <a:extLst>
                    <a:ext uri="{9D8B030D-6E8A-4147-A177-3AD203B41FA5}">
                      <a16:colId xmlns:a16="http://schemas.microsoft.com/office/drawing/2014/main" val="3625574434"/>
                    </a:ext>
                  </a:extLst>
                </a:gridCol>
                <a:gridCol w="4484992">
                  <a:extLst>
                    <a:ext uri="{9D8B030D-6E8A-4147-A177-3AD203B41FA5}">
                      <a16:colId xmlns:a16="http://schemas.microsoft.com/office/drawing/2014/main" val="2544587821"/>
                    </a:ext>
                  </a:extLst>
                </a:gridCol>
                <a:gridCol w="4484992">
                  <a:extLst>
                    <a:ext uri="{9D8B030D-6E8A-4147-A177-3AD203B41FA5}">
                      <a16:colId xmlns:a16="http://schemas.microsoft.com/office/drawing/2014/main" val="1049182763"/>
                    </a:ext>
                  </a:extLst>
                </a:gridCol>
              </a:tblGrid>
              <a:tr h="245578">
                <a:tc>
                  <a:txBody>
                    <a:bodyPr/>
                    <a:lstStyle/>
                    <a:p>
                      <a:pPr algn="ctr">
                        <a:lnSpc>
                          <a:spcPct val="100000"/>
                        </a:lnSpc>
                      </a:pPr>
                      <a:r>
                        <a:rPr lang="en-US" sz="3240" dirty="0"/>
                        <a:t>Day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601B"/>
                    </a:solidFill>
                  </a:tcPr>
                </a:tc>
                <a:tc>
                  <a:txBody>
                    <a:bodyPr/>
                    <a:lstStyle/>
                    <a:p>
                      <a:pPr algn="ctr">
                        <a:lnSpc>
                          <a:spcPct val="100000"/>
                        </a:lnSpc>
                      </a:pPr>
                      <a:r>
                        <a:rPr lang="en-US" sz="3240" dirty="0"/>
                        <a:t>Day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601B"/>
                    </a:solidFill>
                  </a:tcPr>
                </a:tc>
                <a:tc>
                  <a:txBody>
                    <a:bodyPr/>
                    <a:lstStyle/>
                    <a:p>
                      <a:pPr algn="ctr">
                        <a:lnSpc>
                          <a:spcPct val="100000"/>
                        </a:lnSpc>
                      </a:pPr>
                      <a:r>
                        <a:rPr lang="en-US" sz="3240" dirty="0"/>
                        <a:t>Day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601B"/>
                    </a:solidFill>
                  </a:tcPr>
                </a:tc>
                <a:tc>
                  <a:txBody>
                    <a:bodyPr/>
                    <a:lstStyle/>
                    <a:p>
                      <a:pPr algn="ctr">
                        <a:lnSpc>
                          <a:spcPct val="100000"/>
                        </a:lnSpc>
                      </a:pPr>
                      <a:r>
                        <a:rPr lang="en-US" sz="3240" dirty="0"/>
                        <a:t>Day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601B"/>
                    </a:solidFill>
                  </a:tcPr>
                </a:tc>
                <a:extLst>
                  <a:ext uri="{0D108BD9-81ED-4DB2-BD59-A6C34878D82A}">
                    <a16:rowId xmlns:a16="http://schemas.microsoft.com/office/drawing/2014/main" val="2794316322"/>
                  </a:ext>
                </a:extLst>
              </a:tr>
              <a:tr h="6458049">
                <a:tc>
                  <a:txBody>
                    <a:bodyPr/>
                    <a:lstStyle/>
                    <a:p>
                      <a:pPr marL="342900" indent="-342900" algn="l" defTabSz="3840288" rtl="0" eaLnBrk="1" latinLnBrk="0" hangingPunct="1">
                        <a:buFont typeface="Arial" panose="020B0604020202020204" pitchFamily="34" charset="0"/>
                        <a:buChar char="•"/>
                      </a:pPr>
                      <a:r>
                        <a:rPr lang="en-US" sz="2280" kern="1200" dirty="0">
                          <a:latin typeface="Nirmala UI" panose="020B0502040204020203" pitchFamily="34" charset="0"/>
                          <a:cs typeface="Nirmala UI" panose="020B0502040204020203" pitchFamily="34" charset="0"/>
                        </a:rPr>
                        <a:t>Vitals - within normal, except for sinus tachycardia (104)</a:t>
                      </a:r>
                    </a:p>
                    <a:p>
                      <a:pPr marL="342900" indent="-342900" algn="l" defTabSz="3840288" rtl="0" eaLnBrk="1" latinLnBrk="0" hangingPunct="1">
                        <a:buFont typeface="Arial" panose="020B0604020202020204" pitchFamily="34" charset="0"/>
                        <a:buChar char="•"/>
                      </a:pPr>
                      <a:r>
                        <a:rPr lang="en-US" sz="2280" kern="1200" dirty="0">
                          <a:latin typeface="Nirmala UI" panose="020B0502040204020203" pitchFamily="34" charset="0"/>
                          <a:cs typeface="Nirmala UI" panose="020B0502040204020203" pitchFamily="34" charset="0"/>
                        </a:rPr>
                        <a:t>Patient reports symptom resolution, except for hand tingling &amp; numbness</a:t>
                      </a:r>
                    </a:p>
                    <a:p>
                      <a:pPr marL="342900" indent="-342900">
                        <a:buFont typeface="Arial" panose="020B0604020202020204" pitchFamily="34" charset="0"/>
                        <a:buChar char="•"/>
                      </a:pPr>
                      <a:r>
                        <a:rPr lang="en-US" sz="2280" i="1" kern="1200" dirty="0">
                          <a:latin typeface="Nirmala UI" panose="020B0502040204020203" pitchFamily="34" charset="0"/>
                          <a:cs typeface="Nirmala UI" panose="020B0502040204020203" pitchFamily="34" charset="0"/>
                        </a:rPr>
                        <a:t>Troponins trended</a:t>
                      </a:r>
                    </a:p>
                    <a:p>
                      <a:pPr marL="342900" indent="-342900">
                        <a:buFont typeface="Arial" panose="020B0604020202020204" pitchFamily="34" charset="0"/>
                        <a:buChar char="•"/>
                      </a:pPr>
                      <a:r>
                        <a:rPr lang="en-US" sz="2280" i="1" kern="1200" dirty="0">
                          <a:latin typeface="Nirmala UI" panose="020B0502040204020203" pitchFamily="34" charset="0"/>
                          <a:cs typeface="Nirmala UI" panose="020B0502040204020203" pitchFamily="34" charset="0"/>
                        </a:rPr>
                        <a:t>TTE: LVEF 40 – 45%</a:t>
                      </a:r>
                    </a:p>
                    <a:p>
                      <a:pPr marL="342900" indent="-342900">
                        <a:buFont typeface="Arial" panose="020B0604020202020204" pitchFamily="34" charset="0"/>
                        <a:buChar char="•"/>
                      </a:pPr>
                      <a:r>
                        <a:rPr lang="en-US" sz="2280" i="1" kern="1200" dirty="0">
                          <a:latin typeface="Nirmala UI" panose="020B0502040204020203" pitchFamily="34" charset="0"/>
                          <a:cs typeface="Nirmala UI" panose="020B0502040204020203" pitchFamily="34" charset="0"/>
                        </a:rPr>
                        <a:t>ß-blocker started</a:t>
                      </a:r>
                    </a:p>
                    <a:p>
                      <a:endParaRPr lang="en-US" sz="2280" kern="1200" dirty="0">
                        <a:latin typeface="Nirmala UI" panose="020B0502040204020203" pitchFamily="34" charset="0"/>
                        <a:cs typeface="Nirmala UI" panose="020B0502040204020203" pitchFamily="34" charset="0"/>
                      </a:endParaRPr>
                    </a:p>
                    <a:p>
                      <a:r>
                        <a:rPr lang="en-US" sz="2280" b="1" kern="1200" dirty="0">
                          <a:latin typeface="Nirmala UI" panose="020B0502040204020203" pitchFamily="34" charset="0"/>
                          <a:cs typeface="Nirmala UI" panose="020B0502040204020203" pitchFamily="34" charset="0"/>
                        </a:rPr>
                        <a:t>Cardiology’s recommendation:</a:t>
                      </a:r>
                    </a:p>
                    <a:p>
                      <a:pPr marL="342900" indent="-342900">
                        <a:buFontTx/>
                        <a:buChar char="-"/>
                      </a:pPr>
                      <a:r>
                        <a:rPr lang="en-US" sz="2280" kern="1200" dirty="0" err="1">
                          <a:latin typeface="Nirmala UI" panose="020B0502040204020203" pitchFamily="34" charset="0"/>
                          <a:cs typeface="Nirmala UI" panose="020B0502040204020203" pitchFamily="34" charset="0"/>
                        </a:rPr>
                        <a:t>Lexiscan</a:t>
                      </a:r>
                      <a:r>
                        <a:rPr lang="en-US" sz="2280" kern="1200" dirty="0">
                          <a:latin typeface="Nirmala UI" panose="020B0502040204020203" pitchFamily="34" charset="0"/>
                          <a:cs typeface="Nirmala UI" panose="020B0502040204020203" pitchFamily="34" charset="0"/>
                        </a:rPr>
                        <a:t> MPI to evaluate for coronary artery disease</a:t>
                      </a:r>
                    </a:p>
                    <a:p>
                      <a:pPr marL="342900" indent="-342900">
                        <a:buFontTx/>
                        <a:buChar char="-"/>
                      </a:pPr>
                      <a:r>
                        <a:rPr lang="en-US" sz="2280" dirty="0">
                          <a:latin typeface="Nirmala UI" panose="020B0502040204020203" pitchFamily="34" charset="0"/>
                          <a:cs typeface="Nirmala UI" panose="020B0502040204020203" pitchFamily="34" charset="0"/>
                        </a:rPr>
                        <a:t>Cardiac MRI to evaluate for prior infarction or myocarditis </a:t>
                      </a:r>
                    </a:p>
                    <a:p>
                      <a:pPr marL="0" indent="0">
                        <a:buFontTx/>
                        <a:buNone/>
                      </a:pPr>
                      <a:endParaRPr lang="en-US" sz="2280" dirty="0">
                        <a:latin typeface="Nirmala UI" panose="020B0502040204020203" pitchFamily="34" charset="0"/>
                        <a:cs typeface="Nirmala UI" panose="020B0502040204020203" pitchFamily="34" charset="0"/>
                      </a:endParaRPr>
                    </a:p>
                    <a:p>
                      <a:r>
                        <a:rPr lang="en-US" sz="2280" b="1" dirty="0">
                          <a:latin typeface="Nirmala UI" panose="020B0502040204020203" pitchFamily="34" charset="0"/>
                          <a:cs typeface="Nirmala UI" panose="020B0502040204020203" pitchFamily="34" charset="0"/>
                        </a:rPr>
                        <a:t>Neurology’s recommendation:</a:t>
                      </a:r>
                    </a:p>
                    <a:p>
                      <a:pPr marL="342900" indent="-342900">
                        <a:buFontTx/>
                        <a:buChar char="-"/>
                      </a:pPr>
                      <a:r>
                        <a:rPr lang="en-US" sz="2280" dirty="0">
                          <a:latin typeface="Nirmala UI" panose="020B0502040204020203" pitchFamily="34" charset="0"/>
                          <a:cs typeface="Nirmala UI" panose="020B0502040204020203" pitchFamily="34" charset="0"/>
                        </a:rPr>
                        <a:t>Cervical MRI for numbness &amp; tingling </a:t>
                      </a:r>
                    </a:p>
                    <a:p>
                      <a:pPr marL="342900" indent="-342900">
                        <a:buFontTx/>
                        <a:buChar char="-"/>
                      </a:pPr>
                      <a:r>
                        <a:rPr lang="en-US" sz="2280" dirty="0">
                          <a:latin typeface="Nirmala UI" panose="020B0502040204020203" pitchFamily="34" charset="0"/>
                          <a:cs typeface="Nirmala UI" panose="020B0502040204020203" pitchFamily="34" charset="0"/>
                        </a:rPr>
                        <a:t>Aspirin for primary prevention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Arial" panose="020B0604020202020204" pitchFamily="34" charset="0"/>
                        <a:buChar char="•"/>
                      </a:pPr>
                      <a:r>
                        <a:rPr lang="en-US" sz="2280" kern="1200" dirty="0">
                          <a:solidFill>
                            <a:schemeClr val="dk1"/>
                          </a:solidFill>
                          <a:latin typeface="Nirmala UI" panose="020B0502040204020203" pitchFamily="34" charset="0"/>
                          <a:ea typeface="+mn-ea"/>
                          <a:cs typeface="Nirmala UI" panose="020B0502040204020203" pitchFamily="34" charset="0"/>
                        </a:rPr>
                        <a:t>Vitals - within normal limits</a:t>
                      </a:r>
                    </a:p>
                    <a:p>
                      <a:pPr marL="342900" indent="-342900">
                        <a:buFont typeface="Arial" panose="020B0604020202020204" pitchFamily="34" charset="0"/>
                        <a:buChar char="•"/>
                      </a:pPr>
                      <a:r>
                        <a:rPr lang="en-US" sz="2280" kern="1200" dirty="0">
                          <a:solidFill>
                            <a:schemeClr val="dk1"/>
                          </a:solidFill>
                          <a:latin typeface="Nirmala UI" panose="020B0502040204020203" pitchFamily="34" charset="0"/>
                          <a:ea typeface="+mn-ea"/>
                          <a:cs typeface="Nirmala UI" panose="020B0502040204020203" pitchFamily="34" charset="0"/>
                        </a:rPr>
                        <a:t>Tingling &amp; numbness are present</a:t>
                      </a:r>
                    </a:p>
                    <a:p>
                      <a:pPr marL="342900" indent="-342900">
                        <a:buFont typeface="Arial" panose="020B0604020202020204" pitchFamily="34" charset="0"/>
                        <a:buChar char="•"/>
                      </a:pPr>
                      <a:r>
                        <a:rPr lang="en-US" sz="2280" kern="1200" dirty="0">
                          <a:solidFill>
                            <a:schemeClr val="dk1"/>
                          </a:solidFill>
                          <a:latin typeface="Nirmala UI" panose="020B0502040204020203" pitchFamily="34" charset="0"/>
                          <a:ea typeface="+mn-ea"/>
                          <a:cs typeface="Nirmala UI" panose="020B0502040204020203" pitchFamily="34" charset="0"/>
                        </a:rPr>
                        <a:t>On Aspirin and Lopressor </a:t>
                      </a:r>
                    </a:p>
                    <a:p>
                      <a:endParaRPr lang="en-US" sz="2280" kern="1200" dirty="0">
                        <a:solidFill>
                          <a:schemeClr val="dk1"/>
                        </a:solidFill>
                        <a:latin typeface="Nirmala UI" panose="020B0502040204020203" pitchFamily="34" charset="0"/>
                        <a:ea typeface="+mn-ea"/>
                        <a:cs typeface="Nirmala UI" panose="020B0502040204020203" pitchFamily="34" charset="0"/>
                      </a:endParaRPr>
                    </a:p>
                    <a:p>
                      <a:pPr marL="342900" indent="-342900">
                        <a:buFont typeface="Arial" panose="020B0604020202020204" pitchFamily="34" charset="0"/>
                        <a:buChar char="•"/>
                      </a:pPr>
                      <a:r>
                        <a:rPr lang="en-US" sz="2280" kern="1200" dirty="0">
                          <a:solidFill>
                            <a:schemeClr val="dk1"/>
                          </a:solidFill>
                          <a:latin typeface="Nirmala UI" panose="020B0502040204020203" pitchFamily="34" charset="0"/>
                          <a:ea typeface="+mn-ea"/>
                          <a:cs typeface="Nirmala UI" panose="020B0502040204020203" pitchFamily="34" charset="0"/>
                        </a:rPr>
                        <a:t>Imaging results:</a:t>
                      </a:r>
                    </a:p>
                    <a:p>
                      <a:pPr marL="342900" indent="-342900">
                        <a:buFontTx/>
                        <a:buChar char="-"/>
                      </a:pPr>
                      <a:r>
                        <a:rPr lang="en-US" sz="2280" kern="1200" dirty="0">
                          <a:solidFill>
                            <a:schemeClr val="dk1"/>
                          </a:solidFill>
                          <a:latin typeface="Nirmala UI" panose="020B0502040204020203" pitchFamily="34" charset="0"/>
                          <a:ea typeface="+mn-ea"/>
                          <a:cs typeface="Nirmala UI" panose="020B0502040204020203" pitchFamily="34" charset="0"/>
                        </a:rPr>
                        <a:t>MPI: Post-stress EF 32% </a:t>
                      </a:r>
                    </a:p>
                    <a:p>
                      <a:pPr marL="342900" indent="-342900">
                        <a:buFontTx/>
                        <a:buChar char="-"/>
                      </a:pPr>
                      <a:r>
                        <a:rPr lang="en-US" sz="2280" kern="1200" dirty="0">
                          <a:solidFill>
                            <a:schemeClr val="dk1"/>
                          </a:solidFill>
                          <a:latin typeface="Nirmala UI" panose="020B0502040204020203" pitchFamily="34" charset="0"/>
                          <a:ea typeface="+mn-ea"/>
                          <a:cs typeface="Nirmala UI" panose="020B0502040204020203" pitchFamily="34" charset="0"/>
                        </a:rPr>
                        <a:t>Cervical MRI: </a:t>
                      </a:r>
                      <a:r>
                        <a:rPr lang="en-US" sz="2280" kern="1200" dirty="0">
                          <a:solidFill>
                            <a:schemeClr val="tx1"/>
                          </a:solidFill>
                          <a:latin typeface="Nirmala UI" panose="020B0502040204020203" pitchFamily="34" charset="0"/>
                          <a:ea typeface="+mn-ea"/>
                          <a:cs typeface="Nirmala UI" panose="020B0502040204020203" pitchFamily="34" charset="0"/>
                        </a:rPr>
                        <a:t>Small broad-based disc bulge at C3-4</a:t>
                      </a:r>
                    </a:p>
                    <a:p>
                      <a:pPr marL="342900" indent="-342900">
                        <a:buFontTx/>
                        <a:buChar char="-"/>
                      </a:pPr>
                      <a:endParaRPr lang="en-US" sz="2280" kern="1200" dirty="0">
                        <a:solidFill>
                          <a:schemeClr val="tx1"/>
                        </a:solidFill>
                        <a:latin typeface="Nirmala UI" panose="020B0502040204020203" pitchFamily="34" charset="0"/>
                        <a:ea typeface="+mn-ea"/>
                        <a:cs typeface="Nirmala UI" panose="020B0502040204020203" pitchFamily="34" charset="0"/>
                      </a:endParaRPr>
                    </a:p>
                    <a:p>
                      <a:pPr marL="0" indent="0">
                        <a:buFontTx/>
                        <a:buNone/>
                      </a:pPr>
                      <a:r>
                        <a:rPr lang="en-US" sz="2280" b="1" kern="1200" dirty="0">
                          <a:solidFill>
                            <a:schemeClr val="tx1"/>
                          </a:solidFill>
                          <a:latin typeface="Nirmala UI" panose="020B0502040204020203" pitchFamily="34" charset="0"/>
                          <a:ea typeface="+mn-ea"/>
                          <a:cs typeface="Nirmala UI" panose="020B0502040204020203" pitchFamily="34" charset="0"/>
                        </a:rPr>
                        <a:t>Cardiology’s dilemma:</a:t>
                      </a:r>
                    </a:p>
                    <a:p>
                      <a:pPr marL="0" indent="0">
                        <a:buFontTx/>
                        <a:buNone/>
                      </a:pPr>
                      <a:r>
                        <a:rPr lang="en-US" sz="2280" kern="1200" dirty="0">
                          <a:solidFill>
                            <a:schemeClr val="tx1"/>
                          </a:solidFill>
                          <a:latin typeface="Nirmala UI" panose="020B0502040204020203" pitchFamily="34" charset="0"/>
                          <a:ea typeface="+mn-ea"/>
                          <a:cs typeface="Nirmala UI" panose="020B0502040204020203" pitchFamily="34" charset="0"/>
                        </a:rPr>
                        <a:t>To </a:t>
                      </a:r>
                      <a:r>
                        <a:rPr lang="en-US" sz="2280" kern="1200" dirty="0" err="1">
                          <a:solidFill>
                            <a:schemeClr val="tx1"/>
                          </a:solidFill>
                          <a:latin typeface="Nirmala UI" panose="020B0502040204020203" pitchFamily="34" charset="0"/>
                          <a:ea typeface="+mn-ea"/>
                          <a:cs typeface="Nirmala UI" panose="020B0502040204020203" pitchFamily="34" charset="0"/>
                        </a:rPr>
                        <a:t>cath</a:t>
                      </a:r>
                      <a:r>
                        <a:rPr lang="en-US" sz="2280" kern="1200" dirty="0">
                          <a:solidFill>
                            <a:schemeClr val="tx1"/>
                          </a:solidFill>
                          <a:latin typeface="Nirmala UI" panose="020B0502040204020203" pitchFamily="34" charset="0"/>
                          <a:ea typeface="+mn-ea"/>
                          <a:cs typeface="Nirmala UI" panose="020B0502040204020203" pitchFamily="34" charset="0"/>
                        </a:rPr>
                        <a:t> or not to </a:t>
                      </a:r>
                      <a:r>
                        <a:rPr lang="en-US" sz="2280" kern="1200" dirty="0" err="1">
                          <a:solidFill>
                            <a:schemeClr val="tx1"/>
                          </a:solidFill>
                          <a:latin typeface="Nirmala UI" panose="020B0502040204020203" pitchFamily="34" charset="0"/>
                          <a:ea typeface="+mn-ea"/>
                          <a:cs typeface="Nirmala UI" panose="020B0502040204020203" pitchFamily="34" charset="0"/>
                        </a:rPr>
                        <a:t>cath</a:t>
                      </a:r>
                      <a:r>
                        <a:rPr lang="en-US" sz="2280" kern="1200" dirty="0">
                          <a:solidFill>
                            <a:schemeClr val="tx1"/>
                          </a:solidFill>
                          <a:latin typeface="Nirmala UI" panose="020B0502040204020203" pitchFamily="34" charset="0"/>
                          <a:ea typeface="+mn-ea"/>
                          <a:cs typeface="Nirmala UI" panose="020B0502040204020203" pitchFamily="34" charset="0"/>
                        </a:rPr>
                        <a:t>? </a:t>
                      </a:r>
                    </a:p>
                    <a:p>
                      <a:pPr marL="0" indent="0">
                        <a:buFontTx/>
                        <a:buNone/>
                      </a:pPr>
                      <a:endParaRPr lang="en-US" sz="2280" kern="1200" dirty="0">
                        <a:solidFill>
                          <a:schemeClr val="tx1"/>
                        </a:solidFill>
                        <a:latin typeface="Nirmala UI" panose="020B0502040204020203" pitchFamily="34" charset="0"/>
                        <a:ea typeface="+mn-ea"/>
                        <a:cs typeface="Nirmala UI" panose="020B0502040204020203" pitchFamily="34" charset="0"/>
                      </a:endParaRPr>
                    </a:p>
                    <a:p>
                      <a:pPr marL="0" indent="0">
                        <a:buFontTx/>
                        <a:buNone/>
                      </a:pPr>
                      <a:r>
                        <a:rPr lang="en-US" sz="2280" b="1" kern="1200" dirty="0">
                          <a:solidFill>
                            <a:schemeClr val="tx1"/>
                          </a:solidFill>
                          <a:latin typeface="Nirmala UI" panose="020B0502040204020203" pitchFamily="34" charset="0"/>
                          <a:ea typeface="+mn-ea"/>
                          <a:cs typeface="Nirmala UI" panose="020B0502040204020203" pitchFamily="34" charset="0"/>
                        </a:rPr>
                        <a:t>Neurology’s recommendation:</a:t>
                      </a:r>
                    </a:p>
                    <a:p>
                      <a:pPr marL="0" indent="0">
                        <a:buFontTx/>
                        <a:buNone/>
                      </a:pPr>
                      <a:r>
                        <a:rPr lang="en-US" sz="2280" kern="1200" dirty="0">
                          <a:solidFill>
                            <a:schemeClr val="tx1"/>
                          </a:solidFill>
                          <a:latin typeface="Nirmala UI" panose="020B0502040204020203" pitchFamily="34" charset="0"/>
                          <a:ea typeface="+mn-ea"/>
                          <a:cs typeface="Nirmala UI" panose="020B0502040204020203" pitchFamily="34" charset="0"/>
                        </a:rPr>
                        <a:t>Out-patient follow up for EMG</a:t>
                      </a:r>
                    </a:p>
                    <a:p>
                      <a:pPr marL="0" indent="0">
                        <a:buFontTx/>
                        <a:buNone/>
                      </a:pPr>
                      <a:endParaRPr lang="en-US" sz="2280" b="1" kern="1200" dirty="0">
                        <a:solidFill>
                          <a:schemeClr val="tx1"/>
                        </a:solidFill>
                        <a:latin typeface="Nirmala UI" panose="020B0502040204020203" pitchFamily="34" charset="0"/>
                        <a:ea typeface="+mn-ea"/>
                        <a:cs typeface="Nirmala UI" panose="020B0502040204020203" pitchFamily="34" charset="0"/>
                      </a:endParaRPr>
                    </a:p>
                    <a:p>
                      <a:pPr marL="0" indent="0">
                        <a:buFontTx/>
                        <a:buNone/>
                      </a:pPr>
                      <a:r>
                        <a:rPr lang="en-US" sz="2280" b="0" i="1" kern="1200" dirty="0">
                          <a:solidFill>
                            <a:schemeClr val="tx1"/>
                          </a:solidFill>
                          <a:latin typeface="Nirmala UI" panose="020B0502040204020203" pitchFamily="34" charset="0"/>
                          <a:ea typeface="+mn-ea"/>
                          <a:cs typeface="Nirmala UI" panose="020B0502040204020203" pitchFamily="34" charset="0"/>
                        </a:rPr>
                        <a:t>Endocrinology consulted for steroid taper &amp; risk of adrenal insufficiency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Arial" panose="020B0604020202020204" pitchFamily="34" charset="0"/>
                        <a:buChar char="•"/>
                      </a:pPr>
                      <a:r>
                        <a:rPr lang="en-US" sz="2280" kern="1200" dirty="0">
                          <a:solidFill>
                            <a:schemeClr val="dk1"/>
                          </a:solidFill>
                          <a:latin typeface="Nirmala UI" panose="020B0502040204020203" pitchFamily="34" charset="0"/>
                          <a:ea typeface="+mn-ea"/>
                          <a:cs typeface="Nirmala UI" panose="020B0502040204020203" pitchFamily="34" charset="0"/>
                        </a:rPr>
                        <a:t>Vitals - within normal limits</a:t>
                      </a:r>
                    </a:p>
                    <a:p>
                      <a:pPr marL="342900" indent="-342900">
                        <a:buFont typeface="Arial" panose="020B0604020202020204" pitchFamily="34" charset="0"/>
                        <a:buChar char="•"/>
                      </a:pPr>
                      <a:r>
                        <a:rPr lang="en-US" sz="2280" kern="1200" dirty="0">
                          <a:solidFill>
                            <a:schemeClr val="dk1"/>
                          </a:solidFill>
                          <a:latin typeface="Nirmala UI" panose="020B0502040204020203" pitchFamily="34" charset="0"/>
                          <a:ea typeface="+mn-ea"/>
                          <a:cs typeface="Nirmala UI" panose="020B0502040204020203" pitchFamily="34" charset="0"/>
                        </a:rPr>
                        <a:t>Tingling &amp; numbness are present</a:t>
                      </a:r>
                    </a:p>
                    <a:p>
                      <a:pPr marL="342900" indent="-342900">
                        <a:buFont typeface="Arial" panose="020B0604020202020204" pitchFamily="34" charset="0"/>
                        <a:buChar char="•"/>
                      </a:pPr>
                      <a:r>
                        <a:rPr lang="en-US" sz="2280" kern="1200" dirty="0">
                          <a:solidFill>
                            <a:schemeClr val="dk1"/>
                          </a:solidFill>
                          <a:latin typeface="Nirmala UI" panose="020B0502040204020203" pitchFamily="34" charset="0"/>
                          <a:ea typeface="+mn-ea"/>
                          <a:cs typeface="Nirmala UI" panose="020B0502040204020203" pitchFamily="34" charset="0"/>
                        </a:rPr>
                        <a:t>Rx: aspirin, carvedilol, losartan</a:t>
                      </a:r>
                    </a:p>
                    <a:p>
                      <a:endParaRPr lang="en-US" sz="2280" kern="1200" dirty="0">
                        <a:solidFill>
                          <a:schemeClr val="dk1"/>
                        </a:solidFill>
                        <a:latin typeface="Nirmala UI" panose="020B0502040204020203" pitchFamily="34" charset="0"/>
                        <a:ea typeface="+mn-ea"/>
                        <a:cs typeface="Nirmala UI" panose="020B0502040204020203" pitchFamily="34" charset="0"/>
                      </a:endParaRPr>
                    </a:p>
                    <a:p>
                      <a:r>
                        <a:rPr lang="en-US" sz="2280" b="1" kern="1200" dirty="0">
                          <a:solidFill>
                            <a:schemeClr val="dk1"/>
                          </a:solidFill>
                          <a:latin typeface="Nirmala UI" panose="020B0502040204020203" pitchFamily="34" charset="0"/>
                          <a:ea typeface="+mn-ea"/>
                          <a:cs typeface="Nirmala UI" panose="020B0502040204020203" pitchFamily="34" charset="0"/>
                        </a:rPr>
                        <a:t>Cardiology’s decision?</a:t>
                      </a:r>
                    </a:p>
                    <a:p>
                      <a:r>
                        <a:rPr lang="en-US" sz="2280" kern="1200" dirty="0">
                          <a:solidFill>
                            <a:schemeClr val="dk1"/>
                          </a:solidFill>
                          <a:latin typeface="Nirmala UI" panose="020B0502040204020203" pitchFamily="34" charset="0"/>
                          <a:ea typeface="+mn-ea"/>
                          <a:cs typeface="Nirmala UI" panose="020B0502040204020203" pitchFamily="34" charset="0"/>
                        </a:rPr>
                        <a:t>The wall motion abnormality is likely related to her conduction abnormality versus an actual myocarditis or ischemic disease. </a:t>
                      </a:r>
                    </a:p>
                    <a:p>
                      <a:endParaRPr lang="en-US" sz="2280" kern="1200" dirty="0">
                        <a:solidFill>
                          <a:schemeClr val="dk1"/>
                        </a:solidFill>
                        <a:latin typeface="Nirmala UI" panose="020B0502040204020203" pitchFamily="34" charset="0"/>
                        <a:ea typeface="+mn-ea"/>
                        <a:cs typeface="Nirmala UI" panose="020B0502040204020203" pitchFamily="34" charset="0"/>
                      </a:endParaRPr>
                    </a:p>
                    <a:p>
                      <a:pPr algn="ctr"/>
                      <a:r>
                        <a:rPr lang="en-US" sz="2280" i="1" kern="1200" dirty="0">
                          <a:solidFill>
                            <a:schemeClr val="dk1"/>
                          </a:solidFill>
                          <a:latin typeface="Nirmala UI" panose="020B0502040204020203" pitchFamily="34" charset="0"/>
                          <a:ea typeface="+mn-ea"/>
                          <a:cs typeface="Nirmala UI" panose="020B0502040204020203" pitchFamily="34" charset="0"/>
                        </a:rPr>
                        <a:t>Cardiac CTA outweigh LHC</a:t>
                      </a:r>
                    </a:p>
                    <a:p>
                      <a:pPr algn="ctr"/>
                      <a:endParaRPr lang="en-US" sz="2280" i="1" kern="1200" dirty="0">
                        <a:solidFill>
                          <a:schemeClr val="dk1"/>
                        </a:solidFill>
                        <a:latin typeface="Nirmala UI" panose="020B0502040204020203" pitchFamily="34" charset="0"/>
                        <a:ea typeface="+mn-ea"/>
                        <a:cs typeface="Nirmala UI" panose="020B0502040204020203" pitchFamily="34" charset="0"/>
                      </a:endParaRPr>
                    </a:p>
                    <a:p>
                      <a:pPr algn="l"/>
                      <a:r>
                        <a:rPr lang="en-US" sz="2280" b="1" i="0" u="none" kern="1200" dirty="0">
                          <a:solidFill>
                            <a:schemeClr val="dk1"/>
                          </a:solidFill>
                          <a:latin typeface="Nirmala UI" panose="020B0502040204020203" pitchFamily="34" charset="0"/>
                          <a:ea typeface="+mn-ea"/>
                          <a:cs typeface="Nirmala UI" panose="020B0502040204020203" pitchFamily="34" charset="0"/>
                        </a:rPr>
                        <a:t>Cardiac CTA results:</a:t>
                      </a:r>
                    </a:p>
                    <a:p>
                      <a:pPr marL="342900" indent="-342900" algn="l">
                        <a:buFontTx/>
                        <a:buChar char="-"/>
                      </a:pPr>
                      <a:r>
                        <a:rPr lang="en-US" sz="2280" i="0" u="none" kern="1200" dirty="0">
                          <a:solidFill>
                            <a:schemeClr val="dk1"/>
                          </a:solidFill>
                          <a:latin typeface="Nirmala UI" panose="020B0502040204020203" pitchFamily="34" charset="0"/>
                          <a:ea typeface="+mn-ea"/>
                          <a:cs typeface="Nirmala UI" panose="020B0502040204020203" pitchFamily="34" charset="0"/>
                        </a:rPr>
                        <a:t>No coronary disease</a:t>
                      </a:r>
                    </a:p>
                    <a:p>
                      <a:pPr marL="342900" indent="-342900" algn="l">
                        <a:buFontTx/>
                        <a:buChar char="-"/>
                      </a:pPr>
                      <a:r>
                        <a:rPr lang="en-US" sz="2280" i="0" u="none" kern="1200" dirty="0">
                          <a:solidFill>
                            <a:schemeClr val="dk1"/>
                          </a:solidFill>
                          <a:latin typeface="Nirmala UI" panose="020B0502040204020203" pitchFamily="34" charset="0"/>
                          <a:ea typeface="+mn-ea"/>
                          <a:cs typeface="Nirmala UI" panose="020B0502040204020203" pitchFamily="34" charset="0"/>
                        </a:rPr>
                        <a:t>CAC score 0</a:t>
                      </a:r>
                    </a:p>
                    <a:p>
                      <a:pPr marL="342900" indent="-342900" algn="l">
                        <a:buFontTx/>
                        <a:buChar char="-"/>
                      </a:pPr>
                      <a:endParaRPr lang="en-US" sz="2280" i="0" u="none" kern="1200" dirty="0">
                        <a:solidFill>
                          <a:schemeClr val="dk1"/>
                        </a:solidFill>
                        <a:latin typeface="Nirmala UI" panose="020B0502040204020203" pitchFamily="34" charset="0"/>
                        <a:ea typeface="+mn-ea"/>
                        <a:cs typeface="Nirmala UI" panose="020B0502040204020203" pitchFamily="34" charset="0"/>
                      </a:endParaRPr>
                    </a:p>
                    <a:p>
                      <a:pPr marL="342900" indent="-342900" algn="l">
                        <a:buFont typeface="Arial" panose="020B0604020202020204" pitchFamily="34" charset="0"/>
                        <a:buChar char="•"/>
                      </a:pPr>
                      <a:r>
                        <a:rPr lang="en-US" sz="2280" i="0" u="none" kern="1200" dirty="0">
                          <a:solidFill>
                            <a:schemeClr val="dk1"/>
                          </a:solidFill>
                          <a:latin typeface="Nirmala UI" panose="020B0502040204020203" pitchFamily="34" charset="0"/>
                          <a:ea typeface="+mn-ea"/>
                          <a:cs typeface="Nirmala UI" panose="020B0502040204020203" pitchFamily="34" charset="0"/>
                        </a:rPr>
                        <a:t>Continue HF therapy with current medications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Arial" panose="020B0604020202020204" pitchFamily="34" charset="0"/>
                        <a:buChar char="•"/>
                      </a:pPr>
                      <a:r>
                        <a:rPr lang="en-US" sz="2280" kern="1200" dirty="0">
                          <a:solidFill>
                            <a:schemeClr val="dk1"/>
                          </a:solidFill>
                          <a:latin typeface="Nirmala UI" panose="020B0502040204020203" pitchFamily="34" charset="0"/>
                          <a:ea typeface="+mn-ea"/>
                          <a:cs typeface="Nirmala UI" panose="020B0502040204020203" pitchFamily="34" charset="0"/>
                        </a:rPr>
                        <a:t>Discharge day with medical optimization for HF therapy</a:t>
                      </a:r>
                    </a:p>
                    <a:p>
                      <a:pPr marL="342900" indent="-342900">
                        <a:buFontTx/>
                        <a:buChar char="-"/>
                      </a:pPr>
                      <a:r>
                        <a:rPr lang="en-US" sz="2280" kern="1200" dirty="0">
                          <a:solidFill>
                            <a:schemeClr val="dk1"/>
                          </a:solidFill>
                          <a:latin typeface="Nirmala UI" panose="020B0502040204020203" pitchFamily="34" charset="0"/>
                          <a:ea typeface="+mn-ea"/>
                          <a:cs typeface="Nirmala UI" panose="020B0502040204020203" pitchFamily="34" charset="0"/>
                        </a:rPr>
                        <a:t>Aspirin 81 mg QD</a:t>
                      </a:r>
                    </a:p>
                    <a:p>
                      <a:pPr marL="342900" indent="-342900">
                        <a:buFontTx/>
                        <a:buChar char="-"/>
                      </a:pPr>
                      <a:r>
                        <a:rPr lang="en-US" sz="2280" kern="1200" dirty="0">
                          <a:solidFill>
                            <a:schemeClr val="dk1"/>
                          </a:solidFill>
                          <a:latin typeface="Nirmala UI" panose="020B0502040204020203" pitchFamily="34" charset="0"/>
                          <a:ea typeface="+mn-ea"/>
                          <a:cs typeface="Nirmala UI" panose="020B0502040204020203" pitchFamily="34" charset="0"/>
                        </a:rPr>
                        <a:t>Carvedilol 12.5 mg BID</a:t>
                      </a:r>
                    </a:p>
                    <a:p>
                      <a:pPr marL="342900" indent="-342900">
                        <a:buFontTx/>
                        <a:buChar char="-"/>
                      </a:pPr>
                      <a:r>
                        <a:rPr lang="en-US" sz="2280" kern="1200" dirty="0">
                          <a:solidFill>
                            <a:schemeClr val="dk1"/>
                          </a:solidFill>
                          <a:latin typeface="Nirmala UI" panose="020B0502040204020203" pitchFamily="34" charset="0"/>
                          <a:ea typeface="+mn-ea"/>
                          <a:cs typeface="Nirmala UI" panose="020B0502040204020203" pitchFamily="34" charset="0"/>
                        </a:rPr>
                        <a:t>Losartan 50 mg QD</a:t>
                      </a:r>
                    </a:p>
                    <a:p>
                      <a:pPr marL="342900" indent="-342900">
                        <a:buFontTx/>
                        <a:buChar char="-"/>
                      </a:pPr>
                      <a:endParaRPr lang="en-US" sz="2280" kern="1200" dirty="0">
                        <a:solidFill>
                          <a:schemeClr val="dk1"/>
                        </a:solidFill>
                        <a:latin typeface="Nirmala UI" panose="020B0502040204020203" pitchFamily="34" charset="0"/>
                        <a:ea typeface="+mn-ea"/>
                        <a:cs typeface="Nirmala UI" panose="020B0502040204020203" pitchFamily="34" charset="0"/>
                      </a:endParaRPr>
                    </a:p>
                    <a:p>
                      <a:pPr marL="0" indent="0">
                        <a:buFontTx/>
                        <a:buNone/>
                      </a:pPr>
                      <a:r>
                        <a:rPr lang="en-US" sz="2280" b="1" kern="1200" dirty="0">
                          <a:solidFill>
                            <a:schemeClr val="dk1"/>
                          </a:solidFill>
                          <a:latin typeface="Nirmala UI" panose="020B0502040204020203" pitchFamily="34" charset="0"/>
                          <a:ea typeface="+mn-ea"/>
                          <a:cs typeface="Nirmala UI" panose="020B0502040204020203" pitchFamily="34" charset="0"/>
                        </a:rPr>
                        <a:t>Out-patient follow up with cardiac EP to evaluate LBBB</a:t>
                      </a:r>
                    </a:p>
                    <a:p>
                      <a:pPr marL="0" indent="0">
                        <a:buFontTx/>
                        <a:buNone/>
                      </a:pPr>
                      <a:endParaRPr lang="en-US" sz="2280" b="1" kern="1200" dirty="0">
                        <a:solidFill>
                          <a:schemeClr val="dk1"/>
                        </a:solidFill>
                        <a:latin typeface="Nirmala UI" panose="020B0502040204020203" pitchFamily="34" charset="0"/>
                        <a:ea typeface="+mn-ea"/>
                        <a:cs typeface="Nirmala UI" panose="020B0502040204020203" pitchFamily="34" charset="0"/>
                      </a:endParaRPr>
                    </a:p>
                    <a:p>
                      <a:pPr marL="0" indent="0">
                        <a:buFontTx/>
                        <a:buNone/>
                      </a:pPr>
                      <a:r>
                        <a:rPr lang="en-US" sz="2280" b="1" kern="1200" dirty="0">
                          <a:solidFill>
                            <a:schemeClr val="dk1"/>
                          </a:solidFill>
                          <a:latin typeface="Nirmala UI" panose="020B0502040204020203" pitchFamily="34" charset="0"/>
                          <a:ea typeface="+mn-ea"/>
                          <a:cs typeface="Nirmala UI" panose="020B0502040204020203" pitchFamily="34" charset="0"/>
                        </a:rPr>
                        <a:t>Endocrinology: </a:t>
                      </a:r>
                    </a:p>
                    <a:p>
                      <a:pPr marL="342900" indent="-342900">
                        <a:buFontTx/>
                        <a:buChar char="-"/>
                      </a:pPr>
                      <a:r>
                        <a:rPr lang="en-US" sz="2280" b="0" kern="1200" dirty="0">
                          <a:solidFill>
                            <a:schemeClr val="dk1"/>
                          </a:solidFill>
                          <a:latin typeface="Nirmala UI" panose="020B0502040204020203" pitchFamily="34" charset="0"/>
                          <a:ea typeface="+mn-ea"/>
                          <a:cs typeface="Nirmala UI" panose="020B0502040204020203" pitchFamily="34" charset="0"/>
                        </a:rPr>
                        <a:t>Steroid taper regimen: decrease hydrocortisone by 5mg per week</a:t>
                      </a:r>
                    </a:p>
                    <a:p>
                      <a:pPr marL="0" indent="0">
                        <a:buFontTx/>
                        <a:buNone/>
                      </a:pPr>
                      <a:endParaRPr lang="en-US" sz="2280" b="1" kern="1200" dirty="0">
                        <a:solidFill>
                          <a:schemeClr val="dk1"/>
                        </a:solidFill>
                        <a:latin typeface="Nirmala UI" panose="020B0502040204020203" pitchFamily="34" charset="0"/>
                        <a:ea typeface="+mn-ea"/>
                        <a:cs typeface="Nirmala UI" panose="020B0502040204020203" pitchFamily="34" charset="0"/>
                      </a:endParaRPr>
                    </a:p>
                    <a:p>
                      <a:pPr marL="0" indent="0">
                        <a:buFontTx/>
                        <a:buNone/>
                      </a:pPr>
                      <a:endParaRPr lang="en-US" sz="2280" b="1" kern="1200" dirty="0">
                        <a:solidFill>
                          <a:schemeClr val="dk1"/>
                        </a:solidFill>
                        <a:latin typeface="Nirmala UI" panose="020B0502040204020203" pitchFamily="34" charset="0"/>
                        <a:ea typeface="+mn-ea"/>
                        <a:cs typeface="Nirmala UI" panose="020B0502040204020203" pitchFamily="34" charset="0"/>
                      </a:endParaRPr>
                    </a:p>
                    <a:p>
                      <a:endParaRPr lang="en-US" sz="2280" kern="1200" dirty="0">
                        <a:solidFill>
                          <a:schemeClr val="dk1"/>
                        </a:solidFill>
                        <a:latin typeface="Nirmala UI" panose="020B0502040204020203" pitchFamily="34" charset="0"/>
                        <a:ea typeface="+mn-ea"/>
                        <a:cs typeface="Nirmala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1086930"/>
                  </a:ext>
                </a:extLst>
              </a:tr>
            </a:tbl>
          </a:graphicData>
        </a:graphic>
      </p:graphicFrame>
      <p:sp>
        <p:nvSpPr>
          <p:cNvPr id="11" name="Rectangle 10">
            <a:extLst>
              <a:ext uri="{FF2B5EF4-FFF2-40B4-BE49-F238E27FC236}">
                <a16:creationId xmlns:a16="http://schemas.microsoft.com/office/drawing/2014/main" id="{911E306D-1110-4D5D-96E5-96CEBC53D208}"/>
              </a:ext>
            </a:extLst>
          </p:cNvPr>
          <p:cNvSpPr/>
          <p:nvPr/>
        </p:nvSpPr>
        <p:spPr>
          <a:xfrm>
            <a:off x="28856039" y="7305365"/>
            <a:ext cx="8693625" cy="10676210"/>
          </a:xfrm>
          <a:prstGeom prst="rect">
            <a:avLst/>
          </a:prstGeom>
          <a:noFill/>
          <a:ln w="12700">
            <a:solidFill>
              <a:srgbClr val="95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ED91F86-01EB-A741-B604-20D462982F0E}"/>
              </a:ext>
            </a:extLst>
          </p:cNvPr>
          <p:cNvSpPr txBox="1"/>
          <p:nvPr/>
        </p:nvSpPr>
        <p:spPr>
          <a:xfrm>
            <a:off x="28818703" y="28932996"/>
            <a:ext cx="8776454" cy="2554545"/>
          </a:xfrm>
          <a:prstGeom prst="rect">
            <a:avLst/>
          </a:prstGeom>
          <a:noFill/>
        </p:spPr>
        <p:txBody>
          <a:bodyPr wrap="square" rtlCol="0">
            <a:spAutoFit/>
          </a:bodyPr>
          <a:lstStyle/>
          <a:p>
            <a:pPr marL="457200" indent="-457200">
              <a:buAutoNum type="arabicPeriod"/>
            </a:pPr>
            <a:r>
              <a:rPr lang="en-US" sz="1600" dirty="0" err="1">
                <a:latin typeface="Nirmala UI" panose="020B0502040204020203" pitchFamily="34" charset="0"/>
                <a:cs typeface="Nirmala UI" panose="020B0502040204020203" pitchFamily="34" charset="0"/>
              </a:rPr>
              <a:t>Stergiopoulos</a:t>
            </a:r>
            <a:r>
              <a:rPr lang="en-US" sz="1600" dirty="0">
                <a:latin typeface="Nirmala UI" panose="020B0502040204020203" pitchFamily="34" charset="0"/>
                <a:cs typeface="Nirmala UI" panose="020B0502040204020203" pitchFamily="34" charset="0"/>
              </a:rPr>
              <a:t>, K., Mathews, R., Brennan, J., </a:t>
            </a:r>
            <a:r>
              <a:rPr lang="en-US" sz="1600" dirty="0" err="1">
                <a:latin typeface="Nirmala UI" panose="020B0502040204020203" pitchFamily="34" charset="0"/>
                <a:cs typeface="Nirmala UI" panose="020B0502040204020203" pitchFamily="34" charset="0"/>
              </a:rPr>
              <a:t>Setaro</a:t>
            </a:r>
            <a:r>
              <a:rPr lang="en-US" sz="1600" dirty="0">
                <a:latin typeface="Nirmala UI" panose="020B0502040204020203" pitchFamily="34" charset="0"/>
                <a:cs typeface="Nirmala UI" panose="020B0502040204020203" pitchFamily="34" charset="0"/>
              </a:rPr>
              <a:t>, J., &amp; </a:t>
            </a:r>
            <a:r>
              <a:rPr lang="en-US" sz="1600" dirty="0" err="1">
                <a:latin typeface="Nirmala UI" panose="020B0502040204020203" pitchFamily="34" charset="0"/>
                <a:cs typeface="Nirmala UI" panose="020B0502040204020203" pitchFamily="34" charset="0"/>
              </a:rPr>
              <a:t>Kort</a:t>
            </a:r>
            <a:r>
              <a:rPr lang="en-US" sz="1600" dirty="0">
                <a:latin typeface="Nirmala UI" panose="020B0502040204020203" pitchFamily="34" charset="0"/>
                <a:cs typeface="Nirmala UI" panose="020B0502040204020203" pitchFamily="34" charset="0"/>
              </a:rPr>
              <a:t>, S. (2008). Anabolic steroids, acute myocardial infarction and polycythemia: A case report and review of the literature. </a:t>
            </a:r>
            <a:r>
              <a:rPr lang="en-US" sz="1600" i="1" dirty="0">
                <a:latin typeface="Nirmala UI" panose="020B0502040204020203" pitchFamily="34" charset="0"/>
                <a:cs typeface="Nirmala UI" panose="020B0502040204020203" pitchFamily="34" charset="0"/>
              </a:rPr>
              <a:t>Vascular Health And Risk Management</a:t>
            </a:r>
            <a:r>
              <a:rPr lang="en-US" sz="1600" dirty="0">
                <a:latin typeface="Nirmala UI" panose="020B0502040204020203" pitchFamily="34" charset="0"/>
                <a:cs typeface="Nirmala UI" panose="020B0502040204020203" pitchFamily="34" charset="0"/>
              </a:rPr>
              <a:t>, </a:t>
            </a:r>
            <a:r>
              <a:rPr lang="en-US" sz="1600" i="1" dirty="0">
                <a:latin typeface="Nirmala UI" panose="020B0502040204020203" pitchFamily="34" charset="0"/>
                <a:cs typeface="Nirmala UI" panose="020B0502040204020203" pitchFamily="34" charset="0"/>
              </a:rPr>
              <a:t>Volume 4</a:t>
            </a:r>
            <a:r>
              <a:rPr lang="en-US" sz="1600" dirty="0">
                <a:latin typeface="Nirmala UI" panose="020B0502040204020203" pitchFamily="34" charset="0"/>
                <a:cs typeface="Nirmala UI" panose="020B0502040204020203" pitchFamily="34" charset="0"/>
              </a:rPr>
              <a:t>, 1475-1480. </a:t>
            </a:r>
            <a:r>
              <a:rPr lang="en-US" sz="1600" dirty="0" err="1">
                <a:latin typeface="Nirmala UI" panose="020B0502040204020203" pitchFamily="34" charset="0"/>
                <a:cs typeface="Nirmala UI" panose="020B0502040204020203" pitchFamily="34" charset="0"/>
              </a:rPr>
              <a:t>doi</a:t>
            </a:r>
            <a:r>
              <a:rPr lang="en-US" sz="1600" dirty="0">
                <a:latin typeface="Nirmala UI" panose="020B0502040204020203" pitchFamily="34" charset="0"/>
                <a:cs typeface="Nirmala UI" panose="020B0502040204020203" pitchFamily="34" charset="0"/>
              </a:rPr>
              <a:t>: 10.2147/vhrm.s4261</a:t>
            </a:r>
          </a:p>
          <a:p>
            <a:pPr marL="457200" indent="-457200">
              <a:buAutoNum type="arabicPeriod"/>
            </a:pPr>
            <a:r>
              <a:rPr lang="en-US" sz="1600" dirty="0">
                <a:latin typeface="Nirmala UI" panose="020B0502040204020203" pitchFamily="34" charset="0"/>
                <a:cs typeface="Nirmala UI" panose="020B0502040204020203" pitchFamily="34" charset="0"/>
              </a:rPr>
              <a:t>He, J., Ogden, L., </a:t>
            </a:r>
            <a:r>
              <a:rPr lang="en-US" sz="1600" dirty="0" err="1">
                <a:latin typeface="Nirmala UI" panose="020B0502040204020203" pitchFamily="34" charset="0"/>
                <a:cs typeface="Nirmala UI" panose="020B0502040204020203" pitchFamily="34" charset="0"/>
              </a:rPr>
              <a:t>Bazzano</a:t>
            </a:r>
            <a:r>
              <a:rPr lang="en-US" sz="1600" dirty="0">
                <a:latin typeface="Nirmala UI" panose="020B0502040204020203" pitchFamily="34" charset="0"/>
                <a:cs typeface="Nirmala UI" panose="020B0502040204020203" pitchFamily="34" charset="0"/>
              </a:rPr>
              <a:t>, L., </a:t>
            </a:r>
            <a:r>
              <a:rPr lang="en-US" sz="1600" dirty="0" err="1">
                <a:latin typeface="Nirmala UI" panose="020B0502040204020203" pitchFamily="34" charset="0"/>
                <a:cs typeface="Nirmala UI" panose="020B0502040204020203" pitchFamily="34" charset="0"/>
              </a:rPr>
              <a:t>Vupputuri</a:t>
            </a:r>
            <a:r>
              <a:rPr lang="en-US" sz="1600" dirty="0">
                <a:latin typeface="Nirmala UI" panose="020B0502040204020203" pitchFamily="34" charset="0"/>
                <a:cs typeface="Nirmala UI" panose="020B0502040204020203" pitchFamily="34" charset="0"/>
              </a:rPr>
              <a:t>, S., Loria, C., &amp; </a:t>
            </a:r>
            <a:r>
              <a:rPr lang="en-US" sz="1600" dirty="0" err="1">
                <a:latin typeface="Nirmala UI" panose="020B0502040204020203" pitchFamily="34" charset="0"/>
                <a:cs typeface="Nirmala UI" panose="020B0502040204020203" pitchFamily="34" charset="0"/>
              </a:rPr>
              <a:t>Whelton</a:t>
            </a:r>
            <a:r>
              <a:rPr lang="en-US" sz="1600" dirty="0">
                <a:latin typeface="Nirmala UI" panose="020B0502040204020203" pitchFamily="34" charset="0"/>
                <a:cs typeface="Nirmala UI" panose="020B0502040204020203" pitchFamily="34" charset="0"/>
              </a:rPr>
              <a:t>, P. (2001). Risk Factors for Congestive Heart Failure in US Men and Women. </a:t>
            </a:r>
            <a:r>
              <a:rPr lang="en-US" sz="1600" i="1" dirty="0">
                <a:latin typeface="Nirmala UI" panose="020B0502040204020203" pitchFamily="34" charset="0"/>
                <a:cs typeface="Nirmala UI" panose="020B0502040204020203" pitchFamily="34" charset="0"/>
              </a:rPr>
              <a:t>Archives Of Internal Medicine</a:t>
            </a:r>
            <a:r>
              <a:rPr lang="en-US" sz="1600" dirty="0">
                <a:latin typeface="Nirmala UI" panose="020B0502040204020203" pitchFamily="34" charset="0"/>
                <a:cs typeface="Nirmala UI" panose="020B0502040204020203" pitchFamily="34" charset="0"/>
              </a:rPr>
              <a:t>, </a:t>
            </a:r>
            <a:r>
              <a:rPr lang="en-US" sz="1600" i="1" dirty="0">
                <a:latin typeface="Nirmala UI" panose="020B0502040204020203" pitchFamily="34" charset="0"/>
                <a:cs typeface="Nirmala UI" panose="020B0502040204020203" pitchFamily="34" charset="0"/>
              </a:rPr>
              <a:t>161</a:t>
            </a:r>
            <a:r>
              <a:rPr lang="en-US" sz="1600" dirty="0">
                <a:latin typeface="Nirmala UI" panose="020B0502040204020203" pitchFamily="34" charset="0"/>
                <a:cs typeface="Nirmala UI" panose="020B0502040204020203" pitchFamily="34" charset="0"/>
              </a:rPr>
              <a:t>(7), 996. </a:t>
            </a:r>
            <a:r>
              <a:rPr lang="en-US" sz="1600" dirty="0" err="1">
                <a:latin typeface="Nirmala UI" panose="020B0502040204020203" pitchFamily="34" charset="0"/>
                <a:cs typeface="Nirmala UI" panose="020B0502040204020203" pitchFamily="34" charset="0"/>
              </a:rPr>
              <a:t>doi</a:t>
            </a:r>
            <a:r>
              <a:rPr lang="en-US" sz="1600" dirty="0">
                <a:latin typeface="Nirmala UI" panose="020B0502040204020203" pitchFamily="34" charset="0"/>
                <a:cs typeface="Nirmala UI" panose="020B0502040204020203" pitchFamily="34" charset="0"/>
              </a:rPr>
              <a:t>: 10.1001/archinte.161.7.996</a:t>
            </a:r>
          </a:p>
          <a:p>
            <a:pPr marL="457200" indent="-457200">
              <a:buAutoNum type="arabicPeriod"/>
            </a:pPr>
            <a:r>
              <a:rPr lang="en-US" sz="1600" dirty="0">
                <a:latin typeface="Nirmala UI" panose="020B0502040204020203" pitchFamily="34" charset="0"/>
                <a:cs typeface="Nirmala UI" panose="020B0502040204020203" pitchFamily="34" charset="0"/>
              </a:rPr>
              <a:t>McDonagh, T., Morrison, C., Lawrence, A., Ford, I., Tunstall-</a:t>
            </a:r>
            <a:r>
              <a:rPr lang="en-US" sz="1600" dirty="0" err="1">
                <a:latin typeface="Nirmala UI" panose="020B0502040204020203" pitchFamily="34" charset="0"/>
                <a:cs typeface="Nirmala UI" panose="020B0502040204020203" pitchFamily="34" charset="0"/>
              </a:rPr>
              <a:t>Pedoe</a:t>
            </a:r>
            <a:r>
              <a:rPr lang="en-US" sz="1600" dirty="0">
                <a:latin typeface="Nirmala UI" panose="020B0502040204020203" pitchFamily="34" charset="0"/>
                <a:cs typeface="Nirmala UI" panose="020B0502040204020203" pitchFamily="34" charset="0"/>
              </a:rPr>
              <a:t>, H., McMurray, J., &amp; </a:t>
            </a:r>
            <a:r>
              <a:rPr lang="en-US" sz="1600" dirty="0" err="1">
                <a:latin typeface="Nirmala UI" panose="020B0502040204020203" pitchFamily="34" charset="0"/>
                <a:cs typeface="Nirmala UI" panose="020B0502040204020203" pitchFamily="34" charset="0"/>
              </a:rPr>
              <a:t>Dargie</a:t>
            </a:r>
            <a:r>
              <a:rPr lang="en-US" sz="1600" dirty="0">
                <a:latin typeface="Nirmala UI" panose="020B0502040204020203" pitchFamily="34" charset="0"/>
                <a:cs typeface="Nirmala UI" panose="020B0502040204020203" pitchFamily="34" charset="0"/>
              </a:rPr>
              <a:t>, H. (1997). Symptomatic and asymptomatic left-ventricular systolic dysfunction in an urban population. </a:t>
            </a:r>
            <a:r>
              <a:rPr lang="en-US" sz="1600" i="1" dirty="0">
                <a:latin typeface="Nirmala UI" panose="020B0502040204020203" pitchFamily="34" charset="0"/>
                <a:cs typeface="Nirmala UI" panose="020B0502040204020203" pitchFamily="34" charset="0"/>
              </a:rPr>
              <a:t>The Lancet</a:t>
            </a:r>
            <a:r>
              <a:rPr lang="en-US" sz="1600" dirty="0">
                <a:latin typeface="Nirmala UI" panose="020B0502040204020203" pitchFamily="34" charset="0"/>
                <a:cs typeface="Nirmala UI" panose="020B0502040204020203" pitchFamily="34" charset="0"/>
              </a:rPr>
              <a:t>, </a:t>
            </a:r>
            <a:r>
              <a:rPr lang="en-US" sz="1600" i="1" dirty="0">
                <a:latin typeface="Nirmala UI" panose="020B0502040204020203" pitchFamily="34" charset="0"/>
                <a:cs typeface="Nirmala UI" panose="020B0502040204020203" pitchFamily="34" charset="0"/>
              </a:rPr>
              <a:t>350</a:t>
            </a:r>
            <a:r>
              <a:rPr lang="en-US" sz="1600" dirty="0">
                <a:latin typeface="Nirmala UI" panose="020B0502040204020203" pitchFamily="34" charset="0"/>
                <a:cs typeface="Nirmala UI" panose="020B0502040204020203" pitchFamily="34" charset="0"/>
              </a:rPr>
              <a:t>(9081), 829-833. </a:t>
            </a:r>
            <a:r>
              <a:rPr lang="en-US" sz="1600" dirty="0" err="1">
                <a:latin typeface="Nirmala UI" panose="020B0502040204020203" pitchFamily="34" charset="0"/>
                <a:cs typeface="Nirmala UI" panose="020B0502040204020203" pitchFamily="34" charset="0"/>
              </a:rPr>
              <a:t>doi</a:t>
            </a:r>
            <a:r>
              <a:rPr lang="en-US" sz="1600" dirty="0">
                <a:latin typeface="Nirmala UI" panose="020B0502040204020203" pitchFamily="34" charset="0"/>
                <a:cs typeface="Nirmala UI" panose="020B0502040204020203" pitchFamily="34" charset="0"/>
              </a:rPr>
              <a:t>: 10.1016/s0140-6736(97)03033-x</a:t>
            </a:r>
          </a:p>
        </p:txBody>
      </p:sp>
      <p:sp>
        <p:nvSpPr>
          <p:cNvPr id="8" name="Rounded Rectangle 7">
            <a:extLst>
              <a:ext uri="{FF2B5EF4-FFF2-40B4-BE49-F238E27FC236}">
                <a16:creationId xmlns:a16="http://schemas.microsoft.com/office/drawing/2014/main" id="{8273DFD5-0393-704F-8BAC-C2AE47173846}"/>
              </a:ext>
            </a:extLst>
          </p:cNvPr>
          <p:cNvSpPr/>
          <p:nvPr/>
        </p:nvSpPr>
        <p:spPr>
          <a:xfrm>
            <a:off x="10184465" y="28720188"/>
            <a:ext cx="5814001" cy="573262"/>
          </a:xfrm>
          <a:prstGeom prst="roundRect">
            <a:avLst/>
          </a:prstGeom>
          <a:solidFill>
            <a:srgbClr val="DB601B"/>
          </a:solidFill>
          <a:ln>
            <a:solidFill>
              <a:srgbClr val="DB6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80" b="1" dirty="0">
                <a:solidFill>
                  <a:schemeClr val="tx1"/>
                </a:solidFill>
                <a:latin typeface="Nirmala UI" panose="020B0502040204020203" pitchFamily="34" charset="0"/>
                <a:cs typeface="Nirmala UI" panose="020B0502040204020203" pitchFamily="34" charset="0"/>
              </a:rPr>
              <a:t>Figure 2: Cardiac MRI</a:t>
            </a:r>
          </a:p>
        </p:txBody>
      </p:sp>
      <p:sp>
        <p:nvSpPr>
          <p:cNvPr id="42" name="Rounded Rectangle 41">
            <a:extLst>
              <a:ext uri="{FF2B5EF4-FFF2-40B4-BE49-F238E27FC236}">
                <a16:creationId xmlns:a16="http://schemas.microsoft.com/office/drawing/2014/main" id="{3F421910-404B-2D44-B160-829020DD71E1}"/>
              </a:ext>
            </a:extLst>
          </p:cNvPr>
          <p:cNvSpPr/>
          <p:nvPr/>
        </p:nvSpPr>
        <p:spPr>
          <a:xfrm>
            <a:off x="22760119" y="28658274"/>
            <a:ext cx="5597030" cy="549444"/>
          </a:xfrm>
          <a:prstGeom prst="roundRect">
            <a:avLst/>
          </a:prstGeom>
          <a:solidFill>
            <a:srgbClr val="DB601B"/>
          </a:solidFill>
          <a:ln>
            <a:solidFill>
              <a:srgbClr val="DB6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80" b="1" dirty="0">
                <a:solidFill>
                  <a:schemeClr val="tx1"/>
                </a:solidFill>
                <a:latin typeface="Nirmala UI" panose="020B0502040204020203" pitchFamily="34" charset="0"/>
                <a:cs typeface="Nirmala UI" panose="020B0502040204020203" pitchFamily="34" charset="0"/>
              </a:rPr>
              <a:t>Figure 3: Cardiac CTA</a:t>
            </a:r>
          </a:p>
        </p:txBody>
      </p:sp>
      <p:cxnSp>
        <p:nvCxnSpPr>
          <p:cNvPr id="22" name="Straight Connector 21">
            <a:extLst>
              <a:ext uri="{FF2B5EF4-FFF2-40B4-BE49-F238E27FC236}">
                <a16:creationId xmlns:a16="http://schemas.microsoft.com/office/drawing/2014/main" id="{C8D70812-A3BB-1D4F-B9F5-A531E796A76D}"/>
              </a:ext>
            </a:extLst>
          </p:cNvPr>
          <p:cNvCxnSpPr/>
          <p:nvPr/>
        </p:nvCxnSpPr>
        <p:spPr>
          <a:xfrm>
            <a:off x="19179318" y="15946215"/>
            <a:ext cx="0" cy="4772061"/>
          </a:xfrm>
          <a:prstGeom prst="line">
            <a:avLst/>
          </a:prstGeom>
          <a:ln>
            <a:solidFill>
              <a:srgbClr val="DB601B"/>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A3A69471-B569-B542-BAEC-62E8072F8569}"/>
              </a:ext>
            </a:extLst>
          </p:cNvPr>
          <p:cNvSpPr/>
          <p:nvPr/>
        </p:nvSpPr>
        <p:spPr>
          <a:xfrm>
            <a:off x="19535019" y="15991308"/>
            <a:ext cx="8654274" cy="4489180"/>
          </a:xfrm>
          <a:prstGeom prst="rect">
            <a:avLst/>
          </a:prstGeom>
          <a:noFill/>
          <a:ln>
            <a:solidFill>
              <a:srgbClr val="DB6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a:extLst>
              <a:ext uri="{FF2B5EF4-FFF2-40B4-BE49-F238E27FC236}">
                <a16:creationId xmlns:a16="http://schemas.microsoft.com/office/drawing/2014/main" id="{923936B3-097D-0D4A-B22F-6C60A9C47996}"/>
              </a:ext>
            </a:extLst>
          </p:cNvPr>
          <p:cNvSpPr/>
          <p:nvPr/>
        </p:nvSpPr>
        <p:spPr>
          <a:xfrm>
            <a:off x="16252383" y="27944809"/>
            <a:ext cx="6164531" cy="798120"/>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80" b="1" dirty="0">
                <a:solidFill>
                  <a:schemeClr val="tx1"/>
                </a:solidFill>
                <a:latin typeface="Nirmala UI" panose="020B0502040204020203" pitchFamily="34" charset="0"/>
                <a:cs typeface="Nirmala UI" panose="020B0502040204020203" pitchFamily="34" charset="0"/>
              </a:rPr>
              <a:t>Prevalence of asymptomatic LV dysfunction: Cross-sectional study</a:t>
            </a:r>
            <a:r>
              <a:rPr lang="en-US" sz="2280" b="1" baseline="30000" dirty="0">
                <a:solidFill>
                  <a:schemeClr val="tx1"/>
                </a:solidFill>
                <a:latin typeface="Nirmala UI" panose="020B0502040204020203" pitchFamily="34" charset="0"/>
                <a:cs typeface="Nirmala UI" panose="020B0502040204020203" pitchFamily="34" charset="0"/>
              </a:rPr>
              <a:t>3</a:t>
            </a:r>
            <a:endParaRPr lang="en-US" sz="2280" b="1" dirty="0">
              <a:solidFill>
                <a:schemeClr val="tx1"/>
              </a:solidFill>
              <a:latin typeface="Nirmala UI" panose="020B0502040204020203" pitchFamily="34" charset="0"/>
              <a:cs typeface="Nirmala UI" panose="020B0502040204020203" pitchFamily="34" charset="0"/>
            </a:endParaRPr>
          </a:p>
        </p:txBody>
      </p:sp>
      <p:sp>
        <p:nvSpPr>
          <p:cNvPr id="48" name="TextBox 47">
            <a:extLst>
              <a:ext uri="{FF2B5EF4-FFF2-40B4-BE49-F238E27FC236}">
                <a16:creationId xmlns:a16="http://schemas.microsoft.com/office/drawing/2014/main" id="{7BEF5046-372F-9041-924A-E0C117D29CA5}"/>
              </a:ext>
            </a:extLst>
          </p:cNvPr>
          <p:cNvSpPr txBox="1"/>
          <p:nvPr/>
        </p:nvSpPr>
        <p:spPr>
          <a:xfrm>
            <a:off x="16246939" y="29106268"/>
            <a:ext cx="6164532" cy="2658420"/>
          </a:xfrm>
          <a:prstGeom prst="rect">
            <a:avLst/>
          </a:prstGeom>
          <a:noFill/>
          <a:ln>
            <a:solidFill>
              <a:schemeClr val="accent3">
                <a:lumMod val="75000"/>
              </a:schemeClr>
            </a:solidFill>
          </a:ln>
        </p:spPr>
        <p:txBody>
          <a:bodyPr wrap="square" rtlCol="0">
            <a:spAutoFit/>
          </a:bodyPr>
          <a:lstStyle/>
          <a:p>
            <a:pPr>
              <a:lnSpc>
                <a:spcPct val="150000"/>
              </a:lnSpc>
            </a:pPr>
            <a:r>
              <a:rPr lang="en-US" sz="2280" dirty="0">
                <a:latin typeface="Nirmala UI" panose="020B0502040204020203" pitchFamily="34" charset="0"/>
                <a:cs typeface="Nirmala UI" panose="020B0502040204020203" pitchFamily="34" charset="0"/>
              </a:rPr>
              <a:t>The prevalence of asymptomatic LV systolic dysfunction was </a:t>
            </a:r>
            <a:r>
              <a:rPr lang="en-US" sz="2280" b="1" dirty="0">
                <a:latin typeface="Nirmala UI" panose="020B0502040204020203" pitchFamily="34" charset="0"/>
                <a:cs typeface="Nirmala UI" panose="020B0502040204020203" pitchFamily="34" charset="0"/>
              </a:rPr>
              <a:t>1.4%</a:t>
            </a:r>
            <a:r>
              <a:rPr lang="en-US" sz="2280" dirty="0">
                <a:latin typeface="Nirmala UI" panose="020B0502040204020203" pitchFamily="34" charset="0"/>
                <a:cs typeface="Nirmala UI" panose="020B0502040204020203" pitchFamily="34" charset="0"/>
              </a:rPr>
              <a:t>,</a:t>
            </a:r>
            <a:r>
              <a:rPr lang="en-US" sz="2280" b="1" dirty="0">
                <a:latin typeface="Nirmala UI" panose="020B0502040204020203" pitchFamily="34" charset="0"/>
                <a:cs typeface="Nirmala UI" panose="020B0502040204020203" pitchFamily="34" charset="0"/>
              </a:rPr>
              <a:t> </a:t>
            </a:r>
            <a:r>
              <a:rPr lang="en-US" sz="2280" dirty="0">
                <a:latin typeface="Nirmala UI" panose="020B0502040204020203" pitchFamily="34" charset="0"/>
                <a:cs typeface="Nirmala UI" panose="020B0502040204020203" pitchFamily="34" charset="0"/>
              </a:rPr>
              <a:t>similar to that of overt heart failure.</a:t>
            </a:r>
          </a:p>
          <a:p>
            <a:pPr>
              <a:lnSpc>
                <a:spcPct val="150000"/>
              </a:lnSpc>
            </a:pPr>
            <a:r>
              <a:rPr lang="en-US" sz="2280" b="1" dirty="0">
                <a:latin typeface="Nirmala UI" panose="020B0502040204020203" pitchFamily="34" charset="0"/>
                <a:cs typeface="Nirmala UI" panose="020B0502040204020203" pitchFamily="34" charset="0"/>
              </a:rPr>
              <a:t>Over 80% </a:t>
            </a:r>
            <a:r>
              <a:rPr lang="en-US" sz="2280" dirty="0">
                <a:latin typeface="Nirmala UI" panose="020B0502040204020203" pitchFamily="34" charset="0"/>
                <a:cs typeface="Nirmala UI" panose="020B0502040204020203" pitchFamily="34" charset="0"/>
              </a:rPr>
              <a:t>of the subjects with LV dysfunction had </a:t>
            </a:r>
            <a:r>
              <a:rPr lang="en-US" sz="2280" b="1" dirty="0">
                <a:latin typeface="Nirmala UI" panose="020B0502040204020203" pitchFamily="34" charset="0"/>
                <a:cs typeface="Nirmala UI" panose="020B0502040204020203" pitchFamily="34" charset="0"/>
              </a:rPr>
              <a:t>evidence of ischemic heart disease</a:t>
            </a:r>
            <a:r>
              <a:rPr lang="en-US" sz="2280" dirty="0">
                <a:latin typeface="Nirmala UI" panose="020B0502040204020203" pitchFamily="34" charset="0"/>
                <a:cs typeface="Nirmala UI" panose="020B0502040204020203" pitchFamily="34" charset="0"/>
              </a:rPr>
              <a:t>.</a:t>
            </a:r>
            <a:endParaRPr lang="en-US" sz="2280" b="1" dirty="0">
              <a:latin typeface="Nirmala UI" panose="020B0502040204020203" pitchFamily="34" charset="0"/>
              <a:cs typeface="Nirmala UI" panose="020B0502040204020203" pitchFamily="34" charset="0"/>
            </a:endParaRPr>
          </a:p>
        </p:txBody>
      </p:sp>
      <p:sp>
        <p:nvSpPr>
          <p:cNvPr id="25" name="Rectangle 24">
            <a:extLst>
              <a:ext uri="{FF2B5EF4-FFF2-40B4-BE49-F238E27FC236}">
                <a16:creationId xmlns:a16="http://schemas.microsoft.com/office/drawing/2014/main" id="{5EF9B77F-5DAA-EE49-B228-8466D3BB90D0}"/>
              </a:ext>
            </a:extLst>
          </p:cNvPr>
          <p:cNvSpPr/>
          <p:nvPr/>
        </p:nvSpPr>
        <p:spPr>
          <a:xfrm>
            <a:off x="28818702" y="28816796"/>
            <a:ext cx="8730962" cy="2945699"/>
          </a:xfrm>
          <a:prstGeom prst="rect">
            <a:avLst/>
          </a:prstGeom>
          <a:noFill/>
          <a:ln>
            <a:solidFill>
              <a:srgbClr val="95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65C3F2DF-A2EF-954B-904D-25EFD55D1BDA}"/>
              </a:ext>
            </a:extLst>
          </p:cNvPr>
          <p:cNvSpPr txBox="1"/>
          <p:nvPr/>
        </p:nvSpPr>
        <p:spPr>
          <a:xfrm>
            <a:off x="19848604" y="16216454"/>
            <a:ext cx="8426370" cy="3184718"/>
          </a:xfrm>
          <a:prstGeom prst="rect">
            <a:avLst/>
          </a:prstGeom>
          <a:noFill/>
        </p:spPr>
        <p:txBody>
          <a:bodyPr wrap="square" rtlCol="0">
            <a:spAutoFit/>
          </a:bodyPr>
          <a:lstStyle/>
          <a:p>
            <a:pPr>
              <a:lnSpc>
                <a:spcPct val="150000"/>
              </a:lnSpc>
            </a:pPr>
            <a:r>
              <a:rPr lang="en-US" sz="2280" b="1" dirty="0">
                <a:latin typeface="Nirmala UI" panose="020B0502040204020203" pitchFamily="34" charset="0"/>
                <a:cs typeface="Nirmala UI" panose="020B0502040204020203" pitchFamily="34" charset="0"/>
              </a:rPr>
              <a:t>Findings during hospital course:</a:t>
            </a:r>
          </a:p>
          <a:p>
            <a:pPr marL="342900" indent="-342900">
              <a:lnSpc>
                <a:spcPct val="150000"/>
              </a:lnSpc>
              <a:buFontTx/>
              <a:buChar char="-"/>
            </a:pPr>
            <a:r>
              <a:rPr lang="en-US" sz="2280" dirty="0">
                <a:latin typeface="Nirmala UI" panose="020B0502040204020203" pitchFamily="34" charset="0"/>
                <a:cs typeface="Nirmala UI" panose="020B0502040204020203" pitchFamily="34" charset="0"/>
              </a:rPr>
              <a:t>Exogenous steroid use</a:t>
            </a:r>
          </a:p>
          <a:p>
            <a:pPr marL="342900" indent="-342900">
              <a:lnSpc>
                <a:spcPct val="150000"/>
              </a:lnSpc>
              <a:buFontTx/>
              <a:buChar char="-"/>
            </a:pPr>
            <a:r>
              <a:rPr lang="en-US" sz="2280" dirty="0">
                <a:latin typeface="Nirmala UI" panose="020B0502040204020203" pitchFamily="34" charset="0"/>
                <a:cs typeface="Nirmala UI" panose="020B0502040204020203" pitchFamily="34" charset="0"/>
              </a:rPr>
              <a:t>Transthoracic echocardiogram: LV EF 40 – 45% </a:t>
            </a:r>
          </a:p>
          <a:p>
            <a:pPr marL="342900" indent="-342900">
              <a:lnSpc>
                <a:spcPct val="150000"/>
              </a:lnSpc>
              <a:buFontTx/>
              <a:buChar char="-"/>
            </a:pPr>
            <a:r>
              <a:rPr lang="en-US" sz="2280" dirty="0">
                <a:latin typeface="Nirmala UI" panose="020B0502040204020203" pitchFamily="34" charset="0"/>
                <a:cs typeface="Nirmala UI" panose="020B0502040204020203" pitchFamily="34" charset="0"/>
              </a:rPr>
              <a:t>Myocardial perfusion imaging: Post-stress EF 32% </a:t>
            </a:r>
          </a:p>
          <a:p>
            <a:pPr marL="342900" indent="-342900">
              <a:lnSpc>
                <a:spcPct val="150000"/>
              </a:lnSpc>
              <a:buFontTx/>
              <a:buChar char="-"/>
            </a:pPr>
            <a:r>
              <a:rPr lang="en-US" sz="2280" dirty="0">
                <a:latin typeface="Nirmala UI" panose="020B0502040204020203" pitchFamily="34" charset="0"/>
                <a:cs typeface="Nirmala UI" panose="020B0502040204020203" pitchFamily="34" charset="0"/>
              </a:rPr>
              <a:t>Cardiac MRI: within normal</a:t>
            </a:r>
          </a:p>
          <a:p>
            <a:pPr marL="342900" indent="-342900">
              <a:lnSpc>
                <a:spcPct val="150000"/>
              </a:lnSpc>
              <a:buFontTx/>
              <a:buChar char="-"/>
            </a:pPr>
            <a:r>
              <a:rPr lang="en-US" sz="2280" dirty="0">
                <a:latin typeface="Nirmala UI" panose="020B0502040204020203" pitchFamily="34" charset="0"/>
                <a:cs typeface="Nirmala UI" panose="020B0502040204020203" pitchFamily="34" charset="0"/>
              </a:rPr>
              <a:t>Cardiac CTA: within normal</a:t>
            </a:r>
          </a:p>
        </p:txBody>
      </p:sp>
    </p:spTree>
    <p:extLst>
      <p:ext uri="{BB962C8B-B14F-4D97-AF65-F5344CB8AC3E}">
        <p14:creationId xmlns:p14="http://schemas.microsoft.com/office/powerpoint/2010/main" val="3425218134"/>
      </p:ext>
    </p:extLst>
  </p:cSld>
  <p:clrMapOvr>
    <a:masterClrMapping/>
  </p:clrMapOvr>
</p:sld>
</file>

<file path=ppt/theme/theme1.xml><?xml version="1.0" encoding="utf-8"?>
<a:theme xmlns:a="http://schemas.openxmlformats.org/drawingml/2006/main" name="36x48-Template-V2b">
  <a:themeElements>
    <a:clrScheme name="CHI SV Poster">
      <a:dk1>
        <a:sysClr val="windowText" lastClr="000000"/>
      </a:dk1>
      <a:lt1>
        <a:sysClr val="window" lastClr="FFFFFF"/>
      </a:lt1>
      <a:dk2>
        <a:srgbClr val="4E5B6F"/>
      </a:dk2>
      <a:lt2>
        <a:srgbClr val="D6ECFF"/>
      </a:lt2>
      <a:accent1>
        <a:srgbClr val="59CBE8"/>
      </a:accent1>
      <a:accent2>
        <a:srgbClr val="24509A"/>
      </a:accent2>
      <a:accent3>
        <a:srgbClr val="0097A9"/>
      </a:accent3>
      <a:accent4>
        <a:srgbClr val="64A70B"/>
      </a:accent4>
      <a:accent5>
        <a:srgbClr val="B884CB"/>
      </a:accent5>
      <a:accent6>
        <a:srgbClr val="FF6A39"/>
      </a:accent6>
      <a:hlink>
        <a:srgbClr val="86C8BC"/>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5438</TotalTime>
  <Words>1098</Words>
  <Application>Microsoft Macintosh PowerPoint</Application>
  <PresentationFormat>Custom</PresentationFormat>
  <Paragraphs>157</Paragraphs>
  <Slides>1</Slides>
  <Notes>1</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10" baseType="lpstr">
      <vt:lpstr>Arial</vt:lpstr>
      <vt:lpstr>Calibri</vt:lpstr>
      <vt:lpstr>Nirmala UI</vt:lpstr>
      <vt:lpstr>Times New Roman</vt:lpstr>
      <vt:lpstr>Trebuchet MS</vt:lpstr>
      <vt:lpstr>36x48-Template-V2b</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Tariq Odeh</cp:lastModifiedBy>
  <cp:revision>298</cp:revision>
  <cp:lastPrinted>2016-07-25T16:08:09Z</cp:lastPrinted>
  <dcterms:created xsi:type="dcterms:W3CDTF">2012-02-03T19:11:35Z</dcterms:created>
  <dcterms:modified xsi:type="dcterms:W3CDTF">2019-10-15T05:30:59Z</dcterms:modified>
</cp:coreProperties>
</file>