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
  </p:notesMasterIdLst>
  <p:sldIdLst>
    <p:sldId id="256" r:id="rId2"/>
  </p:sldIdLst>
  <p:sldSz cx="31089600" cy="19202400"/>
  <p:notesSz cx="6997700" cy="9283700"/>
  <p:defaultTextStyle>
    <a:defPPr>
      <a:defRPr lang="en-US"/>
    </a:defPPr>
    <a:lvl1pPr algn="l" rtl="0" fontAlgn="base">
      <a:spcBef>
        <a:spcPct val="0"/>
      </a:spcBef>
      <a:spcAft>
        <a:spcPct val="0"/>
      </a:spcAft>
      <a:defRPr sz="1457" kern="1200">
        <a:solidFill>
          <a:schemeClr val="tx1"/>
        </a:solidFill>
        <a:latin typeface="Times" pitchFamily="2" charset="0"/>
        <a:ea typeface="ＭＳ Ｐゴシック" panose="020B0600070205080204" pitchFamily="34" charset="-128"/>
        <a:cs typeface="+mn-cs"/>
      </a:defRPr>
    </a:lvl1pPr>
    <a:lvl2pPr marL="277536" algn="l" rtl="0" fontAlgn="base">
      <a:spcBef>
        <a:spcPct val="0"/>
      </a:spcBef>
      <a:spcAft>
        <a:spcPct val="0"/>
      </a:spcAft>
      <a:defRPr sz="1457" kern="1200">
        <a:solidFill>
          <a:schemeClr val="tx1"/>
        </a:solidFill>
        <a:latin typeface="Times" pitchFamily="2" charset="0"/>
        <a:ea typeface="ＭＳ Ｐゴシック" panose="020B0600070205080204" pitchFamily="34" charset="-128"/>
        <a:cs typeface="+mn-cs"/>
      </a:defRPr>
    </a:lvl2pPr>
    <a:lvl3pPr marL="555073" algn="l" rtl="0" fontAlgn="base">
      <a:spcBef>
        <a:spcPct val="0"/>
      </a:spcBef>
      <a:spcAft>
        <a:spcPct val="0"/>
      </a:spcAft>
      <a:defRPr sz="1457" kern="1200">
        <a:solidFill>
          <a:schemeClr val="tx1"/>
        </a:solidFill>
        <a:latin typeface="Times" pitchFamily="2" charset="0"/>
        <a:ea typeface="ＭＳ Ｐゴシック" panose="020B0600070205080204" pitchFamily="34" charset="-128"/>
        <a:cs typeface="+mn-cs"/>
      </a:defRPr>
    </a:lvl3pPr>
    <a:lvl4pPr marL="832610" algn="l" rtl="0" fontAlgn="base">
      <a:spcBef>
        <a:spcPct val="0"/>
      </a:spcBef>
      <a:spcAft>
        <a:spcPct val="0"/>
      </a:spcAft>
      <a:defRPr sz="1457" kern="1200">
        <a:solidFill>
          <a:schemeClr val="tx1"/>
        </a:solidFill>
        <a:latin typeface="Times" pitchFamily="2" charset="0"/>
        <a:ea typeface="ＭＳ Ｐゴシック" panose="020B0600070205080204" pitchFamily="34" charset="-128"/>
        <a:cs typeface="+mn-cs"/>
      </a:defRPr>
    </a:lvl4pPr>
    <a:lvl5pPr marL="1110146" algn="l" rtl="0" fontAlgn="base">
      <a:spcBef>
        <a:spcPct val="0"/>
      </a:spcBef>
      <a:spcAft>
        <a:spcPct val="0"/>
      </a:spcAft>
      <a:defRPr sz="1457" kern="1200">
        <a:solidFill>
          <a:schemeClr val="tx1"/>
        </a:solidFill>
        <a:latin typeface="Times" pitchFamily="2" charset="0"/>
        <a:ea typeface="ＭＳ Ｐゴシック" panose="020B0600070205080204" pitchFamily="34" charset="-128"/>
        <a:cs typeface="+mn-cs"/>
      </a:defRPr>
    </a:lvl5pPr>
    <a:lvl6pPr marL="1387684" algn="l" defTabSz="555073" rtl="0" eaLnBrk="1" latinLnBrk="0" hangingPunct="1">
      <a:defRPr sz="1457" kern="1200">
        <a:solidFill>
          <a:schemeClr val="tx1"/>
        </a:solidFill>
        <a:latin typeface="Times" pitchFamily="2" charset="0"/>
        <a:ea typeface="ＭＳ Ｐゴシック" panose="020B0600070205080204" pitchFamily="34" charset="-128"/>
        <a:cs typeface="+mn-cs"/>
      </a:defRPr>
    </a:lvl6pPr>
    <a:lvl7pPr marL="1665220" algn="l" defTabSz="555073" rtl="0" eaLnBrk="1" latinLnBrk="0" hangingPunct="1">
      <a:defRPr sz="1457" kern="1200">
        <a:solidFill>
          <a:schemeClr val="tx1"/>
        </a:solidFill>
        <a:latin typeface="Times" pitchFamily="2" charset="0"/>
        <a:ea typeface="ＭＳ Ｐゴシック" panose="020B0600070205080204" pitchFamily="34" charset="-128"/>
        <a:cs typeface="+mn-cs"/>
      </a:defRPr>
    </a:lvl7pPr>
    <a:lvl8pPr marL="1942756" algn="l" defTabSz="555073" rtl="0" eaLnBrk="1" latinLnBrk="0" hangingPunct="1">
      <a:defRPr sz="1457" kern="1200">
        <a:solidFill>
          <a:schemeClr val="tx1"/>
        </a:solidFill>
        <a:latin typeface="Times" pitchFamily="2" charset="0"/>
        <a:ea typeface="ＭＳ Ｐゴシック" panose="020B0600070205080204" pitchFamily="34" charset="-128"/>
        <a:cs typeface="+mn-cs"/>
      </a:defRPr>
    </a:lvl8pPr>
    <a:lvl9pPr marL="2220293" algn="l" defTabSz="555073" rtl="0" eaLnBrk="1" latinLnBrk="0" hangingPunct="1">
      <a:defRPr sz="1457" kern="1200">
        <a:solidFill>
          <a:schemeClr val="tx1"/>
        </a:solidFill>
        <a:latin typeface="Times" pitchFamily="2"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6048" userDrawn="1">
          <p15:clr>
            <a:srgbClr val="A4A3A4"/>
          </p15:clr>
        </p15:guide>
        <p15:guide id="2" pos="9792"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ariq Odeh" initials="TO" lastIdx="9" clrIdx="0"/>
</p:cmAuthorLst>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0315A"/>
    <a:srgbClr val="0083A9"/>
    <a:srgbClr val="C0AE3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1915"/>
    <p:restoredTop sz="94604"/>
  </p:normalViewPr>
  <p:slideViewPr>
    <p:cSldViewPr>
      <p:cViewPr varScale="1">
        <p:scale>
          <a:sx n="32" d="100"/>
          <a:sy n="32" d="100"/>
        </p:scale>
        <p:origin x="1384" y="176"/>
      </p:cViewPr>
      <p:guideLst>
        <p:guide orient="horz" pos="6048"/>
        <p:guide pos="9792"/>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212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63988" y="0"/>
            <a:ext cx="3032125" cy="465138"/>
          </a:xfrm>
          <a:prstGeom prst="rect">
            <a:avLst/>
          </a:prstGeom>
        </p:spPr>
        <p:txBody>
          <a:bodyPr vert="horz" lIns="91440" tIns="45720" rIns="91440" bIns="45720" rtlCol="0"/>
          <a:lstStyle>
            <a:lvl1pPr algn="r">
              <a:defRPr sz="1200"/>
            </a:lvl1pPr>
          </a:lstStyle>
          <a:p>
            <a:fld id="{39AC7CE7-DA12-5E45-9562-9241C40B893F}" type="datetimeFigureOut">
              <a:rPr lang="en-US" smtClean="0"/>
              <a:t>3/25/20</a:t>
            </a:fld>
            <a:endParaRPr lang="en-US"/>
          </a:p>
        </p:txBody>
      </p:sp>
      <p:sp>
        <p:nvSpPr>
          <p:cNvPr id="4" name="Slide Image Placeholder 3"/>
          <p:cNvSpPr>
            <a:spLocks noGrp="1" noRot="1" noChangeAspect="1"/>
          </p:cNvSpPr>
          <p:nvPr>
            <p:ph type="sldImg" idx="2"/>
          </p:nvPr>
        </p:nvSpPr>
        <p:spPr>
          <a:xfrm>
            <a:off x="962025" y="1160463"/>
            <a:ext cx="5073650" cy="31337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0088" y="4467225"/>
            <a:ext cx="5597525" cy="365601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18563"/>
            <a:ext cx="3032125" cy="46513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63988" y="8818563"/>
            <a:ext cx="3032125" cy="465137"/>
          </a:xfrm>
          <a:prstGeom prst="rect">
            <a:avLst/>
          </a:prstGeom>
        </p:spPr>
        <p:txBody>
          <a:bodyPr vert="horz" lIns="91440" tIns="45720" rIns="91440" bIns="45720" rtlCol="0" anchor="b"/>
          <a:lstStyle>
            <a:lvl1pPr algn="r">
              <a:defRPr sz="1200"/>
            </a:lvl1pPr>
          </a:lstStyle>
          <a:p>
            <a:fld id="{E21F65D6-FDA9-5749-976B-6D0B8010B2E9}" type="slidenum">
              <a:rPr lang="en-US" smtClean="0"/>
              <a:t>‹#›</a:t>
            </a:fld>
            <a:endParaRPr lang="en-US"/>
          </a:p>
        </p:txBody>
      </p:sp>
    </p:spTree>
    <p:extLst>
      <p:ext uri="{BB962C8B-B14F-4D97-AF65-F5344CB8AC3E}">
        <p14:creationId xmlns:p14="http://schemas.microsoft.com/office/powerpoint/2010/main" val="2200069616"/>
      </p:ext>
    </p:extLst>
  </p:cSld>
  <p:clrMap bg1="lt1" tx1="dk1" bg2="lt2" tx2="dk2" accent1="accent1" accent2="accent2" accent3="accent3" accent4="accent4" accent5="accent5" accent6="accent6" hlink="hlink" folHlink="folHlink"/>
  <p:notesStyle>
    <a:lvl1pPr marL="0" algn="l" defTabSz="555073" rtl="0" eaLnBrk="1" latinLnBrk="0" hangingPunct="1">
      <a:defRPr sz="729" kern="1200">
        <a:solidFill>
          <a:schemeClr val="tx1"/>
        </a:solidFill>
        <a:latin typeface="+mn-lt"/>
        <a:ea typeface="+mn-ea"/>
        <a:cs typeface="+mn-cs"/>
      </a:defRPr>
    </a:lvl1pPr>
    <a:lvl2pPr marL="277536" algn="l" defTabSz="555073" rtl="0" eaLnBrk="1" latinLnBrk="0" hangingPunct="1">
      <a:defRPr sz="729" kern="1200">
        <a:solidFill>
          <a:schemeClr val="tx1"/>
        </a:solidFill>
        <a:latin typeface="+mn-lt"/>
        <a:ea typeface="+mn-ea"/>
        <a:cs typeface="+mn-cs"/>
      </a:defRPr>
    </a:lvl2pPr>
    <a:lvl3pPr marL="555073" algn="l" defTabSz="555073" rtl="0" eaLnBrk="1" latinLnBrk="0" hangingPunct="1">
      <a:defRPr sz="729" kern="1200">
        <a:solidFill>
          <a:schemeClr val="tx1"/>
        </a:solidFill>
        <a:latin typeface="+mn-lt"/>
        <a:ea typeface="+mn-ea"/>
        <a:cs typeface="+mn-cs"/>
      </a:defRPr>
    </a:lvl3pPr>
    <a:lvl4pPr marL="832610" algn="l" defTabSz="555073" rtl="0" eaLnBrk="1" latinLnBrk="0" hangingPunct="1">
      <a:defRPr sz="729" kern="1200">
        <a:solidFill>
          <a:schemeClr val="tx1"/>
        </a:solidFill>
        <a:latin typeface="+mn-lt"/>
        <a:ea typeface="+mn-ea"/>
        <a:cs typeface="+mn-cs"/>
      </a:defRPr>
    </a:lvl4pPr>
    <a:lvl5pPr marL="1110146" algn="l" defTabSz="555073" rtl="0" eaLnBrk="1" latinLnBrk="0" hangingPunct="1">
      <a:defRPr sz="729" kern="1200">
        <a:solidFill>
          <a:schemeClr val="tx1"/>
        </a:solidFill>
        <a:latin typeface="+mn-lt"/>
        <a:ea typeface="+mn-ea"/>
        <a:cs typeface="+mn-cs"/>
      </a:defRPr>
    </a:lvl5pPr>
    <a:lvl6pPr marL="1387684" algn="l" defTabSz="555073" rtl="0" eaLnBrk="1" latinLnBrk="0" hangingPunct="1">
      <a:defRPr sz="729" kern="1200">
        <a:solidFill>
          <a:schemeClr val="tx1"/>
        </a:solidFill>
        <a:latin typeface="+mn-lt"/>
        <a:ea typeface="+mn-ea"/>
        <a:cs typeface="+mn-cs"/>
      </a:defRPr>
    </a:lvl6pPr>
    <a:lvl7pPr marL="1665220" algn="l" defTabSz="555073" rtl="0" eaLnBrk="1" latinLnBrk="0" hangingPunct="1">
      <a:defRPr sz="729" kern="1200">
        <a:solidFill>
          <a:schemeClr val="tx1"/>
        </a:solidFill>
        <a:latin typeface="+mn-lt"/>
        <a:ea typeface="+mn-ea"/>
        <a:cs typeface="+mn-cs"/>
      </a:defRPr>
    </a:lvl7pPr>
    <a:lvl8pPr marL="1942756" algn="l" defTabSz="555073" rtl="0" eaLnBrk="1" latinLnBrk="0" hangingPunct="1">
      <a:defRPr sz="729" kern="1200">
        <a:solidFill>
          <a:schemeClr val="tx1"/>
        </a:solidFill>
        <a:latin typeface="+mn-lt"/>
        <a:ea typeface="+mn-ea"/>
        <a:cs typeface="+mn-cs"/>
      </a:defRPr>
    </a:lvl8pPr>
    <a:lvl9pPr marL="2220293" algn="l" defTabSz="555073" rtl="0" eaLnBrk="1" latinLnBrk="0" hangingPunct="1">
      <a:defRPr sz="72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62025" y="1160463"/>
            <a:ext cx="5073650" cy="31337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21F65D6-FDA9-5749-976B-6D0B8010B2E9}" type="slidenum">
              <a:rPr lang="en-US" smtClean="0"/>
              <a:t>1</a:t>
            </a:fld>
            <a:endParaRPr lang="en-US"/>
          </a:p>
        </p:txBody>
      </p:sp>
    </p:spTree>
    <p:extLst>
      <p:ext uri="{BB962C8B-B14F-4D97-AF65-F5344CB8AC3E}">
        <p14:creationId xmlns:p14="http://schemas.microsoft.com/office/powerpoint/2010/main" val="6648234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331530" y="5964744"/>
            <a:ext cx="26426545" cy="4116540"/>
          </a:xfrm>
        </p:spPr>
        <p:txBody>
          <a:bodyPr/>
          <a:lstStyle/>
          <a:p>
            <a:r>
              <a:rPr lang="en-US"/>
              <a:t>Click to edit Master title style</a:t>
            </a:r>
          </a:p>
        </p:txBody>
      </p:sp>
      <p:sp>
        <p:nvSpPr>
          <p:cNvPr id="3" name="Subtitle 2"/>
          <p:cNvSpPr>
            <a:spLocks noGrp="1"/>
          </p:cNvSpPr>
          <p:nvPr>
            <p:ph type="subTitle" idx="1"/>
          </p:nvPr>
        </p:nvSpPr>
        <p:spPr>
          <a:xfrm>
            <a:off x="4663056" y="10881589"/>
            <a:ext cx="21763491" cy="4907096"/>
          </a:xfrm>
        </p:spPr>
        <p:txBody>
          <a:bodyPr/>
          <a:lstStyle>
            <a:lvl1pPr marL="0" indent="0" algn="ctr">
              <a:buNone/>
              <a:defRPr/>
            </a:lvl1pPr>
            <a:lvl2pPr marL="244922" indent="0" algn="ctr">
              <a:buNone/>
              <a:defRPr/>
            </a:lvl2pPr>
            <a:lvl3pPr marL="489844" indent="0" algn="ctr">
              <a:buNone/>
              <a:defRPr/>
            </a:lvl3pPr>
            <a:lvl4pPr marL="734766" indent="0" algn="ctr">
              <a:buNone/>
              <a:defRPr/>
            </a:lvl4pPr>
            <a:lvl5pPr marL="979688" indent="0" algn="ctr">
              <a:buNone/>
              <a:defRPr/>
            </a:lvl5pPr>
            <a:lvl6pPr marL="1224610" indent="0" algn="ctr">
              <a:buNone/>
              <a:defRPr/>
            </a:lvl6pPr>
            <a:lvl7pPr marL="1469532" indent="0" algn="ctr">
              <a:buNone/>
              <a:defRPr/>
            </a:lvl7pPr>
            <a:lvl8pPr marL="1714454" indent="0" algn="ctr">
              <a:buNone/>
              <a:defRPr/>
            </a:lvl8pPr>
            <a:lvl9pPr marL="1959376"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47B1C15E-254D-F647-8F7A-00AEF12F0D59}"/>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652CFF1D-3B91-444B-82A1-7BB3A3954C5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5C0D5079-B399-A943-9A0C-55471AD3A6F4}"/>
              </a:ext>
            </a:extLst>
          </p:cNvPr>
          <p:cNvSpPr>
            <a:spLocks noGrp="1" noChangeArrowheads="1"/>
          </p:cNvSpPr>
          <p:nvPr>
            <p:ph type="sldNum" sz="quarter" idx="12"/>
          </p:nvPr>
        </p:nvSpPr>
        <p:spPr>
          <a:ln/>
        </p:spPr>
        <p:txBody>
          <a:bodyPr/>
          <a:lstStyle>
            <a:lvl1pPr>
              <a:defRPr/>
            </a:lvl1pPr>
          </a:lstStyle>
          <a:p>
            <a:fld id="{8BB0EC00-8C45-D04B-B546-33F6AE9A2BE0}" type="slidenum">
              <a:rPr lang="en-US" altLang="en-US"/>
              <a:pPr/>
              <a:t>‹#›</a:t>
            </a:fld>
            <a:endParaRPr lang="en-US" altLang="en-US"/>
          </a:p>
        </p:txBody>
      </p:sp>
    </p:spTree>
    <p:extLst>
      <p:ext uri="{BB962C8B-B14F-4D97-AF65-F5344CB8AC3E}">
        <p14:creationId xmlns:p14="http://schemas.microsoft.com/office/powerpoint/2010/main" val="15868343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21A7DFA8-B286-A54C-A534-9197951C345F}"/>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161F3C2F-96A2-D24F-85D7-353FE7CCF29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8727D11D-EC43-2F4F-9973-B5258D7880D1}"/>
              </a:ext>
            </a:extLst>
          </p:cNvPr>
          <p:cNvSpPr>
            <a:spLocks noGrp="1" noChangeArrowheads="1"/>
          </p:cNvSpPr>
          <p:nvPr>
            <p:ph type="sldNum" sz="quarter" idx="12"/>
          </p:nvPr>
        </p:nvSpPr>
        <p:spPr>
          <a:ln/>
        </p:spPr>
        <p:txBody>
          <a:bodyPr/>
          <a:lstStyle>
            <a:lvl1pPr>
              <a:defRPr/>
            </a:lvl1pPr>
          </a:lstStyle>
          <a:p>
            <a:fld id="{49DBD769-D90F-154B-9800-C9C9A824CD55}" type="slidenum">
              <a:rPr lang="en-US" altLang="en-US"/>
              <a:pPr/>
              <a:t>‹#›</a:t>
            </a:fld>
            <a:endParaRPr lang="en-US" altLang="en-US"/>
          </a:p>
        </p:txBody>
      </p:sp>
    </p:spTree>
    <p:extLst>
      <p:ext uri="{BB962C8B-B14F-4D97-AF65-F5344CB8AC3E}">
        <p14:creationId xmlns:p14="http://schemas.microsoft.com/office/powerpoint/2010/main" val="29109875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2151920" y="1706860"/>
            <a:ext cx="6606155" cy="1536172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331527" y="1706860"/>
            <a:ext cx="19727863" cy="153617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DE3792E6-21AB-4249-84B5-81FFB7D4C47E}"/>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EC387F69-3F27-4247-8D5E-5A7D4325A73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81017C7A-B5BC-B240-AC50-EFF621978900}"/>
              </a:ext>
            </a:extLst>
          </p:cNvPr>
          <p:cNvSpPr>
            <a:spLocks noGrp="1" noChangeArrowheads="1"/>
          </p:cNvSpPr>
          <p:nvPr>
            <p:ph type="sldNum" sz="quarter" idx="12"/>
          </p:nvPr>
        </p:nvSpPr>
        <p:spPr>
          <a:ln/>
        </p:spPr>
        <p:txBody>
          <a:bodyPr/>
          <a:lstStyle>
            <a:lvl1pPr>
              <a:defRPr/>
            </a:lvl1pPr>
          </a:lstStyle>
          <a:p>
            <a:fld id="{1B5352A0-69CC-F640-ABEA-A9F9184B0168}" type="slidenum">
              <a:rPr lang="en-US" altLang="en-US"/>
              <a:pPr/>
              <a:t>‹#›</a:t>
            </a:fld>
            <a:endParaRPr lang="en-US" altLang="en-US"/>
          </a:p>
        </p:txBody>
      </p:sp>
    </p:spTree>
    <p:extLst>
      <p:ext uri="{BB962C8B-B14F-4D97-AF65-F5344CB8AC3E}">
        <p14:creationId xmlns:p14="http://schemas.microsoft.com/office/powerpoint/2010/main" val="11853165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2331530" y="1706861"/>
            <a:ext cx="26426545" cy="3200237"/>
          </a:xfrm>
        </p:spPr>
        <p:txBody>
          <a:bodyPr/>
          <a:lstStyle/>
          <a:p>
            <a:r>
              <a:rPr lang="en-US"/>
              <a:t>Click to edit Master title style</a:t>
            </a:r>
          </a:p>
        </p:txBody>
      </p:sp>
      <p:sp>
        <p:nvSpPr>
          <p:cNvPr id="3" name="Content Placeholder 2"/>
          <p:cNvSpPr>
            <a:spLocks noGrp="1"/>
          </p:cNvSpPr>
          <p:nvPr>
            <p:ph sz="quarter" idx="1"/>
          </p:nvPr>
        </p:nvSpPr>
        <p:spPr>
          <a:xfrm>
            <a:off x="2331529" y="5547537"/>
            <a:ext cx="13167008" cy="571324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15591064" y="5547537"/>
            <a:ext cx="13167009" cy="571324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2331529" y="11354362"/>
            <a:ext cx="13167008" cy="57142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15591064" y="11354362"/>
            <a:ext cx="13167009" cy="57142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EC78C2EE-D570-8242-9F65-42CF7435A1CA}"/>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2D1AECAE-DAC9-EA49-B94C-57DDCBCD089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6817D5B0-C918-1C4B-A14C-E1B499B33B30}"/>
              </a:ext>
            </a:extLst>
          </p:cNvPr>
          <p:cNvSpPr>
            <a:spLocks noGrp="1" noChangeArrowheads="1"/>
          </p:cNvSpPr>
          <p:nvPr>
            <p:ph type="sldNum" sz="quarter" idx="12"/>
          </p:nvPr>
        </p:nvSpPr>
        <p:spPr>
          <a:ln/>
        </p:spPr>
        <p:txBody>
          <a:bodyPr/>
          <a:lstStyle>
            <a:lvl1pPr>
              <a:defRPr/>
            </a:lvl1pPr>
          </a:lstStyle>
          <a:p>
            <a:fld id="{2319B58D-F71F-F64D-8B4E-A145C711173C}" type="slidenum">
              <a:rPr lang="en-US" altLang="en-US"/>
              <a:pPr/>
              <a:t>‹#›</a:t>
            </a:fld>
            <a:endParaRPr lang="en-US" altLang="en-US"/>
          </a:p>
        </p:txBody>
      </p:sp>
    </p:spTree>
    <p:extLst>
      <p:ext uri="{BB962C8B-B14F-4D97-AF65-F5344CB8AC3E}">
        <p14:creationId xmlns:p14="http://schemas.microsoft.com/office/powerpoint/2010/main" val="36580655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20A2A1BA-8739-4740-AED2-B38CB3473D9F}"/>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6516D3DD-5576-2848-9E26-34C9E62ADEB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DEE3D7ED-4F27-454B-914E-8D631533D902}"/>
              </a:ext>
            </a:extLst>
          </p:cNvPr>
          <p:cNvSpPr>
            <a:spLocks noGrp="1" noChangeArrowheads="1"/>
          </p:cNvSpPr>
          <p:nvPr>
            <p:ph type="sldNum" sz="quarter" idx="12"/>
          </p:nvPr>
        </p:nvSpPr>
        <p:spPr>
          <a:ln/>
        </p:spPr>
        <p:txBody>
          <a:bodyPr/>
          <a:lstStyle>
            <a:lvl1pPr>
              <a:defRPr/>
            </a:lvl1pPr>
          </a:lstStyle>
          <a:p>
            <a:fld id="{1BBD7AFD-B4B9-4141-AC49-EBC502BD9A3B}" type="slidenum">
              <a:rPr lang="en-US" altLang="en-US"/>
              <a:pPr/>
              <a:t>‹#›</a:t>
            </a:fld>
            <a:endParaRPr lang="en-US" altLang="en-US"/>
          </a:p>
        </p:txBody>
      </p:sp>
    </p:spTree>
    <p:extLst>
      <p:ext uri="{BB962C8B-B14F-4D97-AF65-F5344CB8AC3E}">
        <p14:creationId xmlns:p14="http://schemas.microsoft.com/office/powerpoint/2010/main" val="33630619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455864" y="12338900"/>
            <a:ext cx="26426545" cy="3814356"/>
          </a:xfrm>
        </p:spPr>
        <p:txBody>
          <a:bodyPr anchor="t"/>
          <a:lstStyle>
            <a:lvl1pPr algn="l">
              <a:defRPr sz="2143" b="1" cap="all"/>
            </a:lvl1pPr>
          </a:lstStyle>
          <a:p>
            <a:r>
              <a:rPr lang="en-US"/>
              <a:t>Click to edit Master title style</a:t>
            </a:r>
          </a:p>
        </p:txBody>
      </p:sp>
      <p:sp>
        <p:nvSpPr>
          <p:cNvPr id="3" name="Text Placeholder 2"/>
          <p:cNvSpPr>
            <a:spLocks noGrp="1"/>
          </p:cNvSpPr>
          <p:nvPr>
            <p:ph type="body" idx="1"/>
          </p:nvPr>
        </p:nvSpPr>
        <p:spPr>
          <a:xfrm>
            <a:off x="2455864" y="8138528"/>
            <a:ext cx="26426545" cy="4200372"/>
          </a:xfrm>
        </p:spPr>
        <p:txBody>
          <a:bodyPr anchor="b"/>
          <a:lstStyle>
            <a:lvl1pPr marL="0" indent="0">
              <a:buNone/>
              <a:defRPr sz="1071"/>
            </a:lvl1pPr>
            <a:lvl2pPr marL="244922" indent="0">
              <a:buNone/>
              <a:defRPr sz="964"/>
            </a:lvl2pPr>
            <a:lvl3pPr marL="489844" indent="0">
              <a:buNone/>
              <a:defRPr sz="857"/>
            </a:lvl3pPr>
            <a:lvl4pPr marL="734766" indent="0">
              <a:buNone/>
              <a:defRPr sz="750"/>
            </a:lvl4pPr>
            <a:lvl5pPr marL="979688" indent="0">
              <a:buNone/>
              <a:defRPr sz="750"/>
            </a:lvl5pPr>
            <a:lvl6pPr marL="1224610" indent="0">
              <a:buNone/>
              <a:defRPr sz="750"/>
            </a:lvl6pPr>
            <a:lvl7pPr marL="1469532" indent="0">
              <a:buNone/>
              <a:defRPr sz="750"/>
            </a:lvl7pPr>
            <a:lvl8pPr marL="1714454" indent="0">
              <a:buNone/>
              <a:defRPr sz="750"/>
            </a:lvl8pPr>
            <a:lvl9pPr marL="1959376" indent="0">
              <a:buNone/>
              <a:defRPr sz="750"/>
            </a:lvl9pPr>
          </a:lstStyle>
          <a:p>
            <a:pPr lvl="0"/>
            <a:r>
              <a:rPr lang="en-US"/>
              <a:t>Click to edit Master text styles</a:t>
            </a:r>
          </a:p>
        </p:txBody>
      </p:sp>
      <p:sp>
        <p:nvSpPr>
          <p:cNvPr id="4" name="Rectangle 4">
            <a:extLst>
              <a:ext uri="{FF2B5EF4-FFF2-40B4-BE49-F238E27FC236}">
                <a16:creationId xmlns:a16="http://schemas.microsoft.com/office/drawing/2014/main" id="{5DF6FE2E-DE16-C94C-89C1-8A27E7F80273}"/>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1A5F5D9B-FAF1-934A-9003-28699AE3C94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58DF2E7B-FCA2-F147-9577-E89BD207ECAA}"/>
              </a:ext>
            </a:extLst>
          </p:cNvPr>
          <p:cNvSpPr>
            <a:spLocks noGrp="1" noChangeArrowheads="1"/>
          </p:cNvSpPr>
          <p:nvPr>
            <p:ph type="sldNum" sz="quarter" idx="12"/>
          </p:nvPr>
        </p:nvSpPr>
        <p:spPr>
          <a:ln/>
        </p:spPr>
        <p:txBody>
          <a:bodyPr/>
          <a:lstStyle>
            <a:lvl1pPr>
              <a:defRPr/>
            </a:lvl1pPr>
          </a:lstStyle>
          <a:p>
            <a:fld id="{62E27529-8C9C-0B46-BCA7-AA401136999D}" type="slidenum">
              <a:rPr lang="en-US" altLang="en-US"/>
              <a:pPr/>
              <a:t>‹#›</a:t>
            </a:fld>
            <a:endParaRPr lang="en-US" altLang="en-US"/>
          </a:p>
        </p:txBody>
      </p:sp>
    </p:spTree>
    <p:extLst>
      <p:ext uri="{BB962C8B-B14F-4D97-AF65-F5344CB8AC3E}">
        <p14:creationId xmlns:p14="http://schemas.microsoft.com/office/powerpoint/2010/main" val="3037992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331529" y="5547537"/>
            <a:ext cx="13167008" cy="11521049"/>
          </a:xfrm>
        </p:spPr>
        <p:txBody>
          <a:bodyPr/>
          <a:lstStyle>
            <a:lvl1pPr>
              <a:defRPr sz="1500"/>
            </a:lvl1pPr>
            <a:lvl2pPr>
              <a:defRPr sz="1286"/>
            </a:lvl2pPr>
            <a:lvl3pPr>
              <a:defRPr sz="1071"/>
            </a:lvl3pPr>
            <a:lvl4pPr>
              <a:defRPr sz="964"/>
            </a:lvl4pPr>
            <a:lvl5pPr>
              <a:defRPr sz="964"/>
            </a:lvl5pPr>
            <a:lvl6pPr>
              <a:defRPr sz="964"/>
            </a:lvl6pPr>
            <a:lvl7pPr>
              <a:defRPr sz="964"/>
            </a:lvl7pPr>
            <a:lvl8pPr>
              <a:defRPr sz="964"/>
            </a:lvl8pPr>
            <a:lvl9pPr>
              <a:defRPr sz="96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5591064" y="5547537"/>
            <a:ext cx="13167009" cy="11521049"/>
          </a:xfrm>
        </p:spPr>
        <p:txBody>
          <a:bodyPr/>
          <a:lstStyle>
            <a:lvl1pPr>
              <a:defRPr sz="1500"/>
            </a:lvl1pPr>
            <a:lvl2pPr>
              <a:defRPr sz="1286"/>
            </a:lvl2pPr>
            <a:lvl3pPr>
              <a:defRPr sz="1071"/>
            </a:lvl3pPr>
            <a:lvl4pPr>
              <a:defRPr sz="964"/>
            </a:lvl4pPr>
            <a:lvl5pPr>
              <a:defRPr sz="964"/>
            </a:lvl5pPr>
            <a:lvl6pPr>
              <a:defRPr sz="964"/>
            </a:lvl6pPr>
            <a:lvl7pPr>
              <a:defRPr sz="964"/>
            </a:lvl7pPr>
            <a:lvl8pPr>
              <a:defRPr sz="964"/>
            </a:lvl8pPr>
            <a:lvl9pPr>
              <a:defRPr sz="96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D5F65DE6-468B-D942-908E-024B927A265C}"/>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C4F36E3D-6671-BC4E-92E0-F728F8E1512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A403B925-AD73-C44F-AF19-8AE86F91A0C1}"/>
              </a:ext>
            </a:extLst>
          </p:cNvPr>
          <p:cNvSpPr>
            <a:spLocks noGrp="1" noChangeArrowheads="1"/>
          </p:cNvSpPr>
          <p:nvPr>
            <p:ph type="sldNum" sz="quarter" idx="12"/>
          </p:nvPr>
        </p:nvSpPr>
        <p:spPr>
          <a:ln/>
        </p:spPr>
        <p:txBody>
          <a:bodyPr/>
          <a:lstStyle>
            <a:lvl1pPr>
              <a:defRPr/>
            </a:lvl1pPr>
          </a:lstStyle>
          <a:p>
            <a:fld id="{FF1B4D21-5B95-544A-846C-D19D8FAD9DA6}" type="slidenum">
              <a:rPr lang="en-US" altLang="en-US"/>
              <a:pPr/>
              <a:t>‹#›</a:t>
            </a:fld>
            <a:endParaRPr lang="en-US" altLang="en-US"/>
          </a:p>
        </p:txBody>
      </p:sp>
    </p:spTree>
    <p:extLst>
      <p:ext uri="{BB962C8B-B14F-4D97-AF65-F5344CB8AC3E}">
        <p14:creationId xmlns:p14="http://schemas.microsoft.com/office/powerpoint/2010/main" val="42387683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54675" y="769113"/>
            <a:ext cx="27980255" cy="3200237"/>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554674" y="4297855"/>
            <a:ext cx="13736638" cy="1791665"/>
          </a:xfrm>
        </p:spPr>
        <p:txBody>
          <a:bodyPr anchor="b"/>
          <a:lstStyle>
            <a:lvl1pPr marL="0" indent="0">
              <a:buNone/>
              <a:defRPr sz="1286" b="1"/>
            </a:lvl1pPr>
            <a:lvl2pPr marL="244922" indent="0">
              <a:buNone/>
              <a:defRPr sz="1071" b="1"/>
            </a:lvl2pPr>
            <a:lvl3pPr marL="489844" indent="0">
              <a:buNone/>
              <a:defRPr sz="964" b="1"/>
            </a:lvl3pPr>
            <a:lvl4pPr marL="734766" indent="0">
              <a:buNone/>
              <a:defRPr sz="857" b="1"/>
            </a:lvl4pPr>
            <a:lvl5pPr marL="979688" indent="0">
              <a:buNone/>
              <a:defRPr sz="857" b="1"/>
            </a:lvl5pPr>
            <a:lvl6pPr marL="1224610" indent="0">
              <a:buNone/>
              <a:defRPr sz="857" b="1"/>
            </a:lvl6pPr>
            <a:lvl7pPr marL="1469532" indent="0">
              <a:buNone/>
              <a:defRPr sz="857" b="1"/>
            </a:lvl7pPr>
            <a:lvl8pPr marL="1714454" indent="0">
              <a:buNone/>
              <a:defRPr sz="857" b="1"/>
            </a:lvl8pPr>
            <a:lvl9pPr marL="1959376" indent="0">
              <a:buNone/>
              <a:defRPr sz="857" b="1"/>
            </a:lvl9pPr>
          </a:lstStyle>
          <a:p>
            <a:pPr lvl="0"/>
            <a:r>
              <a:rPr lang="en-US"/>
              <a:t>Click to edit Master text styles</a:t>
            </a:r>
          </a:p>
        </p:txBody>
      </p:sp>
      <p:sp>
        <p:nvSpPr>
          <p:cNvPr id="4" name="Content Placeholder 3"/>
          <p:cNvSpPr>
            <a:spLocks noGrp="1"/>
          </p:cNvSpPr>
          <p:nvPr>
            <p:ph sz="half" idx="2"/>
          </p:nvPr>
        </p:nvSpPr>
        <p:spPr>
          <a:xfrm>
            <a:off x="1554674" y="6089519"/>
            <a:ext cx="13736638" cy="11063873"/>
          </a:xfrm>
        </p:spPr>
        <p:txBody>
          <a:bodyPr/>
          <a:lstStyle>
            <a:lvl1pPr>
              <a:defRPr sz="1286"/>
            </a:lvl1pPr>
            <a:lvl2pPr>
              <a:defRPr sz="1071"/>
            </a:lvl2pPr>
            <a:lvl3pPr>
              <a:defRPr sz="964"/>
            </a:lvl3pPr>
            <a:lvl4pPr>
              <a:defRPr sz="857"/>
            </a:lvl4pPr>
            <a:lvl5pPr>
              <a:defRPr sz="857"/>
            </a:lvl5pPr>
            <a:lvl6pPr>
              <a:defRPr sz="857"/>
            </a:lvl6pPr>
            <a:lvl7pPr>
              <a:defRPr sz="857"/>
            </a:lvl7pPr>
            <a:lvl8pPr>
              <a:defRPr sz="857"/>
            </a:lvl8pPr>
            <a:lvl9pPr>
              <a:defRPr sz="85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5793472" y="4297855"/>
            <a:ext cx="13741457" cy="1791665"/>
          </a:xfrm>
        </p:spPr>
        <p:txBody>
          <a:bodyPr anchor="b"/>
          <a:lstStyle>
            <a:lvl1pPr marL="0" indent="0">
              <a:buNone/>
              <a:defRPr sz="1286" b="1"/>
            </a:lvl1pPr>
            <a:lvl2pPr marL="244922" indent="0">
              <a:buNone/>
              <a:defRPr sz="1071" b="1"/>
            </a:lvl2pPr>
            <a:lvl3pPr marL="489844" indent="0">
              <a:buNone/>
              <a:defRPr sz="964" b="1"/>
            </a:lvl3pPr>
            <a:lvl4pPr marL="734766" indent="0">
              <a:buNone/>
              <a:defRPr sz="857" b="1"/>
            </a:lvl4pPr>
            <a:lvl5pPr marL="979688" indent="0">
              <a:buNone/>
              <a:defRPr sz="857" b="1"/>
            </a:lvl5pPr>
            <a:lvl6pPr marL="1224610" indent="0">
              <a:buNone/>
              <a:defRPr sz="857" b="1"/>
            </a:lvl6pPr>
            <a:lvl7pPr marL="1469532" indent="0">
              <a:buNone/>
              <a:defRPr sz="857" b="1"/>
            </a:lvl7pPr>
            <a:lvl8pPr marL="1714454" indent="0">
              <a:buNone/>
              <a:defRPr sz="857" b="1"/>
            </a:lvl8pPr>
            <a:lvl9pPr marL="1959376" indent="0">
              <a:buNone/>
              <a:defRPr sz="857" b="1"/>
            </a:lvl9pPr>
          </a:lstStyle>
          <a:p>
            <a:pPr lvl="0"/>
            <a:r>
              <a:rPr lang="en-US"/>
              <a:t>Click to edit Master text styles</a:t>
            </a:r>
          </a:p>
        </p:txBody>
      </p:sp>
      <p:sp>
        <p:nvSpPr>
          <p:cNvPr id="6" name="Content Placeholder 5"/>
          <p:cNvSpPr>
            <a:spLocks noGrp="1"/>
          </p:cNvSpPr>
          <p:nvPr>
            <p:ph sz="quarter" idx="4"/>
          </p:nvPr>
        </p:nvSpPr>
        <p:spPr>
          <a:xfrm>
            <a:off x="15793472" y="6089519"/>
            <a:ext cx="13741457" cy="11063873"/>
          </a:xfrm>
        </p:spPr>
        <p:txBody>
          <a:bodyPr/>
          <a:lstStyle>
            <a:lvl1pPr>
              <a:defRPr sz="1286"/>
            </a:lvl1pPr>
            <a:lvl2pPr>
              <a:defRPr sz="1071"/>
            </a:lvl2pPr>
            <a:lvl3pPr>
              <a:defRPr sz="964"/>
            </a:lvl3pPr>
            <a:lvl4pPr>
              <a:defRPr sz="857"/>
            </a:lvl4pPr>
            <a:lvl5pPr>
              <a:defRPr sz="857"/>
            </a:lvl5pPr>
            <a:lvl6pPr>
              <a:defRPr sz="857"/>
            </a:lvl6pPr>
            <a:lvl7pPr>
              <a:defRPr sz="857"/>
            </a:lvl7pPr>
            <a:lvl8pPr>
              <a:defRPr sz="857"/>
            </a:lvl8pPr>
            <a:lvl9pPr>
              <a:defRPr sz="85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CE292783-88AC-1F4F-A5A4-2DAD691BECB2}"/>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4103B5C4-E769-EF4C-AF97-2684D7DE7ED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FF486C5F-EF9D-2D44-8178-17CFE742E399}"/>
              </a:ext>
            </a:extLst>
          </p:cNvPr>
          <p:cNvSpPr>
            <a:spLocks noGrp="1" noChangeArrowheads="1"/>
          </p:cNvSpPr>
          <p:nvPr>
            <p:ph type="sldNum" sz="quarter" idx="12"/>
          </p:nvPr>
        </p:nvSpPr>
        <p:spPr>
          <a:ln/>
        </p:spPr>
        <p:txBody>
          <a:bodyPr/>
          <a:lstStyle>
            <a:lvl1pPr>
              <a:defRPr/>
            </a:lvl1pPr>
          </a:lstStyle>
          <a:p>
            <a:fld id="{097D89B7-72E2-6848-AD88-DE974B6FCC92}" type="slidenum">
              <a:rPr lang="en-US" altLang="en-US"/>
              <a:pPr/>
              <a:t>‹#›</a:t>
            </a:fld>
            <a:endParaRPr lang="en-US" altLang="en-US"/>
          </a:p>
        </p:txBody>
      </p:sp>
    </p:spTree>
    <p:extLst>
      <p:ext uri="{BB962C8B-B14F-4D97-AF65-F5344CB8AC3E}">
        <p14:creationId xmlns:p14="http://schemas.microsoft.com/office/powerpoint/2010/main" val="16957438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B403DEC1-0462-3640-9736-BE3E9DD951E4}"/>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03784740-E18C-874F-A448-E5ED49CE73B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FF478736-31FC-0B43-9D96-2F091306FE6F}"/>
              </a:ext>
            </a:extLst>
          </p:cNvPr>
          <p:cNvSpPr>
            <a:spLocks noGrp="1" noChangeArrowheads="1"/>
          </p:cNvSpPr>
          <p:nvPr>
            <p:ph type="sldNum" sz="quarter" idx="12"/>
          </p:nvPr>
        </p:nvSpPr>
        <p:spPr>
          <a:ln/>
        </p:spPr>
        <p:txBody>
          <a:bodyPr/>
          <a:lstStyle>
            <a:lvl1pPr>
              <a:defRPr/>
            </a:lvl1pPr>
          </a:lstStyle>
          <a:p>
            <a:fld id="{E3F9F43A-9AE1-0744-A992-EC42E5E80D5B}" type="slidenum">
              <a:rPr lang="en-US" altLang="en-US"/>
              <a:pPr/>
              <a:t>‹#›</a:t>
            </a:fld>
            <a:endParaRPr lang="en-US" altLang="en-US"/>
          </a:p>
        </p:txBody>
      </p:sp>
    </p:spTree>
    <p:extLst>
      <p:ext uri="{BB962C8B-B14F-4D97-AF65-F5344CB8AC3E}">
        <p14:creationId xmlns:p14="http://schemas.microsoft.com/office/powerpoint/2010/main" val="18811014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48351462-4DC4-FA4B-BCB9-4D79B94CBB56}"/>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8A0BD8E3-6E2F-4344-B0F4-94099E47182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CE77FED1-9906-6046-BE3A-7313DFB40A53}"/>
              </a:ext>
            </a:extLst>
          </p:cNvPr>
          <p:cNvSpPr>
            <a:spLocks noGrp="1" noChangeArrowheads="1"/>
          </p:cNvSpPr>
          <p:nvPr>
            <p:ph type="sldNum" sz="quarter" idx="12"/>
          </p:nvPr>
        </p:nvSpPr>
        <p:spPr>
          <a:ln/>
        </p:spPr>
        <p:txBody>
          <a:bodyPr/>
          <a:lstStyle>
            <a:lvl1pPr>
              <a:defRPr/>
            </a:lvl1pPr>
          </a:lstStyle>
          <a:p>
            <a:fld id="{D368F8AF-CA42-7B4F-98DE-76D8DDA7A92A}" type="slidenum">
              <a:rPr lang="en-US" altLang="en-US"/>
              <a:pPr/>
              <a:t>‹#›</a:t>
            </a:fld>
            <a:endParaRPr lang="en-US" altLang="en-US"/>
          </a:p>
        </p:txBody>
      </p:sp>
    </p:spTree>
    <p:extLst>
      <p:ext uri="{BB962C8B-B14F-4D97-AF65-F5344CB8AC3E}">
        <p14:creationId xmlns:p14="http://schemas.microsoft.com/office/powerpoint/2010/main" val="33412255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54673" y="764238"/>
            <a:ext cx="10228263" cy="3253851"/>
          </a:xfrm>
        </p:spPr>
        <p:txBody>
          <a:bodyPr anchor="b"/>
          <a:lstStyle>
            <a:lvl1pPr algn="l">
              <a:defRPr sz="1071" b="1"/>
            </a:lvl1pPr>
          </a:lstStyle>
          <a:p>
            <a:r>
              <a:rPr lang="en-US"/>
              <a:t>Click to edit Master title style</a:t>
            </a:r>
          </a:p>
        </p:txBody>
      </p:sp>
      <p:sp>
        <p:nvSpPr>
          <p:cNvPr id="3" name="Content Placeholder 2"/>
          <p:cNvSpPr>
            <a:spLocks noGrp="1"/>
          </p:cNvSpPr>
          <p:nvPr>
            <p:ph idx="1"/>
          </p:nvPr>
        </p:nvSpPr>
        <p:spPr>
          <a:xfrm>
            <a:off x="12154977" y="764238"/>
            <a:ext cx="17379950" cy="16389155"/>
          </a:xfrm>
        </p:spPr>
        <p:txBody>
          <a:bodyPr/>
          <a:lstStyle>
            <a:lvl1pPr>
              <a:defRPr sz="1714"/>
            </a:lvl1pPr>
            <a:lvl2pPr>
              <a:defRPr sz="1500"/>
            </a:lvl2pPr>
            <a:lvl3pPr>
              <a:defRPr sz="1286"/>
            </a:lvl3pPr>
            <a:lvl4pPr>
              <a:defRPr sz="1071"/>
            </a:lvl4pPr>
            <a:lvl5pPr>
              <a:defRPr sz="1071"/>
            </a:lvl5pPr>
            <a:lvl6pPr>
              <a:defRPr sz="1071"/>
            </a:lvl6pPr>
            <a:lvl7pPr>
              <a:defRPr sz="1071"/>
            </a:lvl7pPr>
            <a:lvl8pPr>
              <a:defRPr sz="1071"/>
            </a:lvl8pPr>
            <a:lvl9pPr>
              <a:defRPr sz="107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554673" y="4018087"/>
            <a:ext cx="10228263" cy="13135304"/>
          </a:xfrm>
        </p:spPr>
        <p:txBody>
          <a:bodyPr/>
          <a:lstStyle>
            <a:lvl1pPr marL="0" indent="0">
              <a:buNone/>
              <a:defRPr sz="750"/>
            </a:lvl1pPr>
            <a:lvl2pPr marL="244922" indent="0">
              <a:buNone/>
              <a:defRPr sz="643"/>
            </a:lvl2pPr>
            <a:lvl3pPr marL="489844" indent="0">
              <a:buNone/>
              <a:defRPr sz="536"/>
            </a:lvl3pPr>
            <a:lvl4pPr marL="734766" indent="0">
              <a:buNone/>
              <a:defRPr sz="482"/>
            </a:lvl4pPr>
            <a:lvl5pPr marL="979688" indent="0">
              <a:buNone/>
              <a:defRPr sz="482"/>
            </a:lvl5pPr>
            <a:lvl6pPr marL="1224610" indent="0">
              <a:buNone/>
              <a:defRPr sz="482"/>
            </a:lvl6pPr>
            <a:lvl7pPr marL="1469532" indent="0">
              <a:buNone/>
              <a:defRPr sz="482"/>
            </a:lvl7pPr>
            <a:lvl8pPr marL="1714454" indent="0">
              <a:buNone/>
              <a:defRPr sz="482"/>
            </a:lvl8pPr>
            <a:lvl9pPr marL="1959376" indent="0">
              <a:buNone/>
              <a:defRPr sz="482"/>
            </a:lvl9pPr>
          </a:lstStyle>
          <a:p>
            <a:pPr lvl="0"/>
            <a:r>
              <a:rPr lang="en-US"/>
              <a:t>Click to edit Master text styles</a:t>
            </a:r>
          </a:p>
        </p:txBody>
      </p:sp>
      <p:sp>
        <p:nvSpPr>
          <p:cNvPr id="5" name="Rectangle 4">
            <a:extLst>
              <a:ext uri="{FF2B5EF4-FFF2-40B4-BE49-F238E27FC236}">
                <a16:creationId xmlns:a16="http://schemas.microsoft.com/office/drawing/2014/main" id="{8FEDBC36-792B-A448-A6BA-1D5049589DF1}"/>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1B97C93C-F541-D041-B447-FF649B12879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101B9B99-E97E-2F44-A5BA-2238DECDB3B1}"/>
              </a:ext>
            </a:extLst>
          </p:cNvPr>
          <p:cNvSpPr>
            <a:spLocks noGrp="1" noChangeArrowheads="1"/>
          </p:cNvSpPr>
          <p:nvPr>
            <p:ph type="sldNum" sz="quarter" idx="12"/>
          </p:nvPr>
        </p:nvSpPr>
        <p:spPr>
          <a:ln/>
        </p:spPr>
        <p:txBody>
          <a:bodyPr/>
          <a:lstStyle>
            <a:lvl1pPr>
              <a:defRPr/>
            </a:lvl1pPr>
          </a:lstStyle>
          <a:p>
            <a:fld id="{FB010EEB-36F5-F74C-9A19-464C37836898}" type="slidenum">
              <a:rPr lang="en-US" altLang="en-US"/>
              <a:pPr/>
              <a:t>‹#›</a:t>
            </a:fld>
            <a:endParaRPr lang="en-US" altLang="en-US"/>
          </a:p>
        </p:txBody>
      </p:sp>
    </p:spTree>
    <p:extLst>
      <p:ext uri="{BB962C8B-B14F-4D97-AF65-F5344CB8AC3E}">
        <p14:creationId xmlns:p14="http://schemas.microsoft.com/office/powerpoint/2010/main" val="4512860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3394" y="13441391"/>
            <a:ext cx="18654145" cy="1586959"/>
          </a:xfrm>
        </p:spPr>
        <p:txBody>
          <a:bodyPr anchor="b"/>
          <a:lstStyle>
            <a:lvl1pPr algn="l">
              <a:defRPr sz="1071" b="1"/>
            </a:lvl1pPr>
          </a:lstStyle>
          <a:p>
            <a:r>
              <a:rPr lang="en-US"/>
              <a:t>Click to edit Master title style</a:t>
            </a:r>
          </a:p>
        </p:txBody>
      </p:sp>
      <p:sp>
        <p:nvSpPr>
          <p:cNvPr id="3" name="Picture Placeholder 2"/>
          <p:cNvSpPr>
            <a:spLocks noGrp="1"/>
          </p:cNvSpPr>
          <p:nvPr>
            <p:ph type="pic" idx="1"/>
          </p:nvPr>
        </p:nvSpPr>
        <p:spPr>
          <a:xfrm>
            <a:off x="6093394" y="1715633"/>
            <a:ext cx="18654145" cy="11522025"/>
          </a:xfrm>
        </p:spPr>
        <p:txBody>
          <a:bodyPr/>
          <a:lstStyle>
            <a:lvl1pPr marL="0" indent="0">
              <a:buNone/>
              <a:defRPr sz="1714"/>
            </a:lvl1pPr>
            <a:lvl2pPr marL="244922" indent="0">
              <a:buNone/>
              <a:defRPr sz="1500"/>
            </a:lvl2pPr>
            <a:lvl3pPr marL="489844" indent="0">
              <a:buNone/>
              <a:defRPr sz="1286"/>
            </a:lvl3pPr>
            <a:lvl4pPr marL="734766" indent="0">
              <a:buNone/>
              <a:defRPr sz="1071"/>
            </a:lvl4pPr>
            <a:lvl5pPr marL="979688" indent="0">
              <a:buNone/>
              <a:defRPr sz="1071"/>
            </a:lvl5pPr>
            <a:lvl6pPr marL="1224610" indent="0">
              <a:buNone/>
              <a:defRPr sz="1071"/>
            </a:lvl6pPr>
            <a:lvl7pPr marL="1469532" indent="0">
              <a:buNone/>
              <a:defRPr sz="1071"/>
            </a:lvl7pPr>
            <a:lvl8pPr marL="1714454" indent="0">
              <a:buNone/>
              <a:defRPr sz="1071"/>
            </a:lvl8pPr>
            <a:lvl9pPr marL="1959376" indent="0">
              <a:buNone/>
              <a:defRPr sz="1071"/>
            </a:lvl9pPr>
          </a:lstStyle>
          <a:p>
            <a:pPr lvl="0"/>
            <a:endParaRPr lang="en-US" noProof="0"/>
          </a:p>
        </p:txBody>
      </p:sp>
      <p:sp>
        <p:nvSpPr>
          <p:cNvPr id="4" name="Text Placeholder 3"/>
          <p:cNvSpPr>
            <a:spLocks noGrp="1"/>
          </p:cNvSpPr>
          <p:nvPr>
            <p:ph type="body" sz="half" idx="2"/>
          </p:nvPr>
        </p:nvSpPr>
        <p:spPr>
          <a:xfrm>
            <a:off x="6093394" y="15028348"/>
            <a:ext cx="18654145" cy="2253716"/>
          </a:xfrm>
        </p:spPr>
        <p:txBody>
          <a:bodyPr/>
          <a:lstStyle>
            <a:lvl1pPr marL="0" indent="0">
              <a:buNone/>
              <a:defRPr sz="750"/>
            </a:lvl1pPr>
            <a:lvl2pPr marL="244922" indent="0">
              <a:buNone/>
              <a:defRPr sz="643"/>
            </a:lvl2pPr>
            <a:lvl3pPr marL="489844" indent="0">
              <a:buNone/>
              <a:defRPr sz="536"/>
            </a:lvl3pPr>
            <a:lvl4pPr marL="734766" indent="0">
              <a:buNone/>
              <a:defRPr sz="482"/>
            </a:lvl4pPr>
            <a:lvl5pPr marL="979688" indent="0">
              <a:buNone/>
              <a:defRPr sz="482"/>
            </a:lvl5pPr>
            <a:lvl6pPr marL="1224610" indent="0">
              <a:buNone/>
              <a:defRPr sz="482"/>
            </a:lvl6pPr>
            <a:lvl7pPr marL="1469532" indent="0">
              <a:buNone/>
              <a:defRPr sz="482"/>
            </a:lvl7pPr>
            <a:lvl8pPr marL="1714454" indent="0">
              <a:buNone/>
              <a:defRPr sz="482"/>
            </a:lvl8pPr>
            <a:lvl9pPr marL="1959376" indent="0">
              <a:buNone/>
              <a:defRPr sz="482"/>
            </a:lvl9pPr>
          </a:lstStyle>
          <a:p>
            <a:pPr lvl="0"/>
            <a:r>
              <a:rPr lang="en-US"/>
              <a:t>Click to edit Master text styles</a:t>
            </a:r>
          </a:p>
        </p:txBody>
      </p:sp>
      <p:sp>
        <p:nvSpPr>
          <p:cNvPr id="5" name="Rectangle 4">
            <a:extLst>
              <a:ext uri="{FF2B5EF4-FFF2-40B4-BE49-F238E27FC236}">
                <a16:creationId xmlns:a16="http://schemas.microsoft.com/office/drawing/2014/main" id="{54876CF8-F5B8-A843-97BC-BA51D527314C}"/>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F69946B6-8245-4F45-990B-1AF9F0254BC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36DB628F-C025-0F48-A1BF-38FE3A4818F0}"/>
              </a:ext>
            </a:extLst>
          </p:cNvPr>
          <p:cNvSpPr>
            <a:spLocks noGrp="1" noChangeArrowheads="1"/>
          </p:cNvSpPr>
          <p:nvPr>
            <p:ph type="sldNum" sz="quarter" idx="12"/>
          </p:nvPr>
        </p:nvSpPr>
        <p:spPr>
          <a:ln/>
        </p:spPr>
        <p:txBody>
          <a:bodyPr/>
          <a:lstStyle>
            <a:lvl1pPr>
              <a:defRPr/>
            </a:lvl1pPr>
          </a:lstStyle>
          <a:p>
            <a:fld id="{7388B7A3-D4A9-6E43-BD3E-6E160BA4DC07}" type="slidenum">
              <a:rPr lang="en-US" altLang="en-US"/>
              <a:pPr/>
              <a:t>‹#›</a:t>
            </a:fld>
            <a:endParaRPr lang="en-US" altLang="en-US"/>
          </a:p>
        </p:txBody>
      </p:sp>
    </p:spTree>
    <p:extLst>
      <p:ext uri="{BB962C8B-B14F-4D97-AF65-F5344CB8AC3E}">
        <p14:creationId xmlns:p14="http://schemas.microsoft.com/office/powerpoint/2010/main" val="27006832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364B0902-644C-BB40-8ECA-AD6AF01DF7DE}"/>
              </a:ext>
            </a:extLst>
          </p:cNvPr>
          <p:cNvSpPr>
            <a:spLocks noGrp="1" noChangeArrowheads="1"/>
          </p:cNvSpPr>
          <p:nvPr>
            <p:ph type="title"/>
          </p:nvPr>
        </p:nvSpPr>
        <p:spPr bwMode="auto">
          <a:xfrm>
            <a:off x="2331529" y="1707357"/>
            <a:ext cx="26426545" cy="31992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471300" tIns="235650" rIns="471300" bIns="23565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52B5C993-5C38-4C4A-B156-CBAFD9B3DF91}"/>
              </a:ext>
            </a:extLst>
          </p:cNvPr>
          <p:cNvSpPr>
            <a:spLocks noGrp="1" noChangeArrowheads="1"/>
          </p:cNvSpPr>
          <p:nvPr>
            <p:ph type="body" idx="1"/>
          </p:nvPr>
        </p:nvSpPr>
        <p:spPr bwMode="auto">
          <a:xfrm>
            <a:off x="2331529" y="5547122"/>
            <a:ext cx="26426545" cy="1152167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471300" tIns="235650" rIns="471300" bIns="23565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60358FFF-06C7-CC43-8FEB-EEBC01AA1829}"/>
              </a:ext>
            </a:extLst>
          </p:cNvPr>
          <p:cNvSpPr>
            <a:spLocks noGrp="1" noChangeArrowheads="1"/>
          </p:cNvSpPr>
          <p:nvPr>
            <p:ph type="dt" sz="half" idx="2"/>
          </p:nvPr>
        </p:nvSpPr>
        <p:spPr bwMode="auto">
          <a:xfrm>
            <a:off x="2331527" y="17495044"/>
            <a:ext cx="6477000" cy="1279922"/>
          </a:xfrm>
          <a:prstGeom prst="rect">
            <a:avLst/>
          </a:prstGeom>
          <a:noFill/>
          <a:ln w="9525">
            <a:noFill/>
            <a:miter lim="800000"/>
            <a:headEnd/>
            <a:tailEnd/>
          </a:ln>
          <a:effectLst/>
        </p:spPr>
        <p:txBody>
          <a:bodyPr vert="horz" wrap="square" lIns="471300" tIns="235650" rIns="471300" bIns="235650" numCol="1" anchor="t" anchorCtr="0" compatLnSpc="1">
            <a:prstTxWarp prst="textNoShape">
              <a:avLst/>
            </a:prstTxWarp>
          </a:bodyPr>
          <a:lstStyle>
            <a:lvl1pPr eaLnBrk="0" hangingPunct="0">
              <a:defRPr sz="3857">
                <a:latin typeface="Times" pitchFamily="18" charset="0"/>
                <a:ea typeface="+mn-ea"/>
                <a:cs typeface="+mn-cs"/>
              </a:defRPr>
            </a:lvl1pPr>
          </a:lstStyle>
          <a:p>
            <a:pPr>
              <a:defRPr/>
            </a:pPr>
            <a:endParaRPr lang="en-US"/>
          </a:p>
        </p:txBody>
      </p:sp>
      <p:sp>
        <p:nvSpPr>
          <p:cNvPr id="1029" name="Rectangle 5">
            <a:extLst>
              <a:ext uri="{FF2B5EF4-FFF2-40B4-BE49-F238E27FC236}">
                <a16:creationId xmlns:a16="http://schemas.microsoft.com/office/drawing/2014/main" id="{3DADA2F7-8D92-8446-9CBD-C65AA02BA3C5}"/>
              </a:ext>
            </a:extLst>
          </p:cNvPr>
          <p:cNvSpPr>
            <a:spLocks noGrp="1" noChangeArrowheads="1"/>
          </p:cNvSpPr>
          <p:nvPr>
            <p:ph type="ftr" sz="quarter" idx="3"/>
          </p:nvPr>
        </p:nvSpPr>
        <p:spPr bwMode="auto">
          <a:xfrm>
            <a:off x="10622474" y="17495044"/>
            <a:ext cx="9844655" cy="1279922"/>
          </a:xfrm>
          <a:prstGeom prst="rect">
            <a:avLst/>
          </a:prstGeom>
          <a:noFill/>
          <a:ln w="9525">
            <a:noFill/>
            <a:miter lim="800000"/>
            <a:headEnd/>
            <a:tailEnd/>
          </a:ln>
          <a:effectLst/>
        </p:spPr>
        <p:txBody>
          <a:bodyPr vert="horz" wrap="square" lIns="471300" tIns="235650" rIns="471300" bIns="235650" numCol="1" anchor="t" anchorCtr="0" compatLnSpc="1">
            <a:prstTxWarp prst="textNoShape">
              <a:avLst/>
            </a:prstTxWarp>
          </a:bodyPr>
          <a:lstStyle>
            <a:lvl1pPr algn="ctr" eaLnBrk="0" hangingPunct="0">
              <a:defRPr sz="3857">
                <a:latin typeface="Times" pitchFamily="18" charset="0"/>
                <a:ea typeface="+mn-ea"/>
                <a:cs typeface="+mn-cs"/>
              </a:defRPr>
            </a:lvl1pPr>
          </a:lstStyle>
          <a:p>
            <a:pPr>
              <a:defRPr/>
            </a:pPr>
            <a:endParaRPr lang="en-US"/>
          </a:p>
        </p:txBody>
      </p:sp>
      <p:sp>
        <p:nvSpPr>
          <p:cNvPr id="1030" name="Rectangle 6">
            <a:extLst>
              <a:ext uri="{FF2B5EF4-FFF2-40B4-BE49-F238E27FC236}">
                <a16:creationId xmlns:a16="http://schemas.microsoft.com/office/drawing/2014/main" id="{56EC9487-3C4C-3948-991A-FB7BE394ABB5}"/>
              </a:ext>
            </a:extLst>
          </p:cNvPr>
          <p:cNvSpPr>
            <a:spLocks noGrp="1" noChangeArrowheads="1"/>
          </p:cNvSpPr>
          <p:nvPr>
            <p:ph type="sldNum" sz="quarter" idx="4"/>
          </p:nvPr>
        </p:nvSpPr>
        <p:spPr bwMode="auto">
          <a:xfrm>
            <a:off x="22281073" y="17495044"/>
            <a:ext cx="6477000" cy="1279922"/>
          </a:xfrm>
          <a:prstGeom prst="rect">
            <a:avLst/>
          </a:prstGeom>
          <a:noFill/>
          <a:ln w="9525">
            <a:noFill/>
            <a:miter lim="800000"/>
            <a:headEnd/>
            <a:tailEnd/>
          </a:ln>
          <a:effectLst/>
        </p:spPr>
        <p:txBody>
          <a:bodyPr vert="horz" wrap="square" lIns="471300" tIns="235650" rIns="471300" bIns="235650" numCol="1" anchor="t" anchorCtr="0" compatLnSpc="1">
            <a:prstTxWarp prst="textNoShape">
              <a:avLst/>
            </a:prstTxWarp>
          </a:bodyPr>
          <a:lstStyle>
            <a:lvl1pPr algn="r" eaLnBrk="0" hangingPunct="0">
              <a:defRPr sz="3857"/>
            </a:lvl1pPr>
          </a:lstStyle>
          <a:p>
            <a:fld id="{3655E2D7-3DF7-D644-9D10-06870C7183E8}"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2524908" rtl="0" eaLnBrk="0" fontAlgn="base" hangingPunct="0">
        <a:spcBef>
          <a:spcPct val="0"/>
        </a:spcBef>
        <a:spcAft>
          <a:spcPct val="0"/>
        </a:spcAft>
        <a:defRPr sz="12160">
          <a:solidFill>
            <a:schemeClr val="tx2"/>
          </a:solidFill>
          <a:latin typeface="+mj-lt"/>
          <a:ea typeface="ＭＳ Ｐゴシック" charset="0"/>
          <a:cs typeface="+mj-cs"/>
        </a:defRPr>
      </a:lvl1pPr>
      <a:lvl2pPr algn="ctr" defTabSz="2524908" rtl="0" eaLnBrk="0" fontAlgn="base" hangingPunct="0">
        <a:spcBef>
          <a:spcPct val="0"/>
        </a:spcBef>
        <a:spcAft>
          <a:spcPct val="0"/>
        </a:spcAft>
        <a:defRPr sz="12160">
          <a:solidFill>
            <a:schemeClr val="tx2"/>
          </a:solidFill>
          <a:latin typeface="Times" pitchFamily="18" charset="0"/>
          <a:ea typeface="ＭＳ Ｐゴシック" charset="0"/>
        </a:defRPr>
      </a:lvl2pPr>
      <a:lvl3pPr algn="ctr" defTabSz="2524908" rtl="0" eaLnBrk="0" fontAlgn="base" hangingPunct="0">
        <a:spcBef>
          <a:spcPct val="0"/>
        </a:spcBef>
        <a:spcAft>
          <a:spcPct val="0"/>
        </a:spcAft>
        <a:defRPr sz="12160">
          <a:solidFill>
            <a:schemeClr val="tx2"/>
          </a:solidFill>
          <a:latin typeface="Times" pitchFamily="18" charset="0"/>
          <a:ea typeface="ＭＳ Ｐゴシック" charset="0"/>
        </a:defRPr>
      </a:lvl3pPr>
      <a:lvl4pPr algn="ctr" defTabSz="2524908" rtl="0" eaLnBrk="0" fontAlgn="base" hangingPunct="0">
        <a:spcBef>
          <a:spcPct val="0"/>
        </a:spcBef>
        <a:spcAft>
          <a:spcPct val="0"/>
        </a:spcAft>
        <a:defRPr sz="12160">
          <a:solidFill>
            <a:schemeClr val="tx2"/>
          </a:solidFill>
          <a:latin typeface="Times" pitchFamily="18" charset="0"/>
          <a:ea typeface="ＭＳ Ｐゴシック" charset="0"/>
        </a:defRPr>
      </a:lvl4pPr>
      <a:lvl5pPr algn="ctr" defTabSz="2524908" rtl="0" eaLnBrk="0" fontAlgn="base" hangingPunct="0">
        <a:spcBef>
          <a:spcPct val="0"/>
        </a:spcBef>
        <a:spcAft>
          <a:spcPct val="0"/>
        </a:spcAft>
        <a:defRPr sz="12160">
          <a:solidFill>
            <a:schemeClr val="tx2"/>
          </a:solidFill>
          <a:latin typeface="Times" pitchFamily="18" charset="0"/>
          <a:ea typeface="ＭＳ Ｐゴシック" charset="0"/>
        </a:defRPr>
      </a:lvl5pPr>
      <a:lvl6pPr marL="244922" algn="ctr" defTabSz="2524908" rtl="0" fontAlgn="base">
        <a:spcBef>
          <a:spcPct val="0"/>
        </a:spcBef>
        <a:spcAft>
          <a:spcPct val="0"/>
        </a:spcAft>
        <a:defRPr sz="12160">
          <a:solidFill>
            <a:schemeClr val="tx2"/>
          </a:solidFill>
          <a:latin typeface="Times" pitchFamily="18" charset="0"/>
        </a:defRPr>
      </a:lvl6pPr>
      <a:lvl7pPr marL="489844" algn="ctr" defTabSz="2524908" rtl="0" fontAlgn="base">
        <a:spcBef>
          <a:spcPct val="0"/>
        </a:spcBef>
        <a:spcAft>
          <a:spcPct val="0"/>
        </a:spcAft>
        <a:defRPr sz="12160">
          <a:solidFill>
            <a:schemeClr val="tx2"/>
          </a:solidFill>
          <a:latin typeface="Times" pitchFamily="18" charset="0"/>
        </a:defRPr>
      </a:lvl7pPr>
      <a:lvl8pPr marL="734766" algn="ctr" defTabSz="2524908" rtl="0" fontAlgn="base">
        <a:spcBef>
          <a:spcPct val="0"/>
        </a:spcBef>
        <a:spcAft>
          <a:spcPct val="0"/>
        </a:spcAft>
        <a:defRPr sz="12160">
          <a:solidFill>
            <a:schemeClr val="tx2"/>
          </a:solidFill>
          <a:latin typeface="Times" pitchFamily="18" charset="0"/>
        </a:defRPr>
      </a:lvl8pPr>
      <a:lvl9pPr marL="979688" algn="ctr" defTabSz="2524908" rtl="0" fontAlgn="base">
        <a:spcBef>
          <a:spcPct val="0"/>
        </a:spcBef>
        <a:spcAft>
          <a:spcPct val="0"/>
        </a:spcAft>
        <a:defRPr sz="12160">
          <a:solidFill>
            <a:schemeClr val="tx2"/>
          </a:solidFill>
          <a:latin typeface="Times" pitchFamily="18" charset="0"/>
        </a:defRPr>
      </a:lvl9pPr>
    </p:titleStyle>
    <p:bodyStyle>
      <a:lvl1pPr marL="946522" indent="-946522" algn="l" defTabSz="2524908" rtl="0" eaLnBrk="0" fontAlgn="base" hangingPunct="0">
        <a:spcBef>
          <a:spcPct val="20000"/>
        </a:spcBef>
        <a:spcAft>
          <a:spcPct val="0"/>
        </a:spcAft>
        <a:buChar char="•"/>
        <a:defRPr sz="8839">
          <a:solidFill>
            <a:schemeClr val="tx1"/>
          </a:solidFill>
          <a:latin typeface="+mn-lt"/>
          <a:ea typeface="ＭＳ Ｐゴシック" charset="0"/>
          <a:cs typeface="+mn-cs"/>
        </a:defRPr>
      </a:lvl1pPr>
      <a:lvl2pPr marL="2051222" indent="-789193" algn="l" defTabSz="2524908" rtl="0" eaLnBrk="0" fontAlgn="base" hangingPunct="0">
        <a:spcBef>
          <a:spcPct val="20000"/>
        </a:spcBef>
        <a:spcAft>
          <a:spcPct val="0"/>
        </a:spcAft>
        <a:buChar char="–"/>
        <a:defRPr sz="7714">
          <a:solidFill>
            <a:schemeClr val="tx1"/>
          </a:solidFill>
          <a:latin typeface="+mn-lt"/>
          <a:ea typeface="ＭＳ Ｐゴシック" charset="0"/>
        </a:defRPr>
      </a:lvl2pPr>
      <a:lvl3pPr marL="3155923" indent="-631014" algn="l" defTabSz="2524908" rtl="0" eaLnBrk="0" fontAlgn="base" hangingPunct="0">
        <a:spcBef>
          <a:spcPct val="20000"/>
        </a:spcBef>
        <a:spcAft>
          <a:spcPct val="0"/>
        </a:spcAft>
        <a:buChar char="•"/>
        <a:defRPr sz="6643">
          <a:solidFill>
            <a:schemeClr val="tx1"/>
          </a:solidFill>
          <a:latin typeface="+mn-lt"/>
          <a:ea typeface="ＭＳ Ｐゴシック" charset="0"/>
        </a:defRPr>
      </a:lvl3pPr>
      <a:lvl4pPr marL="4417952" indent="-631014" algn="l" defTabSz="2524908" rtl="0" eaLnBrk="0" fontAlgn="base" hangingPunct="0">
        <a:spcBef>
          <a:spcPct val="20000"/>
        </a:spcBef>
        <a:spcAft>
          <a:spcPct val="0"/>
        </a:spcAft>
        <a:buChar char="–"/>
        <a:defRPr sz="5518">
          <a:solidFill>
            <a:schemeClr val="tx1"/>
          </a:solidFill>
          <a:latin typeface="+mn-lt"/>
          <a:ea typeface="ＭＳ Ｐゴシック" charset="0"/>
        </a:defRPr>
      </a:lvl4pPr>
      <a:lvl5pPr marL="5680831" indent="-631014" algn="l" defTabSz="2524908" rtl="0" eaLnBrk="0" fontAlgn="base" hangingPunct="0">
        <a:spcBef>
          <a:spcPct val="20000"/>
        </a:spcBef>
        <a:spcAft>
          <a:spcPct val="0"/>
        </a:spcAft>
        <a:buChar char="»"/>
        <a:defRPr sz="5518">
          <a:solidFill>
            <a:schemeClr val="tx1"/>
          </a:solidFill>
          <a:latin typeface="+mn-lt"/>
          <a:ea typeface="ＭＳ Ｐゴシック" charset="0"/>
        </a:defRPr>
      </a:lvl5pPr>
      <a:lvl6pPr marL="5925753" indent="-631014" algn="l" defTabSz="2524908" rtl="0" fontAlgn="base">
        <a:spcBef>
          <a:spcPct val="20000"/>
        </a:spcBef>
        <a:spcAft>
          <a:spcPct val="0"/>
        </a:spcAft>
        <a:buChar char="»"/>
        <a:defRPr sz="5518">
          <a:solidFill>
            <a:schemeClr val="tx1"/>
          </a:solidFill>
          <a:latin typeface="+mn-lt"/>
        </a:defRPr>
      </a:lvl6pPr>
      <a:lvl7pPr marL="6170675" indent="-631014" algn="l" defTabSz="2524908" rtl="0" fontAlgn="base">
        <a:spcBef>
          <a:spcPct val="20000"/>
        </a:spcBef>
        <a:spcAft>
          <a:spcPct val="0"/>
        </a:spcAft>
        <a:buChar char="»"/>
        <a:defRPr sz="5518">
          <a:solidFill>
            <a:schemeClr val="tx1"/>
          </a:solidFill>
          <a:latin typeface="+mn-lt"/>
        </a:defRPr>
      </a:lvl7pPr>
      <a:lvl8pPr marL="6415597" indent="-631014" algn="l" defTabSz="2524908" rtl="0" fontAlgn="base">
        <a:spcBef>
          <a:spcPct val="20000"/>
        </a:spcBef>
        <a:spcAft>
          <a:spcPct val="0"/>
        </a:spcAft>
        <a:buChar char="»"/>
        <a:defRPr sz="5518">
          <a:solidFill>
            <a:schemeClr val="tx1"/>
          </a:solidFill>
          <a:latin typeface="+mn-lt"/>
        </a:defRPr>
      </a:lvl8pPr>
      <a:lvl9pPr marL="6660519" indent="-631014" algn="l" defTabSz="2524908" rtl="0" fontAlgn="base">
        <a:spcBef>
          <a:spcPct val="20000"/>
        </a:spcBef>
        <a:spcAft>
          <a:spcPct val="0"/>
        </a:spcAft>
        <a:buChar char="»"/>
        <a:defRPr sz="5518">
          <a:solidFill>
            <a:schemeClr val="tx1"/>
          </a:solidFill>
          <a:latin typeface="+mn-lt"/>
        </a:defRPr>
      </a:lvl9pPr>
    </p:bodyStyle>
    <p:otherStyle>
      <a:defPPr>
        <a:defRPr lang="en-US"/>
      </a:defPPr>
      <a:lvl1pPr marL="0" algn="l" defTabSz="489844" rtl="0" eaLnBrk="1" latinLnBrk="0" hangingPunct="1">
        <a:defRPr sz="964" kern="1200">
          <a:solidFill>
            <a:schemeClr val="tx1"/>
          </a:solidFill>
          <a:latin typeface="+mn-lt"/>
          <a:ea typeface="+mn-ea"/>
          <a:cs typeface="+mn-cs"/>
        </a:defRPr>
      </a:lvl1pPr>
      <a:lvl2pPr marL="244922" algn="l" defTabSz="489844" rtl="0" eaLnBrk="1" latinLnBrk="0" hangingPunct="1">
        <a:defRPr sz="964" kern="1200">
          <a:solidFill>
            <a:schemeClr val="tx1"/>
          </a:solidFill>
          <a:latin typeface="+mn-lt"/>
          <a:ea typeface="+mn-ea"/>
          <a:cs typeface="+mn-cs"/>
        </a:defRPr>
      </a:lvl2pPr>
      <a:lvl3pPr marL="489844" algn="l" defTabSz="489844" rtl="0" eaLnBrk="1" latinLnBrk="0" hangingPunct="1">
        <a:defRPr sz="964" kern="1200">
          <a:solidFill>
            <a:schemeClr val="tx1"/>
          </a:solidFill>
          <a:latin typeface="+mn-lt"/>
          <a:ea typeface="+mn-ea"/>
          <a:cs typeface="+mn-cs"/>
        </a:defRPr>
      </a:lvl3pPr>
      <a:lvl4pPr marL="734766" algn="l" defTabSz="489844" rtl="0" eaLnBrk="1" latinLnBrk="0" hangingPunct="1">
        <a:defRPr sz="964" kern="1200">
          <a:solidFill>
            <a:schemeClr val="tx1"/>
          </a:solidFill>
          <a:latin typeface="+mn-lt"/>
          <a:ea typeface="+mn-ea"/>
          <a:cs typeface="+mn-cs"/>
        </a:defRPr>
      </a:lvl4pPr>
      <a:lvl5pPr marL="979688" algn="l" defTabSz="489844" rtl="0" eaLnBrk="1" latinLnBrk="0" hangingPunct="1">
        <a:defRPr sz="964" kern="1200">
          <a:solidFill>
            <a:schemeClr val="tx1"/>
          </a:solidFill>
          <a:latin typeface="+mn-lt"/>
          <a:ea typeface="+mn-ea"/>
          <a:cs typeface="+mn-cs"/>
        </a:defRPr>
      </a:lvl5pPr>
      <a:lvl6pPr marL="1224610" algn="l" defTabSz="489844" rtl="0" eaLnBrk="1" latinLnBrk="0" hangingPunct="1">
        <a:defRPr sz="964" kern="1200">
          <a:solidFill>
            <a:schemeClr val="tx1"/>
          </a:solidFill>
          <a:latin typeface="+mn-lt"/>
          <a:ea typeface="+mn-ea"/>
          <a:cs typeface="+mn-cs"/>
        </a:defRPr>
      </a:lvl6pPr>
      <a:lvl7pPr marL="1469532" algn="l" defTabSz="489844" rtl="0" eaLnBrk="1" latinLnBrk="0" hangingPunct="1">
        <a:defRPr sz="964" kern="1200">
          <a:solidFill>
            <a:schemeClr val="tx1"/>
          </a:solidFill>
          <a:latin typeface="+mn-lt"/>
          <a:ea typeface="+mn-ea"/>
          <a:cs typeface="+mn-cs"/>
        </a:defRPr>
      </a:lvl7pPr>
      <a:lvl8pPr marL="1714454" algn="l" defTabSz="489844" rtl="0" eaLnBrk="1" latinLnBrk="0" hangingPunct="1">
        <a:defRPr sz="964" kern="1200">
          <a:solidFill>
            <a:schemeClr val="tx1"/>
          </a:solidFill>
          <a:latin typeface="+mn-lt"/>
          <a:ea typeface="+mn-ea"/>
          <a:cs typeface="+mn-cs"/>
        </a:defRPr>
      </a:lvl8pPr>
      <a:lvl9pPr marL="1959376" algn="l" defTabSz="489844" rtl="0" eaLnBrk="1" latinLnBrk="0" hangingPunct="1">
        <a:defRPr sz="96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4">
            <a:extLst>
              <a:ext uri="{FF2B5EF4-FFF2-40B4-BE49-F238E27FC236}">
                <a16:creationId xmlns:a16="http://schemas.microsoft.com/office/drawing/2014/main" id="{34656D1E-7498-CB47-AE4A-196C30656F46}"/>
              </a:ext>
            </a:extLst>
          </p:cNvPr>
          <p:cNvSpPr>
            <a:spLocks noChangeArrowheads="1"/>
          </p:cNvSpPr>
          <p:nvPr/>
        </p:nvSpPr>
        <p:spPr bwMode="auto">
          <a:xfrm>
            <a:off x="9048734" y="0"/>
            <a:ext cx="11947563" cy="19202400"/>
          </a:xfrm>
          <a:prstGeom prst="rect">
            <a:avLst/>
          </a:prstGeom>
          <a:solidFill>
            <a:srgbClr val="C0AE3E"/>
          </a:solidFill>
          <a:ln w="9525">
            <a:noFill/>
            <a:round/>
            <a:headEnd/>
            <a:tailEnd/>
          </a:ln>
        </p:spPr>
        <p:txBody>
          <a:bodyPr/>
          <a:lstStyle>
            <a:lvl1pPr eaLnBrk="0" hangingPunct="0">
              <a:defRPr sz="2400">
                <a:solidFill>
                  <a:schemeClr val="tx1"/>
                </a:solidFill>
                <a:latin typeface="Times" pitchFamily="2" charset="0"/>
                <a:ea typeface="ＭＳ Ｐゴシック" panose="020B0600070205080204" pitchFamily="34" charset="-128"/>
              </a:defRPr>
            </a:lvl1pPr>
            <a:lvl2pPr marL="742950" indent="-285750" eaLnBrk="0" hangingPunct="0">
              <a:defRPr sz="2400">
                <a:solidFill>
                  <a:schemeClr val="tx1"/>
                </a:solidFill>
                <a:latin typeface="Times" pitchFamily="2" charset="0"/>
                <a:ea typeface="ＭＳ Ｐゴシック" panose="020B0600070205080204" pitchFamily="34" charset="-128"/>
              </a:defRPr>
            </a:lvl2pPr>
            <a:lvl3pPr marL="1143000" indent="-228600" eaLnBrk="0" hangingPunct="0">
              <a:defRPr sz="2400">
                <a:solidFill>
                  <a:schemeClr val="tx1"/>
                </a:solidFill>
                <a:latin typeface="Times" pitchFamily="2" charset="0"/>
                <a:ea typeface="ＭＳ Ｐゴシック" panose="020B0600070205080204" pitchFamily="34" charset="-128"/>
              </a:defRPr>
            </a:lvl3pPr>
            <a:lvl4pPr marL="1600200" indent="-228600" eaLnBrk="0" hangingPunct="0">
              <a:defRPr sz="2400">
                <a:solidFill>
                  <a:schemeClr val="tx1"/>
                </a:solidFill>
                <a:latin typeface="Times" pitchFamily="2" charset="0"/>
                <a:ea typeface="ＭＳ Ｐゴシック" panose="020B0600070205080204" pitchFamily="34" charset="-128"/>
              </a:defRPr>
            </a:lvl4pPr>
            <a:lvl5pPr marL="2057400" indent="-228600" eaLnBrk="0" hangingPunct="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r>
              <a:rPr lang="en-US" altLang="en-US" sz="1286" dirty="0">
                <a:solidFill>
                  <a:srgbClr val="051B35"/>
                </a:solidFill>
              </a:rPr>
              <a:t>  </a:t>
            </a:r>
          </a:p>
        </p:txBody>
      </p:sp>
      <p:sp>
        <p:nvSpPr>
          <p:cNvPr id="14339" name="Text Box 3">
            <a:extLst>
              <a:ext uri="{FF2B5EF4-FFF2-40B4-BE49-F238E27FC236}">
                <a16:creationId xmlns:a16="http://schemas.microsoft.com/office/drawing/2014/main" id="{B5F13052-7533-EF4E-8F11-EDF4DE87450E}"/>
              </a:ext>
            </a:extLst>
          </p:cNvPr>
          <p:cNvSpPr txBox="1">
            <a:spLocks noChangeArrowheads="1"/>
          </p:cNvSpPr>
          <p:nvPr/>
        </p:nvSpPr>
        <p:spPr bwMode="auto">
          <a:xfrm>
            <a:off x="533400" y="5004137"/>
            <a:ext cx="8053848" cy="70788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pitchFamily="2" charset="0"/>
                <a:ea typeface="ＭＳ Ｐゴシック" panose="020B0600070205080204" pitchFamily="34" charset="-128"/>
              </a:defRPr>
            </a:lvl1pPr>
            <a:lvl2pPr marL="742950" indent="-285750" eaLnBrk="0" hangingPunct="0">
              <a:defRPr sz="2400">
                <a:solidFill>
                  <a:schemeClr val="tx1"/>
                </a:solidFill>
                <a:latin typeface="Times" pitchFamily="2" charset="0"/>
                <a:ea typeface="ＭＳ Ｐゴシック" panose="020B0600070205080204" pitchFamily="34" charset="-128"/>
              </a:defRPr>
            </a:lvl2pPr>
            <a:lvl3pPr marL="1143000" indent="-228600" eaLnBrk="0" hangingPunct="0">
              <a:defRPr sz="2400">
                <a:solidFill>
                  <a:schemeClr val="tx1"/>
                </a:solidFill>
                <a:latin typeface="Times" pitchFamily="2" charset="0"/>
                <a:ea typeface="ＭＳ Ｐゴシック" panose="020B0600070205080204" pitchFamily="34" charset="-128"/>
              </a:defRPr>
            </a:lvl3pPr>
            <a:lvl4pPr marL="1600200" indent="-228600" eaLnBrk="0" hangingPunct="0">
              <a:defRPr sz="2400">
                <a:solidFill>
                  <a:schemeClr val="tx1"/>
                </a:solidFill>
                <a:latin typeface="Times" pitchFamily="2" charset="0"/>
                <a:ea typeface="ＭＳ Ｐゴシック" panose="020B0600070205080204" pitchFamily="34" charset="-128"/>
              </a:defRPr>
            </a:lvl4pPr>
            <a:lvl5pPr marL="2057400" indent="-228600" eaLnBrk="0" hangingPunct="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marL="0" marR="0">
              <a:spcBef>
                <a:spcPts val="0"/>
              </a:spcBef>
              <a:spcAft>
                <a:spcPts val="0"/>
              </a:spcAft>
            </a:pPr>
            <a:r>
              <a:rPr lang="en-US" sz="2000" b="1" dirty="0">
                <a:solidFill>
                  <a:srgbClr val="10315A"/>
                </a:solidFill>
                <a:latin typeface="Nirmala UI" panose="020B0502040204020203" pitchFamily="34" charset="0"/>
                <a:cs typeface="Nirmala UI" panose="020B0502040204020203" pitchFamily="34" charset="0"/>
              </a:rPr>
              <a:t>Tariq </a:t>
            </a:r>
            <a:r>
              <a:rPr lang="en-US" sz="2000" b="1" dirty="0" err="1">
                <a:solidFill>
                  <a:srgbClr val="10315A"/>
                </a:solidFill>
                <a:latin typeface="Nirmala UI" panose="020B0502040204020203" pitchFamily="34" charset="0"/>
                <a:cs typeface="Nirmala UI" panose="020B0502040204020203" pitchFamily="34" charset="0"/>
              </a:rPr>
              <a:t>Odeh</a:t>
            </a:r>
            <a:r>
              <a:rPr lang="en-US" sz="2000" dirty="0">
                <a:solidFill>
                  <a:srgbClr val="10315A"/>
                </a:solidFill>
                <a:latin typeface="Nirmala UI" panose="020B0502040204020203" pitchFamily="34" charset="0"/>
                <a:cs typeface="Nirmala UI" panose="020B0502040204020203" pitchFamily="34" charset="0"/>
              </a:rPr>
              <a:t>, Jason Grady, Katie Atwell, </a:t>
            </a:r>
            <a:r>
              <a:rPr lang="en-US" sz="2000" dirty="0" err="1">
                <a:solidFill>
                  <a:srgbClr val="10315A"/>
                </a:solidFill>
                <a:latin typeface="Nirmala UI" panose="020B0502040204020203" pitchFamily="34" charset="0"/>
                <a:cs typeface="Nirmala UI" panose="020B0502040204020203" pitchFamily="34" charset="0"/>
              </a:rPr>
              <a:t>Ankit</a:t>
            </a:r>
            <a:r>
              <a:rPr lang="en-US" sz="2000" dirty="0">
                <a:solidFill>
                  <a:srgbClr val="10315A"/>
                </a:solidFill>
                <a:latin typeface="Nirmala UI" panose="020B0502040204020203" pitchFamily="34" charset="0"/>
                <a:cs typeface="Nirmala UI" panose="020B0502040204020203" pitchFamily="34" charset="0"/>
              </a:rPr>
              <a:t> Patel, Allison </a:t>
            </a:r>
            <a:r>
              <a:rPr lang="en-US" sz="2000" dirty="0" err="1">
                <a:solidFill>
                  <a:srgbClr val="10315A"/>
                </a:solidFill>
                <a:latin typeface="Nirmala UI" panose="020B0502040204020203" pitchFamily="34" charset="0"/>
                <a:cs typeface="Nirmala UI" panose="020B0502040204020203" pitchFamily="34" charset="0"/>
              </a:rPr>
              <a:t>Dupont</a:t>
            </a:r>
            <a:r>
              <a:rPr lang="en-US" sz="2000" dirty="0">
                <a:solidFill>
                  <a:srgbClr val="10315A"/>
                </a:solidFill>
                <a:latin typeface="Nirmala UI" panose="020B0502040204020203" pitchFamily="34" charset="0"/>
                <a:cs typeface="Nirmala UI" panose="020B0502040204020203" pitchFamily="34" charset="0"/>
              </a:rPr>
              <a:t>, Tomohiro </a:t>
            </a:r>
            <a:r>
              <a:rPr lang="en-US" sz="2000" dirty="0" err="1">
                <a:solidFill>
                  <a:srgbClr val="10315A"/>
                </a:solidFill>
                <a:latin typeface="Nirmala UI" panose="020B0502040204020203" pitchFamily="34" charset="0"/>
                <a:cs typeface="Nirmala UI" panose="020B0502040204020203" pitchFamily="34" charset="0"/>
              </a:rPr>
              <a:t>Oshimura</a:t>
            </a:r>
            <a:r>
              <a:rPr lang="en-US" sz="2000" dirty="0">
                <a:solidFill>
                  <a:srgbClr val="10315A"/>
                </a:solidFill>
                <a:latin typeface="Nirmala UI" panose="020B0502040204020203" pitchFamily="34" charset="0"/>
                <a:cs typeface="Nirmala UI" panose="020B0502040204020203" pitchFamily="34" charset="0"/>
              </a:rPr>
              <a:t>, </a:t>
            </a:r>
            <a:r>
              <a:rPr lang="en-US" sz="2000" dirty="0" err="1">
                <a:solidFill>
                  <a:srgbClr val="10315A"/>
                </a:solidFill>
                <a:latin typeface="Nirmala UI" panose="020B0502040204020203" pitchFamily="34" charset="0"/>
                <a:cs typeface="Nirmala UI" panose="020B0502040204020203" pitchFamily="34" charset="0"/>
              </a:rPr>
              <a:t>Pradyumna</a:t>
            </a:r>
            <a:r>
              <a:rPr lang="en-US" sz="2000" dirty="0">
                <a:solidFill>
                  <a:srgbClr val="10315A"/>
                </a:solidFill>
                <a:latin typeface="Nirmala UI" panose="020B0502040204020203" pitchFamily="34" charset="0"/>
                <a:cs typeface="Nirmala UI" panose="020B0502040204020203" pitchFamily="34" charset="0"/>
              </a:rPr>
              <a:t> </a:t>
            </a:r>
            <a:r>
              <a:rPr lang="en-US" sz="2000" dirty="0" err="1">
                <a:solidFill>
                  <a:srgbClr val="10315A"/>
                </a:solidFill>
                <a:latin typeface="Nirmala UI" panose="020B0502040204020203" pitchFamily="34" charset="0"/>
                <a:cs typeface="Nirmala UI" panose="020B0502040204020203" pitchFamily="34" charset="0"/>
              </a:rPr>
              <a:t>Tummala</a:t>
            </a:r>
            <a:r>
              <a:rPr lang="en-US" sz="2000" dirty="0">
                <a:solidFill>
                  <a:srgbClr val="10315A"/>
                </a:solidFill>
                <a:latin typeface="Nirmala UI" panose="020B0502040204020203" pitchFamily="34" charset="0"/>
                <a:cs typeface="Nirmala UI" panose="020B0502040204020203" pitchFamily="34" charset="0"/>
              </a:rPr>
              <a:t>, Nima Ghasemzadeh</a:t>
            </a:r>
          </a:p>
        </p:txBody>
      </p:sp>
      <p:sp>
        <p:nvSpPr>
          <p:cNvPr id="14340" name="Rectangle 33">
            <a:extLst>
              <a:ext uri="{FF2B5EF4-FFF2-40B4-BE49-F238E27FC236}">
                <a16:creationId xmlns:a16="http://schemas.microsoft.com/office/drawing/2014/main" id="{0B842634-0AA1-9341-B150-7CAB6650FACA}"/>
              </a:ext>
            </a:extLst>
          </p:cNvPr>
          <p:cNvSpPr>
            <a:spLocks noChangeArrowheads="1"/>
          </p:cNvSpPr>
          <p:nvPr/>
        </p:nvSpPr>
        <p:spPr bwMode="auto">
          <a:xfrm>
            <a:off x="1756032" y="2598097"/>
            <a:ext cx="184731" cy="29020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Times" pitchFamily="2" charset="0"/>
                <a:ea typeface="ＭＳ Ｐゴシック" panose="020B0600070205080204" pitchFamily="34" charset="-128"/>
              </a:defRPr>
            </a:lvl1pPr>
            <a:lvl2pPr marL="742950" indent="-285750" eaLnBrk="0" hangingPunct="0">
              <a:defRPr sz="2400">
                <a:solidFill>
                  <a:schemeClr val="tx1"/>
                </a:solidFill>
                <a:latin typeface="Times" pitchFamily="2" charset="0"/>
                <a:ea typeface="ＭＳ Ｐゴシック" panose="020B0600070205080204" pitchFamily="34" charset="-128"/>
              </a:defRPr>
            </a:lvl2pPr>
            <a:lvl3pPr marL="1143000" indent="-228600" eaLnBrk="0" hangingPunct="0">
              <a:defRPr sz="2400">
                <a:solidFill>
                  <a:schemeClr val="tx1"/>
                </a:solidFill>
                <a:latin typeface="Times" pitchFamily="2" charset="0"/>
                <a:ea typeface="ＭＳ Ｐゴシック" panose="020B0600070205080204" pitchFamily="34" charset="-128"/>
              </a:defRPr>
            </a:lvl3pPr>
            <a:lvl4pPr marL="1600200" indent="-228600" eaLnBrk="0" hangingPunct="0">
              <a:defRPr sz="2400">
                <a:solidFill>
                  <a:schemeClr val="tx1"/>
                </a:solidFill>
                <a:latin typeface="Times" pitchFamily="2" charset="0"/>
                <a:ea typeface="ＭＳ Ｐゴシック" panose="020B0600070205080204" pitchFamily="34" charset="-128"/>
              </a:defRPr>
            </a:lvl4pPr>
            <a:lvl5pPr marL="2057400" indent="-228600" eaLnBrk="0" hangingPunct="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endParaRPr lang="en-US" altLang="en-US" sz="1286">
              <a:latin typeface="Arial" panose="020B0604020202020204" pitchFamily="34" charset="0"/>
              <a:cs typeface="Arial" panose="020B0604020202020204" pitchFamily="34" charset="0"/>
            </a:endParaRPr>
          </a:p>
        </p:txBody>
      </p:sp>
      <p:grpSp>
        <p:nvGrpSpPr>
          <p:cNvPr id="2053" name="Group 37">
            <a:extLst>
              <a:ext uri="{FF2B5EF4-FFF2-40B4-BE49-F238E27FC236}">
                <a16:creationId xmlns:a16="http://schemas.microsoft.com/office/drawing/2014/main" id="{88F446FE-C018-C946-8BEB-5329C98B283F}"/>
              </a:ext>
            </a:extLst>
          </p:cNvPr>
          <p:cNvGrpSpPr>
            <a:grpSpLocks/>
          </p:cNvGrpSpPr>
          <p:nvPr/>
        </p:nvGrpSpPr>
        <p:grpSpPr bwMode="auto">
          <a:xfrm>
            <a:off x="533400" y="6096000"/>
            <a:ext cx="8011871" cy="408229"/>
            <a:chOff x="6895" y="4320"/>
            <a:chExt cx="5904" cy="462"/>
          </a:xfrm>
          <a:solidFill>
            <a:schemeClr val="accent2">
              <a:lumMod val="50000"/>
            </a:schemeClr>
          </a:solidFill>
        </p:grpSpPr>
        <p:sp>
          <p:nvSpPr>
            <p:cNvPr id="2091" name="Rectangle 38">
              <a:extLst>
                <a:ext uri="{FF2B5EF4-FFF2-40B4-BE49-F238E27FC236}">
                  <a16:creationId xmlns:a16="http://schemas.microsoft.com/office/drawing/2014/main" id="{4AB6CCEB-A46B-964D-88DF-D26FD52FEBFE}"/>
                </a:ext>
              </a:extLst>
            </p:cNvPr>
            <p:cNvSpPr>
              <a:spLocks noChangeArrowheads="1"/>
            </p:cNvSpPr>
            <p:nvPr/>
          </p:nvSpPr>
          <p:spPr bwMode="auto">
            <a:xfrm>
              <a:off x="6895" y="4320"/>
              <a:ext cx="5904" cy="462"/>
            </a:xfrm>
            <a:prstGeom prst="rect">
              <a:avLst/>
            </a:prstGeom>
            <a:solidFill>
              <a:srgbClr val="C0AE3E"/>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eaLnBrk="0" hangingPunct="0">
                <a:defRPr/>
              </a:pPr>
              <a:endParaRPr lang="en-US" sz="2143" dirty="0">
                <a:latin typeface="Arial" panose="020B0604020202020204" pitchFamily="34" charset="0"/>
                <a:ea typeface="+mn-ea"/>
                <a:cs typeface="Arial" panose="020B0604020202020204" pitchFamily="34" charset="0"/>
              </a:endParaRPr>
            </a:p>
          </p:txBody>
        </p:sp>
        <p:sp>
          <p:nvSpPr>
            <p:cNvPr id="2092" name="Rectangle 39">
              <a:extLst>
                <a:ext uri="{FF2B5EF4-FFF2-40B4-BE49-F238E27FC236}">
                  <a16:creationId xmlns:a16="http://schemas.microsoft.com/office/drawing/2014/main" id="{DF53130B-903E-2547-B99E-9C00E5FAAB08}"/>
                </a:ext>
              </a:extLst>
            </p:cNvPr>
            <p:cNvSpPr>
              <a:spLocks noChangeArrowheads="1"/>
            </p:cNvSpPr>
            <p:nvPr/>
          </p:nvSpPr>
          <p:spPr bwMode="auto">
            <a:xfrm>
              <a:off x="9145" y="4382"/>
              <a:ext cx="1415" cy="373"/>
            </a:xfrm>
            <a:prstGeom prst="rect">
              <a:avLst/>
            </a:prstGeom>
            <a:no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algn="ctr" eaLnBrk="0" hangingPunct="0">
                <a:defRPr/>
              </a:pPr>
              <a:r>
                <a:rPr lang="en-US" sz="2143" b="1" cap="all" dirty="0">
                  <a:solidFill>
                    <a:schemeClr val="bg1"/>
                  </a:solidFill>
                  <a:latin typeface="Nirmala UI" panose="020B0502040204020203" pitchFamily="34" charset="0"/>
                  <a:ea typeface="+mn-ea"/>
                  <a:cs typeface="Nirmala UI" panose="020B0502040204020203" pitchFamily="34" charset="0"/>
                </a:rPr>
                <a:t>Background</a:t>
              </a:r>
            </a:p>
          </p:txBody>
        </p:sp>
      </p:grpSp>
      <p:grpSp>
        <p:nvGrpSpPr>
          <p:cNvPr id="2054" name="Group 729">
            <a:extLst>
              <a:ext uri="{FF2B5EF4-FFF2-40B4-BE49-F238E27FC236}">
                <a16:creationId xmlns:a16="http://schemas.microsoft.com/office/drawing/2014/main" id="{CA51E083-C8A9-4741-A13A-AE8C9BDC90B9}"/>
              </a:ext>
            </a:extLst>
          </p:cNvPr>
          <p:cNvGrpSpPr>
            <a:grpSpLocks/>
          </p:cNvGrpSpPr>
          <p:nvPr/>
        </p:nvGrpSpPr>
        <p:grpSpPr bwMode="auto">
          <a:xfrm>
            <a:off x="533400" y="12115800"/>
            <a:ext cx="8129391" cy="423465"/>
            <a:chOff x="25776" y="4320"/>
            <a:chExt cx="5904" cy="462"/>
          </a:xfrm>
          <a:solidFill>
            <a:srgbClr val="051B35"/>
          </a:solidFill>
        </p:grpSpPr>
        <p:sp>
          <p:nvSpPr>
            <p:cNvPr id="2089" name="Rectangle 730">
              <a:extLst>
                <a:ext uri="{FF2B5EF4-FFF2-40B4-BE49-F238E27FC236}">
                  <a16:creationId xmlns:a16="http://schemas.microsoft.com/office/drawing/2014/main" id="{FFECEDCE-2FEA-CB4E-95CC-62598DD59C58}"/>
                </a:ext>
              </a:extLst>
            </p:cNvPr>
            <p:cNvSpPr>
              <a:spLocks noChangeArrowheads="1"/>
            </p:cNvSpPr>
            <p:nvPr/>
          </p:nvSpPr>
          <p:spPr bwMode="auto">
            <a:xfrm>
              <a:off x="25776" y="4320"/>
              <a:ext cx="5904" cy="462"/>
            </a:xfrm>
            <a:prstGeom prst="rect">
              <a:avLst/>
            </a:prstGeom>
            <a:solidFill>
              <a:srgbClr val="C0AE3E"/>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eaLnBrk="0" hangingPunct="0">
                <a:defRPr/>
              </a:pPr>
              <a:endParaRPr lang="en-US" sz="781" dirty="0">
                <a:latin typeface="Arial" panose="020B0604020202020204" pitchFamily="34" charset="0"/>
                <a:ea typeface="+mn-ea"/>
                <a:cs typeface="Arial" panose="020B0604020202020204" pitchFamily="34" charset="0"/>
              </a:endParaRPr>
            </a:p>
          </p:txBody>
        </p:sp>
        <p:sp>
          <p:nvSpPr>
            <p:cNvPr id="2090" name="Rectangle 731">
              <a:extLst>
                <a:ext uri="{FF2B5EF4-FFF2-40B4-BE49-F238E27FC236}">
                  <a16:creationId xmlns:a16="http://schemas.microsoft.com/office/drawing/2014/main" id="{F5C9CDB2-39B9-8740-9F4A-68ABBE318548}"/>
                </a:ext>
              </a:extLst>
            </p:cNvPr>
            <p:cNvSpPr>
              <a:spLocks noChangeArrowheads="1"/>
            </p:cNvSpPr>
            <p:nvPr/>
          </p:nvSpPr>
          <p:spPr bwMode="auto">
            <a:xfrm>
              <a:off x="28232" y="4370"/>
              <a:ext cx="823" cy="360"/>
            </a:xfrm>
            <a:prstGeom prst="rect">
              <a:avLst/>
            </a:prstGeom>
            <a:no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algn="ctr" eaLnBrk="0" hangingPunct="0">
                <a:defRPr/>
              </a:pPr>
              <a:r>
                <a:rPr lang="en-US" sz="2143" b="1" dirty="0">
                  <a:solidFill>
                    <a:srgbClr val="FFFFFF"/>
                  </a:solidFill>
                  <a:latin typeface="Nirmala UI" panose="020B0502040204020203" pitchFamily="34" charset="0"/>
                  <a:ea typeface="+mn-ea"/>
                  <a:cs typeface="Nirmala UI" panose="020B0502040204020203" pitchFamily="34" charset="0"/>
                </a:rPr>
                <a:t>RESULTS</a:t>
              </a:r>
            </a:p>
          </p:txBody>
        </p:sp>
      </p:grpSp>
      <p:sp>
        <p:nvSpPr>
          <p:cNvPr id="14343" name="Text Box 2046">
            <a:extLst>
              <a:ext uri="{FF2B5EF4-FFF2-40B4-BE49-F238E27FC236}">
                <a16:creationId xmlns:a16="http://schemas.microsoft.com/office/drawing/2014/main" id="{C1B5CC75-1152-F347-9C7A-996A122A0370}"/>
              </a:ext>
            </a:extLst>
          </p:cNvPr>
          <p:cNvSpPr txBox="1">
            <a:spLocks noChangeArrowheads="1"/>
          </p:cNvSpPr>
          <p:nvPr/>
        </p:nvSpPr>
        <p:spPr bwMode="auto">
          <a:xfrm>
            <a:off x="533400" y="9372600"/>
            <a:ext cx="7952565" cy="255454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pitchFamily="2" charset="0"/>
                <a:ea typeface="ＭＳ Ｐゴシック" panose="020B0600070205080204" pitchFamily="34" charset="-128"/>
              </a:defRPr>
            </a:lvl1pPr>
            <a:lvl2pPr marL="742950" indent="-285750" eaLnBrk="0" hangingPunct="0">
              <a:defRPr sz="2400">
                <a:solidFill>
                  <a:schemeClr val="tx1"/>
                </a:solidFill>
                <a:latin typeface="Times" pitchFamily="2" charset="0"/>
                <a:ea typeface="ＭＳ Ｐゴシック" panose="020B0600070205080204" pitchFamily="34" charset="-128"/>
              </a:defRPr>
            </a:lvl2pPr>
            <a:lvl3pPr marL="1143000" indent="-228600" eaLnBrk="0" hangingPunct="0">
              <a:defRPr sz="2400">
                <a:solidFill>
                  <a:schemeClr val="tx1"/>
                </a:solidFill>
                <a:latin typeface="Times" pitchFamily="2" charset="0"/>
                <a:ea typeface="ＭＳ Ｐゴシック" panose="020B0600070205080204" pitchFamily="34" charset="-128"/>
              </a:defRPr>
            </a:lvl3pPr>
            <a:lvl4pPr marL="1600200" indent="-228600" eaLnBrk="0" hangingPunct="0">
              <a:defRPr sz="2400">
                <a:solidFill>
                  <a:schemeClr val="tx1"/>
                </a:solidFill>
                <a:latin typeface="Times" pitchFamily="2" charset="0"/>
                <a:ea typeface="ＭＳ Ｐゴシック" panose="020B0600070205080204" pitchFamily="34" charset="-128"/>
              </a:defRPr>
            </a:lvl4pPr>
            <a:lvl5pPr marL="2057400" indent="-228600" eaLnBrk="0" hangingPunct="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just"/>
            <a:r>
              <a:rPr lang="en-US" altLang="en-US" sz="2000" dirty="0">
                <a:solidFill>
                  <a:srgbClr val="10315A"/>
                </a:solidFill>
                <a:latin typeface="Nirmala UI" panose="020B0502040204020203" pitchFamily="34" charset="0"/>
                <a:cs typeface="Nirmala UI" panose="020B0502040204020203" pitchFamily="34" charset="0"/>
              </a:rPr>
              <a:t>Data were collected on 743 post-OHCA patients who were transferred to Northeast Georgia Medical Center, between January 2015-June 2019. The primary outcome was favorable neurologic outcome at discharge defined as CPC 1-2.  The secondary outcome was survival at hospital discharge defined as CPC &lt; 5. </a:t>
            </a:r>
          </a:p>
          <a:p>
            <a:pPr algn="just"/>
            <a:r>
              <a:rPr lang="en-US" altLang="en-US" sz="2000" dirty="0">
                <a:solidFill>
                  <a:srgbClr val="10315A"/>
                </a:solidFill>
                <a:latin typeface="Nirmala UI" panose="020B0502040204020203" pitchFamily="34" charset="0"/>
                <a:cs typeface="Nirmala UI" panose="020B0502040204020203" pitchFamily="34" charset="0"/>
              </a:rPr>
              <a:t>Outcomes were compared between BMI≥35 kg/m2 (Class II obesity and higher) and all other BMI categories. Logistic regression was performed to identify independent predictors of specified outcomes. </a:t>
            </a:r>
          </a:p>
        </p:txBody>
      </p:sp>
      <p:sp>
        <p:nvSpPr>
          <p:cNvPr id="14344" name="Text Box 2070">
            <a:extLst>
              <a:ext uri="{FF2B5EF4-FFF2-40B4-BE49-F238E27FC236}">
                <a16:creationId xmlns:a16="http://schemas.microsoft.com/office/drawing/2014/main" id="{6E080735-03E0-FB47-8599-EFAF4366DA72}"/>
              </a:ext>
            </a:extLst>
          </p:cNvPr>
          <p:cNvSpPr txBox="1">
            <a:spLocks noChangeArrowheads="1"/>
          </p:cNvSpPr>
          <p:nvPr/>
        </p:nvSpPr>
        <p:spPr bwMode="auto">
          <a:xfrm>
            <a:off x="2368354" y="15717611"/>
            <a:ext cx="184731" cy="29020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Times" pitchFamily="2" charset="0"/>
                <a:ea typeface="ＭＳ Ｐゴシック" panose="020B0600070205080204" pitchFamily="34" charset="-128"/>
              </a:defRPr>
            </a:lvl1pPr>
            <a:lvl2pPr marL="742950" indent="-285750" eaLnBrk="0" hangingPunct="0">
              <a:defRPr sz="2400">
                <a:solidFill>
                  <a:schemeClr val="tx1"/>
                </a:solidFill>
                <a:latin typeface="Times" pitchFamily="2" charset="0"/>
                <a:ea typeface="ＭＳ Ｐゴシック" panose="020B0600070205080204" pitchFamily="34" charset="-128"/>
              </a:defRPr>
            </a:lvl2pPr>
            <a:lvl3pPr marL="1143000" indent="-228600" eaLnBrk="0" hangingPunct="0">
              <a:defRPr sz="2400">
                <a:solidFill>
                  <a:schemeClr val="tx1"/>
                </a:solidFill>
                <a:latin typeface="Times" pitchFamily="2" charset="0"/>
                <a:ea typeface="ＭＳ Ｐゴシック" panose="020B0600070205080204" pitchFamily="34" charset="-128"/>
              </a:defRPr>
            </a:lvl3pPr>
            <a:lvl4pPr marL="1600200" indent="-228600" eaLnBrk="0" hangingPunct="0">
              <a:defRPr sz="2400">
                <a:solidFill>
                  <a:schemeClr val="tx1"/>
                </a:solidFill>
                <a:latin typeface="Times" pitchFamily="2" charset="0"/>
                <a:ea typeface="ＭＳ Ｐゴシック" panose="020B0600070205080204" pitchFamily="34" charset="-128"/>
              </a:defRPr>
            </a:lvl4pPr>
            <a:lvl5pPr marL="2057400" indent="-228600" eaLnBrk="0" hangingPunct="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endParaRPr lang="en-US" altLang="en-US" sz="1286">
              <a:latin typeface="Arial" panose="020B0604020202020204" pitchFamily="34" charset="0"/>
              <a:cs typeface="Arial" panose="020B0604020202020204" pitchFamily="34" charset="0"/>
            </a:endParaRPr>
          </a:p>
        </p:txBody>
      </p:sp>
      <p:sp>
        <p:nvSpPr>
          <p:cNvPr id="14348" name="Text Box 2084">
            <a:extLst>
              <a:ext uri="{FF2B5EF4-FFF2-40B4-BE49-F238E27FC236}">
                <a16:creationId xmlns:a16="http://schemas.microsoft.com/office/drawing/2014/main" id="{7D212A47-1C89-014D-88CE-FC9B3AD7264B}"/>
              </a:ext>
            </a:extLst>
          </p:cNvPr>
          <p:cNvSpPr txBox="1">
            <a:spLocks noChangeArrowheads="1"/>
          </p:cNvSpPr>
          <p:nvPr/>
        </p:nvSpPr>
        <p:spPr bwMode="auto">
          <a:xfrm>
            <a:off x="533400" y="6553200"/>
            <a:ext cx="8075048" cy="224676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pitchFamily="2" charset="0"/>
                <a:ea typeface="ＭＳ Ｐゴシック" panose="020B0600070205080204" pitchFamily="34" charset="-128"/>
              </a:defRPr>
            </a:lvl1pPr>
            <a:lvl2pPr marL="742950" indent="-285750" eaLnBrk="0" hangingPunct="0">
              <a:defRPr sz="2400">
                <a:solidFill>
                  <a:schemeClr val="tx1"/>
                </a:solidFill>
                <a:latin typeface="Times" pitchFamily="2" charset="0"/>
                <a:ea typeface="ＭＳ Ｐゴシック" panose="020B0600070205080204" pitchFamily="34" charset="-128"/>
              </a:defRPr>
            </a:lvl2pPr>
            <a:lvl3pPr marL="1143000" indent="-228600" eaLnBrk="0" hangingPunct="0">
              <a:defRPr sz="2400">
                <a:solidFill>
                  <a:schemeClr val="tx1"/>
                </a:solidFill>
                <a:latin typeface="Times" pitchFamily="2" charset="0"/>
                <a:ea typeface="ＭＳ Ｐゴシック" panose="020B0600070205080204" pitchFamily="34" charset="-128"/>
              </a:defRPr>
            </a:lvl3pPr>
            <a:lvl4pPr marL="1600200" indent="-228600" eaLnBrk="0" hangingPunct="0">
              <a:defRPr sz="2400">
                <a:solidFill>
                  <a:schemeClr val="tx1"/>
                </a:solidFill>
                <a:latin typeface="Times" pitchFamily="2" charset="0"/>
                <a:ea typeface="ＭＳ Ｐゴシック" panose="020B0600070205080204" pitchFamily="34" charset="-128"/>
              </a:defRPr>
            </a:lvl4pPr>
            <a:lvl5pPr marL="2057400" indent="-228600" eaLnBrk="0" hangingPunct="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just"/>
            <a:r>
              <a:rPr lang="en-US" altLang="en-US" sz="2000" dirty="0">
                <a:solidFill>
                  <a:srgbClr val="10315A"/>
                </a:solidFill>
                <a:latin typeface="Nirmala UI" panose="020B0502040204020203" pitchFamily="34" charset="0"/>
                <a:cs typeface="Nirmala UI" panose="020B0502040204020203" pitchFamily="34" charset="0"/>
              </a:rPr>
              <a:t>Obesity increases the risk of cardiovascular diseases; however, the obesity paradox has linked obesity with improved outcomes in several chronic conditions. The association of obesity with neurologic outcomes in hospitalized survivors of out of hospital cardiac arrest (OHCA) is not well defined. We aim to evaluate the association of body mass index (BMI) with neurologic outcomes in patients who suffered an OHCA.</a:t>
            </a:r>
          </a:p>
        </p:txBody>
      </p:sp>
      <p:sp>
        <p:nvSpPr>
          <p:cNvPr id="14349" name="Text Box 2086">
            <a:extLst>
              <a:ext uri="{FF2B5EF4-FFF2-40B4-BE49-F238E27FC236}">
                <a16:creationId xmlns:a16="http://schemas.microsoft.com/office/drawing/2014/main" id="{294F4C16-075D-CD4B-8E1A-E0210560912F}"/>
              </a:ext>
            </a:extLst>
          </p:cNvPr>
          <p:cNvSpPr txBox="1">
            <a:spLocks noChangeArrowheads="1"/>
          </p:cNvSpPr>
          <p:nvPr/>
        </p:nvSpPr>
        <p:spPr bwMode="auto">
          <a:xfrm>
            <a:off x="533400" y="12115800"/>
            <a:ext cx="8077200" cy="504753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pitchFamily="2" charset="0"/>
                <a:ea typeface="ＭＳ Ｐゴシック" panose="020B0600070205080204" pitchFamily="34" charset="-128"/>
              </a:defRPr>
            </a:lvl1pPr>
            <a:lvl2pPr marL="742950" indent="-285750" eaLnBrk="0" hangingPunct="0">
              <a:defRPr sz="2400">
                <a:solidFill>
                  <a:schemeClr val="tx1"/>
                </a:solidFill>
                <a:latin typeface="Times" pitchFamily="2" charset="0"/>
                <a:ea typeface="ＭＳ Ｐゴシック" panose="020B0600070205080204" pitchFamily="34" charset="-128"/>
              </a:defRPr>
            </a:lvl2pPr>
            <a:lvl3pPr marL="1143000" indent="-228600" eaLnBrk="0" hangingPunct="0">
              <a:defRPr sz="2400">
                <a:solidFill>
                  <a:schemeClr val="tx1"/>
                </a:solidFill>
                <a:latin typeface="Times" pitchFamily="2" charset="0"/>
                <a:ea typeface="ＭＳ Ｐゴシック" panose="020B0600070205080204" pitchFamily="34" charset="-128"/>
              </a:defRPr>
            </a:lvl3pPr>
            <a:lvl4pPr marL="1600200" indent="-228600" eaLnBrk="0" hangingPunct="0">
              <a:defRPr sz="2400">
                <a:solidFill>
                  <a:schemeClr val="tx1"/>
                </a:solidFill>
                <a:latin typeface="Times" pitchFamily="2" charset="0"/>
                <a:ea typeface="ＭＳ Ｐゴシック" panose="020B0600070205080204" pitchFamily="34" charset="-128"/>
              </a:defRPr>
            </a:lvl4pPr>
            <a:lvl5pPr marL="2057400" indent="-228600" eaLnBrk="0" hangingPunct="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marL="0" marR="0" algn="just">
              <a:spcBef>
                <a:spcPts val="0"/>
              </a:spcBef>
              <a:spcAft>
                <a:spcPts val="800"/>
              </a:spcAft>
            </a:pPr>
            <a:endParaRPr lang="en-US" sz="2200" dirty="0">
              <a:solidFill>
                <a:srgbClr val="10315A"/>
              </a:solidFill>
              <a:latin typeface="Nirmala UI" panose="020B0502040204020203" pitchFamily="34" charset="0"/>
              <a:cs typeface="Nirmala UI" panose="020B0502040204020203" pitchFamily="34" charset="0"/>
            </a:endParaRPr>
          </a:p>
          <a:p>
            <a:pPr marL="0" marR="0" algn="just">
              <a:spcBef>
                <a:spcPts val="0"/>
              </a:spcBef>
              <a:spcAft>
                <a:spcPts val="800"/>
              </a:spcAft>
            </a:pPr>
            <a:r>
              <a:rPr lang="en-US" sz="2000" dirty="0">
                <a:solidFill>
                  <a:srgbClr val="10315A"/>
                </a:solidFill>
                <a:latin typeface="Nirmala UI" panose="020B0502040204020203" pitchFamily="34" charset="0"/>
                <a:cs typeface="Nirmala UI" panose="020B0502040204020203" pitchFamily="34" charset="0"/>
              </a:rPr>
              <a:t>Out of 743 patients, 368 were alive on hospital admission and part of analysis (age: 63 </a:t>
            </a:r>
            <a:r>
              <a:rPr lang="en-US" sz="2000" dirty="0">
                <a:solidFill>
                  <a:srgbClr val="10315A"/>
                </a:solidFill>
                <a:latin typeface="Nirmala UI" panose="020B0502040204020203" pitchFamily="34" charset="0"/>
                <a:cs typeface="Nirmala UI" panose="020B0502040204020203" pitchFamily="34" charset="0"/>
                <a:sym typeface="Symbol" pitchFamily="2" charset="2"/>
              </a:rPr>
              <a:t></a:t>
            </a:r>
            <a:r>
              <a:rPr lang="en-US" sz="2000" dirty="0">
                <a:solidFill>
                  <a:srgbClr val="10315A"/>
                </a:solidFill>
                <a:latin typeface="Nirmala UI" panose="020B0502040204020203" pitchFamily="34" charset="0"/>
                <a:cs typeface="Nirmala UI" panose="020B0502040204020203" pitchFamily="34" charset="0"/>
              </a:rPr>
              <a:t> 16 yrs., 55% male, 36% diabetic, 30% smoker, 18% with CAD, BMI: 29 </a:t>
            </a:r>
            <a:r>
              <a:rPr lang="en-US" sz="2000" dirty="0">
                <a:solidFill>
                  <a:srgbClr val="10315A"/>
                </a:solidFill>
                <a:latin typeface="Nirmala UI" panose="020B0502040204020203" pitchFamily="34" charset="0"/>
                <a:cs typeface="Nirmala UI" panose="020B0502040204020203" pitchFamily="34" charset="0"/>
                <a:sym typeface="Symbol" pitchFamily="2" charset="2"/>
              </a:rPr>
              <a:t></a:t>
            </a:r>
            <a:r>
              <a:rPr lang="en-US" sz="2000" dirty="0">
                <a:solidFill>
                  <a:srgbClr val="10315A"/>
                </a:solidFill>
                <a:latin typeface="Nirmala UI" panose="020B0502040204020203" pitchFamily="34" charset="0"/>
                <a:cs typeface="Nirmala UI" panose="020B0502040204020203" pitchFamily="34" charset="0"/>
              </a:rPr>
              <a:t> 8 kg/m2). 71% died before discharge and 24% had CPC 1-2 at discharge. </a:t>
            </a:r>
          </a:p>
          <a:p>
            <a:pPr algn="just">
              <a:spcBef>
                <a:spcPts val="0"/>
              </a:spcBef>
              <a:spcAft>
                <a:spcPts val="800"/>
              </a:spcAft>
            </a:pPr>
            <a:r>
              <a:rPr lang="en-US" sz="2000" dirty="0">
                <a:solidFill>
                  <a:srgbClr val="10315A"/>
                </a:solidFill>
                <a:latin typeface="Nirmala UI" panose="020B0502040204020203" pitchFamily="34" charset="0"/>
                <a:cs typeface="Nirmala UI" panose="020B0502040204020203" pitchFamily="34" charset="0"/>
              </a:rPr>
              <a:t>BMI≥35 kg/m2; independently predicted favorable neurologic outcome among those who did survive to hospital discharge (OR: 0.3, p=0.028). Other independent predictors were age (p&lt;0.001), targeted temperature management (p&lt;0.001), shockable rhythm (p&lt;0.001), and use of mechanical compression device (p&lt;0.001).</a:t>
            </a:r>
          </a:p>
          <a:p>
            <a:pPr marL="0" marR="0" algn="just">
              <a:spcBef>
                <a:spcPts val="0"/>
              </a:spcBef>
              <a:spcAft>
                <a:spcPts val="800"/>
              </a:spcAft>
            </a:pPr>
            <a:r>
              <a:rPr lang="en-US" sz="2000" dirty="0">
                <a:solidFill>
                  <a:srgbClr val="10315A"/>
                </a:solidFill>
                <a:latin typeface="Nirmala UI" panose="020B0502040204020203" pitchFamily="34" charset="0"/>
                <a:cs typeface="Nirmala UI" panose="020B0502040204020203" pitchFamily="34" charset="0"/>
              </a:rPr>
              <a:t>BMI≥35 kg/m2 was not associated with survival at discharge. Independent predictors of survival at discharge were: age (p&lt;0.001), witnessed arrest (p&lt;0.001), targeted temperature management (p=0.01), shockable rhythm (p&lt;0.001), and use of mechanical compression device (p=0.001). </a:t>
            </a:r>
          </a:p>
        </p:txBody>
      </p:sp>
      <p:grpSp>
        <p:nvGrpSpPr>
          <p:cNvPr id="47" name="Group 37">
            <a:extLst>
              <a:ext uri="{FF2B5EF4-FFF2-40B4-BE49-F238E27FC236}">
                <a16:creationId xmlns:a16="http://schemas.microsoft.com/office/drawing/2014/main" id="{13B52166-5B70-3746-A4B1-0DCA4CFAD564}"/>
              </a:ext>
            </a:extLst>
          </p:cNvPr>
          <p:cNvGrpSpPr>
            <a:grpSpLocks/>
          </p:cNvGrpSpPr>
          <p:nvPr/>
        </p:nvGrpSpPr>
        <p:grpSpPr bwMode="auto">
          <a:xfrm>
            <a:off x="533400" y="8915400"/>
            <a:ext cx="8075049" cy="377135"/>
            <a:chOff x="6895" y="6315"/>
            <a:chExt cx="5904" cy="462"/>
          </a:xfrm>
          <a:solidFill>
            <a:schemeClr val="accent2">
              <a:lumMod val="50000"/>
            </a:schemeClr>
          </a:solidFill>
        </p:grpSpPr>
        <p:sp>
          <p:nvSpPr>
            <p:cNvPr id="48" name="Rectangle 38">
              <a:extLst>
                <a:ext uri="{FF2B5EF4-FFF2-40B4-BE49-F238E27FC236}">
                  <a16:creationId xmlns:a16="http://schemas.microsoft.com/office/drawing/2014/main" id="{8E7B7308-965D-FE4E-BF13-07D411EC49B7}"/>
                </a:ext>
              </a:extLst>
            </p:cNvPr>
            <p:cNvSpPr>
              <a:spLocks noChangeArrowheads="1"/>
            </p:cNvSpPr>
            <p:nvPr/>
          </p:nvSpPr>
          <p:spPr bwMode="auto">
            <a:xfrm>
              <a:off x="6895" y="6315"/>
              <a:ext cx="5904" cy="462"/>
            </a:xfrm>
            <a:prstGeom prst="rect">
              <a:avLst/>
            </a:prstGeom>
            <a:solidFill>
              <a:srgbClr val="C0AE3E"/>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eaLnBrk="0" hangingPunct="0">
                <a:defRPr/>
              </a:pPr>
              <a:endParaRPr lang="en-US" sz="2143" dirty="0">
                <a:latin typeface="Arial" panose="020B0604020202020204" pitchFamily="34" charset="0"/>
                <a:ea typeface="+mn-ea"/>
                <a:cs typeface="Arial" panose="020B0604020202020204" pitchFamily="34" charset="0"/>
              </a:endParaRPr>
            </a:p>
          </p:txBody>
        </p:sp>
        <p:sp>
          <p:nvSpPr>
            <p:cNvPr id="49" name="Rectangle 39">
              <a:extLst>
                <a:ext uri="{FF2B5EF4-FFF2-40B4-BE49-F238E27FC236}">
                  <a16:creationId xmlns:a16="http://schemas.microsoft.com/office/drawing/2014/main" id="{4FCDC031-9803-5642-8961-64DE70CF2164}"/>
                </a:ext>
              </a:extLst>
            </p:cNvPr>
            <p:cNvSpPr>
              <a:spLocks noChangeArrowheads="1"/>
            </p:cNvSpPr>
            <p:nvPr/>
          </p:nvSpPr>
          <p:spPr bwMode="auto">
            <a:xfrm>
              <a:off x="7148" y="6344"/>
              <a:ext cx="5300" cy="404"/>
            </a:xfrm>
            <a:prstGeom prst="rect">
              <a:avLst/>
            </a:prstGeom>
            <a:noFill/>
            <a:ln>
              <a:noFill/>
            </a:ln>
            <a:extLs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algn="ctr" eaLnBrk="0" hangingPunct="0">
                <a:defRPr/>
              </a:pPr>
              <a:r>
                <a:rPr lang="en-US" sz="2143" b="1" cap="all" dirty="0">
                  <a:solidFill>
                    <a:schemeClr val="bg1"/>
                  </a:solidFill>
                  <a:latin typeface="Nirmala UI" panose="020B0502040204020203" pitchFamily="34" charset="0"/>
                  <a:ea typeface="+mn-ea"/>
                  <a:cs typeface="Nirmala UI" panose="020B0502040204020203" pitchFamily="34" charset="0"/>
                </a:rPr>
                <a:t>Methods</a:t>
              </a:r>
            </a:p>
          </p:txBody>
        </p:sp>
      </p:grpSp>
      <p:sp>
        <p:nvSpPr>
          <p:cNvPr id="2" name="TextBox 1">
            <a:extLst>
              <a:ext uri="{FF2B5EF4-FFF2-40B4-BE49-F238E27FC236}">
                <a16:creationId xmlns:a16="http://schemas.microsoft.com/office/drawing/2014/main" id="{DC9C854A-64D2-8A47-8F02-36131FC279E7}"/>
              </a:ext>
            </a:extLst>
          </p:cNvPr>
          <p:cNvSpPr txBox="1"/>
          <p:nvPr/>
        </p:nvSpPr>
        <p:spPr>
          <a:xfrm>
            <a:off x="-2906486" y="359229"/>
            <a:ext cx="184731" cy="316562"/>
          </a:xfrm>
          <a:prstGeom prst="rect">
            <a:avLst/>
          </a:prstGeom>
          <a:noFill/>
        </p:spPr>
        <p:txBody>
          <a:bodyPr wrap="none" rtlCol="0">
            <a:spAutoFit/>
          </a:bodyPr>
          <a:lstStyle/>
          <a:p>
            <a:endParaRPr lang="en-US" dirty="0"/>
          </a:p>
        </p:txBody>
      </p:sp>
      <p:sp>
        <p:nvSpPr>
          <p:cNvPr id="69" name="Text Box 2">
            <a:extLst>
              <a:ext uri="{FF2B5EF4-FFF2-40B4-BE49-F238E27FC236}">
                <a16:creationId xmlns:a16="http://schemas.microsoft.com/office/drawing/2014/main" id="{002493D0-AB32-BE4D-960D-E422759FA9B1}"/>
              </a:ext>
            </a:extLst>
          </p:cNvPr>
          <p:cNvSpPr txBox="1">
            <a:spLocks noChangeArrowheads="1"/>
          </p:cNvSpPr>
          <p:nvPr/>
        </p:nvSpPr>
        <p:spPr bwMode="auto">
          <a:xfrm>
            <a:off x="533400" y="3048000"/>
            <a:ext cx="8091217" cy="1748556"/>
          </a:xfrm>
          <a:prstGeom prst="rect">
            <a:avLst/>
          </a:prstGeom>
          <a:noFill/>
          <a:ln>
            <a:noFill/>
          </a:ln>
        </p:spPr>
        <p:txBody>
          <a:bodyPr wrap="square">
            <a:spAutoFit/>
          </a:bodyPr>
          <a:lstStyle>
            <a:lvl1pPr eaLnBrk="0" hangingPunct="0">
              <a:defRPr sz="2400">
                <a:solidFill>
                  <a:schemeClr val="tx1"/>
                </a:solidFill>
                <a:latin typeface="Times" pitchFamily="2" charset="0"/>
                <a:ea typeface="ＭＳ Ｐゴシック" panose="020B0600070205080204" pitchFamily="34" charset="-128"/>
              </a:defRPr>
            </a:lvl1pPr>
            <a:lvl2pPr marL="742950" indent="-285750" eaLnBrk="0" hangingPunct="0">
              <a:defRPr sz="2400">
                <a:solidFill>
                  <a:schemeClr val="tx1"/>
                </a:solidFill>
                <a:latin typeface="Times" pitchFamily="2" charset="0"/>
                <a:ea typeface="ＭＳ Ｐゴシック" panose="020B0600070205080204" pitchFamily="34" charset="-128"/>
              </a:defRPr>
            </a:lvl2pPr>
            <a:lvl3pPr marL="1143000" indent="-228600" eaLnBrk="0" hangingPunct="0">
              <a:defRPr sz="2400">
                <a:solidFill>
                  <a:schemeClr val="tx1"/>
                </a:solidFill>
                <a:latin typeface="Times" pitchFamily="2" charset="0"/>
                <a:ea typeface="ＭＳ Ｐゴシック" panose="020B0600070205080204" pitchFamily="34" charset="-128"/>
              </a:defRPr>
            </a:lvl3pPr>
            <a:lvl4pPr marL="1600200" indent="-228600" eaLnBrk="0" hangingPunct="0">
              <a:defRPr sz="2400">
                <a:solidFill>
                  <a:schemeClr val="tx1"/>
                </a:solidFill>
                <a:latin typeface="Times" pitchFamily="2" charset="0"/>
                <a:ea typeface="ＭＳ Ｐゴシック" panose="020B0600070205080204" pitchFamily="34" charset="-128"/>
              </a:defRPr>
            </a:lvl4pPr>
            <a:lvl5pPr marL="2057400" indent="-228600" eaLnBrk="0" hangingPunct="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nSpc>
                <a:spcPts val="4400"/>
              </a:lnSpc>
            </a:pPr>
            <a:r>
              <a:rPr lang="en-US" altLang="en-US" sz="3600" b="1" dirty="0">
                <a:solidFill>
                  <a:srgbClr val="10315A"/>
                </a:solidFill>
                <a:latin typeface="Nirmala UI" panose="020B0502040204020203" pitchFamily="34" charset="0"/>
                <a:cs typeface="Nirmala UI" panose="020B0502040204020203" pitchFamily="34" charset="0"/>
              </a:rPr>
              <a:t>Obesity-Paradox and Short-term Neurologic recovery in Survivors of Out-of-Hospital Cardiac Arrest</a:t>
            </a:r>
          </a:p>
        </p:txBody>
      </p:sp>
      <p:grpSp>
        <p:nvGrpSpPr>
          <p:cNvPr id="68" name="Group 729">
            <a:extLst>
              <a:ext uri="{FF2B5EF4-FFF2-40B4-BE49-F238E27FC236}">
                <a16:creationId xmlns:a16="http://schemas.microsoft.com/office/drawing/2014/main" id="{571A03FB-A372-486B-8947-ABB6B8065BB9}"/>
              </a:ext>
            </a:extLst>
          </p:cNvPr>
          <p:cNvGrpSpPr>
            <a:grpSpLocks/>
          </p:cNvGrpSpPr>
          <p:nvPr/>
        </p:nvGrpSpPr>
        <p:grpSpPr bwMode="auto">
          <a:xfrm>
            <a:off x="533400" y="17221200"/>
            <a:ext cx="8141319" cy="423465"/>
            <a:chOff x="25776" y="4320"/>
            <a:chExt cx="5904" cy="462"/>
          </a:xfrm>
          <a:solidFill>
            <a:srgbClr val="051B35"/>
          </a:solidFill>
        </p:grpSpPr>
        <p:sp>
          <p:nvSpPr>
            <p:cNvPr id="71" name="Rectangle 730">
              <a:extLst>
                <a:ext uri="{FF2B5EF4-FFF2-40B4-BE49-F238E27FC236}">
                  <a16:creationId xmlns:a16="http://schemas.microsoft.com/office/drawing/2014/main" id="{E42F5412-0C21-4F76-8BA9-A18A5B925EF0}"/>
                </a:ext>
              </a:extLst>
            </p:cNvPr>
            <p:cNvSpPr>
              <a:spLocks noChangeArrowheads="1"/>
            </p:cNvSpPr>
            <p:nvPr/>
          </p:nvSpPr>
          <p:spPr bwMode="auto">
            <a:xfrm>
              <a:off x="25776" y="4320"/>
              <a:ext cx="5904" cy="462"/>
            </a:xfrm>
            <a:prstGeom prst="rect">
              <a:avLst/>
            </a:prstGeom>
            <a:solidFill>
              <a:srgbClr val="C0AE3E"/>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eaLnBrk="0" hangingPunct="0">
                <a:defRPr/>
              </a:pPr>
              <a:endParaRPr lang="en-US" sz="781" dirty="0">
                <a:latin typeface="Arial" panose="020B0604020202020204" pitchFamily="34" charset="0"/>
                <a:ea typeface="+mn-ea"/>
                <a:cs typeface="Arial" panose="020B0604020202020204" pitchFamily="34" charset="0"/>
              </a:endParaRPr>
            </a:p>
          </p:txBody>
        </p:sp>
        <p:sp>
          <p:nvSpPr>
            <p:cNvPr id="72" name="Rectangle 731">
              <a:extLst>
                <a:ext uri="{FF2B5EF4-FFF2-40B4-BE49-F238E27FC236}">
                  <a16:creationId xmlns:a16="http://schemas.microsoft.com/office/drawing/2014/main" id="{F0860C76-0338-49DC-8FC2-1AA562A596B8}"/>
                </a:ext>
              </a:extLst>
            </p:cNvPr>
            <p:cNvSpPr>
              <a:spLocks noChangeArrowheads="1"/>
            </p:cNvSpPr>
            <p:nvPr/>
          </p:nvSpPr>
          <p:spPr bwMode="auto">
            <a:xfrm>
              <a:off x="28029" y="4376"/>
              <a:ext cx="1286" cy="360"/>
            </a:xfrm>
            <a:prstGeom prst="rect">
              <a:avLst/>
            </a:prstGeom>
            <a:no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algn="ctr" eaLnBrk="0" hangingPunct="0">
                <a:defRPr/>
              </a:pPr>
              <a:r>
                <a:rPr lang="en-US" sz="2143" b="1" dirty="0">
                  <a:solidFill>
                    <a:srgbClr val="FFFFFF"/>
                  </a:solidFill>
                  <a:latin typeface="Nirmala UI" panose="020B0502040204020203" pitchFamily="34" charset="0"/>
                  <a:ea typeface="+mn-ea"/>
                  <a:cs typeface="Nirmala UI" panose="020B0502040204020203" pitchFamily="34" charset="0"/>
                </a:rPr>
                <a:t>CONCLUSION</a:t>
              </a:r>
            </a:p>
          </p:txBody>
        </p:sp>
      </p:grpSp>
      <p:sp>
        <p:nvSpPr>
          <p:cNvPr id="73" name="Text Box 2086">
            <a:extLst>
              <a:ext uri="{FF2B5EF4-FFF2-40B4-BE49-F238E27FC236}">
                <a16:creationId xmlns:a16="http://schemas.microsoft.com/office/drawing/2014/main" id="{B18C1516-763A-4BA1-9FFC-7A267EBEC49E}"/>
              </a:ext>
            </a:extLst>
          </p:cNvPr>
          <p:cNvSpPr txBox="1">
            <a:spLocks noChangeArrowheads="1"/>
          </p:cNvSpPr>
          <p:nvPr/>
        </p:nvSpPr>
        <p:spPr bwMode="auto">
          <a:xfrm>
            <a:off x="587930" y="17603450"/>
            <a:ext cx="8141319" cy="132343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pitchFamily="2" charset="0"/>
                <a:ea typeface="ＭＳ Ｐゴシック" panose="020B0600070205080204" pitchFamily="34" charset="-128"/>
              </a:defRPr>
            </a:lvl1pPr>
            <a:lvl2pPr marL="742950" indent="-285750" eaLnBrk="0" hangingPunct="0">
              <a:defRPr sz="2400">
                <a:solidFill>
                  <a:schemeClr val="tx1"/>
                </a:solidFill>
                <a:latin typeface="Times" pitchFamily="2" charset="0"/>
                <a:ea typeface="ＭＳ Ｐゴシック" panose="020B0600070205080204" pitchFamily="34" charset="-128"/>
              </a:defRPr>
            </a:lvl2pPr>
            <a:lvl3pPr marL="1143000" indent="-228600" eaLnBrk="0" hangingPunct="0">
              <a:defRPr sz="2400">
                <a:solidFill>
                  <a:schemeClr val="tx1"/>
                </a:solidFill>
                <a:latin typeface="Times" pitchFamily="2" charset="0"/>
                <a:ea typeface="ＭＳ Ｐゴシック" panose="020B0600070205080204" pitchFamily="34" charset="-128"/>
              </a:defRPr>
            </a:lvl3pPr>
            <a:lvl4pPr marL="1600200" indent="-228600" eaLnBrk="0" hangingPunct="0">
              <a:defRPr sz="2400">
                <a:solidFill>
                  <a:schemeClr val="tx1"/>
                </a:solidFill>
                <a:latin typeface="Times" pitchFamily="2" charset="0"/>
                <a:ea typeface="ＭＳ Ｐゴシック" panose="020B0600070205080204" pitchFamily="34" charset="-128"/>
              </a:defRPr>
            </a:lvl4pPr>
            <a:lvl5pPr marL="2057400" indent="-228600" eaLnBrk="0" hangingPunct="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pPr algn="just"/>
            <a:r>
              <a:rPr lang="en-US" altLang="en-US" sz="2000" dirty="0">
                <a:solidFill>
                  <a:srgbClr val="10315A"/>
                </a:solidFill>
                <a:latin typeface="Nirmala UI" panose="020B0604020202020204" pitchFamily="34" charset="0"/>
                <a:cs typeface="Nirmala UI" panose="020B0604020202020204" pitchFamily="34" charset="0"/>
              </a:rPr>
              <a:t>Higher BMI, particularly ≥35 kg/m2, is associated with better neurological outcomes in survivors of OHCA. Further investigation into its mechanisms may lead to advancements in predicting outcomes following out of hospital cardiac arrest.</a:t>
            </a:r>
          </a:p>
        </p:txBody>
      </p:sp>
      <p:sp>
        <p:nvSpPr>
          <p:cNvPr id="78" name="Text Box 2086">
            <a:extLst>
              <a:ext uri="{FF2B5EF4-FFF2-40B4-BE49-F238E27FC236}">
                <a16:creationId xmlns:a16="http://schemas.microsoft.com/office/drawing/2014/main" id="{D2325B3E-1BDE-4F9B-A11B-491B534B153A}"/>
              </a:ext>
            </a:extLst>
          </p:cNvPr>
          <p:cNvSpPr txBox="1">
            <a:spLocks noChangeArrowheads="1"/>
          </p:cNvSpPr>
          <p:nvPr/>
        </p:nvSpPr>
        <p:spPr bwMode="auto">
          <a:xfrm>
            <a:off x="21488400" y="16902500"/>
            <a:ext cx="8921125" cy="209288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pitchFamily="2" charset="0"/>
                <a:ea typeface="ＭＳ Ｐゴシック" panose="020B0600070205080204" pitchFamily="34" charset="-128"/>
              </a:defRPr>
            </a:lvl1pPr>
            <a:lvl2pPr marL="742950" indent="-285750" eaLnBrk="0" hangingPunct="0">
              <a:defRPr sz="2400">
                <a:solidFill>
                  <a:schemeClr val="tx1"/>
                </a:solidFill>
                <a:latin typeface="Times" pitchFamily="2" charset="0"/>
                <a:ea typeface="ＭＳ Ｐゴシック" panose="020B0600070205080204" pitchFamily="34" charset="-128"/>
              </a:defRPr>
            </a:lvl2pPr>
            <a:lvl3pPr marL="1143000" indent="-228600" eaLnBrk="0" hangingPunct="0">
              <a:defRPr sz="2400">
                <a:solidFill>
                  <a:schemeClr val="tx1"/>
                </a:solidFill>
                <a:latin typeface="Times" pitchFamily="2" charset="0"/>
                <a:ea typeface="ＭＳ Ｐゴシック" panose="020B0600070205080204" pitchFamily="34" charset="-128"/>
              </a:defRPr>
            </a:lvl3pPr>
            <a:lvl4pPr marL="1600200" indent="-228600" eaLnBrk="0" hangingPunct="0">
              <a:defRPr sz="2400">
                <a:solidFill>
                  <a:schemeClr val="tx1"/>
                </a:solidFill>
                <a:latin typeface="Times" pitchFamily="2" charset="0"/>
                <a:ea typeface="ＭＳ Ｐゴシック" panose="020B0600070205080204" pitchFamily="34" charset="-128"/>
              </a:defRPr>
            </a:lvl4pPr>
            <a:lvl5pPr marL="2057400" indent="-228600" eaLnBrk="0" hangingPunct="0">
              <a:defRPr sz="2400">
                <a:solidFill>
                  <a:schemeClr val="tx1"/>
                </a:solidFill>
                <a:latin typeface="Times"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ＭＳ Ｐゴシック" panose="020B0600070205080204" pitchFamily="34" charset="-128"/>
              </a:defRPr>
            </a:lvl9pPr>
          </a:lstStyle>
          <a:p>
            <a:r>
              <a:rPr lang="en-US" sz="2600" dirty="0">
                <a:solidFill>
                  <a:srgbClr val="10315A"/>
                </a:solidFill>
                <a:latin typeface="Nirmala UI" panose="020B0502040204020203" pitchFamily="34" charset="0"/>
                <a:cs typeface="Nirmala UI" panose="020B0502040204020203" pitchFamily="34" charset="0"/>
              </a:rPr>
              <a:t>The authors declare that they have no relevant or material financial interests that relate to the research described here.</a:t>
            </a:r>
          </a:p>
          <a:p>
            <a:endParaRPr lang="en-US" altLang="en-US" sz="2600" dirty="0">
              <a:solidFill>
                <a:srgbClr val="10315A"/>
              </a:solidFill>
              <a:latin typeface="Nirmala UI" panose="020B0502040204020203" pitchFamily="34" charset="0"/>
              <a:cs typeface="Nirmala UI" panose="020B0502040204020203" pitchFamily="34" charset="0"/>
            </a:endParaRPr>
          </a:p>
          <a:p>
            <a:r>
              <a:rPr lang="en-US" altLang="en-US" sz="2600" b="1" i="1" dirty="0">
                <a:solidFill>
                  <a:srgbClr val="10315A"/>
                </a:solidFill>
                <a:latin typeface="Nirmala UI" panose="020B0502040204020203" pitchFamily="34" charset="0"/>
                <a:cs typeface="Nirmala UI" panose="020B0502040204020203" pitchFamily="34" charset="0"/>
              </a:rPr>
              <a:t>Contact - </a:t>
            </a:r>
          </a:p>
          <a:p>
            <a:r>
              <a:rPr lang="en-US" altLang="en-US" sz="2600" b="1" i="1" dirty="0">
                <a:solidFill>
                  <a:srgbClr val="10315A"/>
                </a:solidFill>
                <a:latin typeface="Nirmala UI" panose="020B0502040204020203" pitchFamily="34" charset="0"/>
                <a:cs typeface="Nirmala UI" panose="020B0502040204020203" pitchFamily="34" charset="0"/>
              </a:rPr>
              <a:t>Email: </a:t>
            </a:r>
            <a:r>
              <a:rPr lang="en-US" altLang="en-US" sz="2600" b="1" i="1" dirty="0" err="1">
                <a:solidFill>
                  <a:srgbClr val="10315A"/>
                </a:solidFill>
                <a:latin typeface="Nirmala UI" panose="020B0502040204020203" pitchFamily="34" charset="0"/>
                <a:cs typeface="Nirmala UI" panose="020B0502040204020203" pitchFamily="34" charset="0"/>
              </a:rPr>
              <a:t>tariq.odeh@nghs.com</a:t>
            </a:r>
            <a:endParaRPr lang="en-US" altLang="en-US" sz="2600" b="1" i="1" dirty="0">
              <a:solidFill>
                <a:srgbClr val="10315A"/>
              </a:solidFill>
              <a:latin typeface="Nirmala UI" panose="020B0502040204020203" pitchFamily="34" charset="0"/>
              <a:cs typeface="Nirmala UI" panose="020B0502040204020203" pitchFamily="34" charset="0"/>
            </a:endParaRPr>
          </a:p>
        </p:txBody>
      </p:sp>
      <p:graphicFrame>
        <p:nvGraphicFramePr>
          <p:cNvPr id="3" name="Table 2">
            <a:extLst>
              <a:ext uri="{FF2B5EF4-FFF2-40B4-BE49-F238E27FC236}">
                <a16:creationId xmlns:a16="http://schemas.microsoft.com/office/drawing/2014/main" id="{BE5AC127-0444-A146-BB0F-9F0F43342D65}"/>
              </a:ext>
            </a:extLst>
          </p:cNvPr>
          <p:cNvGraphicFramePr>
            <a:graphicFrameLocks noGrp="1"/>
          </p:cNvGraphicFramePr>
          <p:nvPr>
            <p:extLst>
              <p:ext uri="{D42A27DB-BD31-4B8C-83A1-F6EECF244321}">
                <p14:modId xmlns:p14="http://schemas.microsoft.com/office/powerpoint/2010/main" val="3952651911"/>
              </p:ext>
            </p:extLst>
          </p:nvPr>
        </p:nvGraphicFramePr>
        <p:xfrm>
          <a:off x="9677400" y="11965900"/>
          <a:ext cx="10667999" cy="4417100"/>
        </p:xfrm>
        <a:graphic>
          <a:graphicData uri="http://schemas.openxmlformats.org/drawingml/2006/table">
            <a:tbl>
              <a:tblPr firstRow="1" firstCol="1" bandRow="1">
                <a:tableStyleId>{21E4AEA4-8DFA-4A89-87EB-49C32662AFE0}</a:tableStyleId>
              </a:tblPr>
              <a:tblGrid>
                <a:gridCol w="4636830">
                  <a:extLst>
                    <a:ext uri="{9D8B030D-6E8A-4147-A177-3AD203B41FA5}">
                      <a16:colId xmlns:a16="http://schemas.microsoft.com/office/drawing/2014/main" val="1328594149"/>
                    </a:ext>
                  </a:extLst>
                </a:gridCol>
                <a:gridCol w="2525970">
                  <a:extLst>
                    <a:ext uri="{9D8B030D-6E8A-4147-A177-3AD203B41FA5}">
                      <a16:colId xmlns:a16="http://schemas.microsoft.com/office/drawing/2014/main" val="2072943704"/>
                    </a:ext>
                  </a:extLst>
                </a:gridCol>
                <a:gridCol w="2000459">
                  <a:extLst>
                    <a:ext uri="{9D8B030D-6E8A-4147-A177-3AD203B41FA5}">
                      <a16:colId xmlns:a16="http://schemas.microsoft.com/office/drawing/2014/main" val="1427042473"/>
                    </a:ext>
                  </a:extLst>
                </a:gridCol>
                <a:gridCol w="1504740">
                  <a:extLst>
                    <a:ext uri="{9D8B030D-6E8A-4147-A177-3AD203B41FA5}">
                      <a16:colId xmlns:a16="http://schemas.microsoft.com/office/drawing/2014/main" val="2275850783"/>
                    </a:ext>
                  </a:extLst>
                </a:gridCol>
              </a:tblGrid>
              <a:tr h="380750">
                <a:tc rowSpan="2">
                  <a:txBody>
                    <a:bodyPr/>
                    <a:lstStyle/>
                    <a:p>
                      <a:pPr marL="0" marR="0" algn="ctr">
                        <a:spcBef>
                          <a:spcPts val="0"/>
                        </a:spcBef>
                        <a:spcAft>
                          <a:spcPts val="0"/>
                        </a:spcAft>
                      </a:pPr>
                      <a:r>
                        <a:rPr lang="en-US" sz="2000" dirty="0">
                          <a:effectLst/>
                          <a:latin typeface="Nirmala UI" panose="020B0502040204020203" pitchFamily="34" charset="0"/>
                          <a:ea typeface="+mn-ea"/>
                          <a:cs typeface="Nirmala UI" panose="020B0502040204020203" pitchFamily="34" charset="0"/>
                        </a:rPr>
                        <a:t>Characteristics</a:t>
                      </a:r>
                      <a:endParaRPr lang="en-US" sz="2000" dirty="0">
                        <a:effectLst/>
                        <a:latin typeface="Nirmala UI" panose="020B0502040204020203" pitchFamily="34" charset="0"/>
                        <a:ea typeface="Calibri" panose="020F0502020204030204" pitchFamily="34" charset="0"/>
                        <a:cs typeface="Nirmala UI" panose="020B050204020402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r>
                        <a:rPr lang="en-US" sz="2000" dirty="0" err="1">
                          <a:effectLst/>
                          <a:latin typeface="Nirmala UI" panose="020B0502040204020203" pitchFamily="34" charset="0"/>
                          <a:cs typeface="Nirmala UI" panose="020B0502040204020203" pitchFamily="34" charset="0"/>
                        </a:rPr>
                        <a:t>Univariate</a:t>
                      </a:r>
                      <a:r>
                        <a:rPr lang="en-US" sz="2000" dirty="0">
                          <a:effectLst/>
                          <a:latin typeface="Nirmala UI" panose="020B0502040204020203" pitchFamily="34" charset="0"/>
                          <a:cs typeface="Nirmala UI" panose="020B0502040204020203" pitchFamily="34" charset="0"/>
                        </a:rPr>
                        <a:t> P value </a:t>
                      </a:r>
                      <a:endParaRPr lang="en-US" sz="2000" dirty="0">
                        <a:effectLst/>
                        <a:latin typeface="Nirmala UI" panose="020B0502040204020203" pitchFamily="34" charset="0"/>
                        <a:ea typeface="Calibri" panose="020F0502020204030204" pitchFamily="34" charset="0"/>
                        <a:cs typeface="Nirmala UI" panose="020B050204020402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2000" dirty="0">
                          <a:effectLst/>
                          <a:latin typeface="Nirmala UI" panose="020B0502040204020203" pitchFamily="34" charset="0"/>
                          <a:cs typeface="Nirmala UI" panose="020B0502040204020203" pitchFamily="34" charset="0"/>
                        </a:rPr>
                        <a:t>Multivariate variables </a:t>
                      </a:r>
                      <a:endParaRPr lang="en-US" sz="2000" dirty="0">
                        <a:effectLst/>
                        <a:latin typeface="Nirmala UI" panose="020B0502040204020203" pitchFamily="34" charset="0"/>
                        <a:ea typeface="Calibri" panose="020F0502020204030204" pitchFamily="34" charset="0"/>
                        <a:cs typeface="Nirmala UI" panose="020B050204020402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spcBef>
                          <a:spcPts val="0"/>
                        </a:spcBef>
                        <a:spcAft>
                          <a:spcPts val="0"/>
                        </a:spcAft>
                      </a:pPr>
                      <a:endParaRPr lang="en-US" sz="2000" dirty="0">
                        <a:effectLst/>
                        <a:latin typeface="Nirmala UI" panose="020B0502040204020203" pitchFamily="34" charset="0"/>
                        <a:ea typeface="Calibri" panose="020F0502020204030204" pitchFamily="34" charset="0"/>
                        <a:cs typeface="Nirmala UI" panose="020B050204020402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52283476"/>
                  </a:ext>
                </a:extLst>
              </a:tr>
              <a:tr h="380750">
                <a:tc vMerge="1">
                  <a:txBody>
                    <a:bodyPr/>
                    <a:lstStyle/>
                    <a:p>
                      <a:pPr marL="0" marR="0" algn="l">
                        <a:spcBef>
                          <a:spcPts val="0"/>
                        </a:spcBef>
                        <a:spcAft>
                          <a:spcPts val="0"/>
                        </a:spcAft>
                      </a:pPr>
                      <a:endParaRPr lang="en-US" sz="2000" b="1" dirty="0">
                        <a:solidFill>
                          <a:schemeClr val="tx1"/>
                        </a:solidFill>
                        <a:effectLst/>
                        <a:latin typeface="Nirmala UI" panose="020B0502040204020203" pitchFamily="34" charset="0"/>
                        <a:ea typeface="Calibri" panose="020F0502020204030204" pitchFamily="34" charset="0"/>
                        <a:cs typeface="Nirmala UI" panose="020B050204020402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marL="0" marR="0" algn="ctr">
                        <a:spcBef>
                          <a:spcPts val="0"/>
                        </a:spcBef>
                        <a:spcAft>
                          <a:spcPts val="0"/>
                        </a:spcAft>
                      </a:pPr>
                      <a:endParaRPr lang="en-US" sz="2000" dirty="0">
                        <a:effectLst/>
                        <a:latin typeface="Nirmala UI" panose="020B0502040204020203" pitchFamily="34" charset="0"/>
                        <a:ea typeface="Calibri" panose="020F0502020204030204" pitchFamily="34" charset="0"/>
                        <a:cs typeface="Nirmala UI" panose="020B050204020402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489844" rtl="0" eaLnBrk="1" fontAlgn="auto" latinLnBrk="0" hangingPunct="1">
                        <a:lnSpc>
                          <a:spcPct val="100000"/>
                        </a:lnSpc>
                        <a:spcBef>
                          <a:spcPts val="0"/>
                        </a:spcBef>
                        <a:spcAft>
                          <a:spcPts val="0"/>
                        </a:spcAft>
                        <a:buClrTx/>
                        <a:buSzTx/>
                        <a:buFontTx/>
                        <a:buNone/>
                        <a:tabLst/>
                        <a:defRPr/>
                      </a:pPr>
                      <a:r>
                        <a:rPr lang="en-US" sz="2000" dirty="0">
                          <a:effectLst/>
                          <a:latin typeface="Nirmala UI" panose="020B0502040204020203" pitchFamily="34" charset="0"/>
                          <a:ea typeface="Calibri" panose="020F0502020204030204" pitchFamily="34" charset="0"/>
                          <a:cs typeface="Nirmala UI" panose="020B0502040204020203" pitchFamily="34" charset="0"/>
                        </a:rPr>
                        <a:t>Hazard Ratio</a:t>
                      </a:r>
                    </a:p>
                    <a:p>
                      <a:pPr marL="0" marR="0" algn="ctr">
                        <a:spcBef>
                          <a:spcPts val="0"/>
                        </a:spcBef>
                        <a:spcAft>
                          <a:spcPts val="0"/>
                        </a:spcAft>
                      </a:pPr>
                      <a:endParaRPr lang="en-US" sz="2000" dirty="0">
                        <a:effectLst/>
                        <a:latin typeface="Nirmala UI" panose="020B0502040204020203" pitchFamily="34" charset="0"/>
                        <a:ea typeface="Calibri" panose="020F0502020204030204" pitchFamily="34" charset="0"/>
                        <a:cs typeface="Nirmala UI" panose="020B050204020402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489844" rtl="0" eaLnBrk="1" fontAlgn="auto" latinLnBrk="0" hangingPunct="1">
                        <a:lnSpc>
                          <a:spcPct val="100000"/>
                        </a:lnSpc>
                        <a:spcBef>
                          <a:spcPts val="0"/>
                        </a:spcBef>
                        <a:spcAft>
                          <a:spcPts val="0"/>
                        </a:spcAft>
                        <a:buClrTx/>
                        <a:buSzTx/>
                        <a:buFontTx/>
                        <a:buNone/>
                        <a:tabLst/>
                        <a:defRPr/>
                      </a:pPr>
                      <a:r>
                        <a:rPr lang="en-US" sz="2000" dirty="0">
                          <a:effectLst/>
                          <a:latin typeface="Nirmala UI" panose="020B0502040204020203" pitchFamily="34" charset="0"/>
                          <a:cs typeface="Nirmala UI" panose="020B0502040204020203" pitchFamily="34" charset="0"/>
                        </a:rPr>
                        <a:t>P value </a:t>
                      </a:r>
                      <a:endParaRPr lang="en-US" sz="2000" dirty="0">
                        <a:effectLst/>
                        <a:latin typeface="Nirmala UI" panose="020B0502040204020203" pitchFamily="34" charset="0"/>
                        <a:ea typeface="Calibri" panose="020F0502020204030204" pitchFamily="34" charset="0"/>
                        <a:cs typeface="Nirmala UI" panose="020B0502040204020203" pitchFamily="34" charset="0"/>
                      </a:endParaRPr>
                    </a:p>
                    <a:p>
                      <a:pPr marL="0" marR="0" algn="ctr">
                        <a:spcBef>
                          <a:spcPts val="0"/>
                        </a:spcBef>
                        <a:spcAft>
                          <a:spcPts val="0"/>
                        </a:spcAft>
                      </a:pPr>
                      <a:endParaRPr lang="en-US" sz="2000" dirty="0">
                        <a:effectLst/>
                        <a:latin typeface="Nirmala UI" panose="020B0502040204020203" pitchFamily="34" charset="0"/>
                        <a:ea typeface="Calibri" panose="020F0502020204030204" pitchFamily="34" charset="0"/>
                        <a:cs typeface="Nirmala UI" panose="020B050204020402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80750">
                <a:tc>
                  <a:txBody>
                    <a:bodyPr/>
                    <a:lstStyle/>
                    <a:p>
                      <a:pPr marL="0" marR="0" algn="l">
                        <a:spcBef>
                          <a:spcPts val="0"/>
                        </a:spcBef>
                        <a:spcAft>
                          <a:spcPts val="0"/>
                        </a:spcAft>
                      </a:pPr>
                      <a:r>
                        <a:rPr lang="en-US" sz="2000" b="1" dirty="0">
                          <a:solidFill>
                            <a:schemeClr val="tx1"/>
                          </a:solidFill>
                          <a:effectLst/>
                          <a:latin typeface="Nirmala UI" panose="020B0502040204020203" pitchFamily="34" charset="0"/>
                          <a:cs typeface="Nirmala UI" panose="020B0502040204020203" pitchFamily="34" charset="0"/>
                        </a:rPr>
                        <a:t>Age </a:t>
                      </a:r>
                      <a:endParaRPr lang="en-US" sz="2000" b="1" dirty="0">
                        <a:solidFill>
                          <a:schemeClr val="tx1"/>
                        </a:solidFill>
                        <a:effectLst/>
                        <a:latin typeface="Nirmala UI" panose="020B0502040204020203" pitchFamily="34" charset="0"/>
                        <a:ea typeface="Calibri" panose="020F0502020204030204" pitchFamily="34" charset="0"/>
                        <a:cs typeface="Nirmala UI" panose="020B050204020402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dirty="0">
                          <a:effectLst/>
                          <a:latin typeface="Nirmala UI" panose="020B0502040204020203" pitchFamily="34" charset="0"/>
                          <a:cs typeface="Nirmala UI" panose="020B0502040204020203" pitchFamily="34" charset="0"/>
                        </a:rPr>
                        <a:t>&lt; 0.001</a:t>
                      </a:r>
                      <a:endParaRPr lang="en-US" sz="2000" dirty="0">
                        <a:effectLst/>
                        <a:latin typeface="Nirmala UI" panose="020B0502040204020203" pitchFamily="34" charset="0"/>
                        <a:ea typeface="Calibri" panose="020F0502020204030204" pitchFamily="34" charset="0"/>
                        <a:cs typeface="Nirmala UI" panose="020B050204020402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dirty="0">
                          <a:effectLst/>
                          <a:latin typeface="Nirmala UI" panose="020B0502040204020203" pitchFamily="34" charset="0"/>
                          <a:ea typeface="Calibri" panose="020F0502020204030204" pitchFamily="34" charset="0"/>
                          <a:cs typeface="Nirmala UI" panose="020B0502040204020203" pitchFamily="34" charset="0"/>
                        </a:rPr>
                        <a:t>1.0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dirty="0">
                          <a:effectLst/>
                          <a:latin typeface="Nirmala UI" panose="020B0502040204020203" pitchFamily="34" charset="0"/>
                          <a:cs typeface="Nirmala UI" panose="020B0502040204020203" pitchFamily="34" charset="0"/>
                        </a:rPr>
                        <a:t>0.001</a:t>
                      </a:r>
                      <a:endParaRPr lang="en-US" sz="2000" dirty="0">
                        <a:effectLst/>
                        <a:latin typeface="Nirmala UI" panose="020B0502040204020203" pitchFamily="34" charset="0"/>
                        <a:ea typeface="Calibri" panose="020F0502020204030204" pitchFamily="34" charset="0"/>
                        <a:cs typeface="Nirmala UI" panose="020B050204020402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80750">
                <a:tc>
                  <a:txBody>
                    <a:bodyPr/>
                    <a:lstStyle/>
                    <a:p>
                      <a:pPr marL="0" marR="0" algn="l">
                        <a:spcBef>
                          <a:spcPts val="0"/>
                        </a:spcBef>
                        <a:spcAft>
                          <a:spcPts val="0"/>
                        </a:spcAft>
                      </a:pPr>
                      <a:r>
                        <a:rPr lang="en-US" sz="2000" b="1" dirty="0">
                          <a:solidFill>
                            <a:schemeClr val="tx1"/>
                          </a:solidFill>
                          <a:effectLst/>
                          <a:latin typeface="Nirmala UI" panose="020B0502040204020203" pitchFamily="34" charset="0"/>
                          <a:cs typeface="Nirmala UI" panose="020B0502040204020203" pitchFamily="34" charset="0"/>
                        </a:rPr>
                        <a:t>Witnessed CA</a:t>
                      </a:r>
                      <a:endParaRPr lang="en-US" sz="2000" b="1" dirty="0">
                        <a:solidFill>
                          <a:schemeClr val="tx1"/>
                        </a:solidFill>
                        <a:effectLst/>
                        <a:latin typeface="Nirmala UI" panose="020B0502040204020203" pitchFamily="34" charset="0"/>
                        <a:ea typeface="Calibri" panose="020F0502020204030204" pitchFamily="34" charset="0"/>
                        <a:cs typeface="Nirmala UI" panose="020B050204020402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dirty="0">
                          <a:effectLst/>
                          <a:latin typeface="Nirmala UI" panose="020B0502040204020203" pitchFamily="34" charset="0"/>
                          <a:cs typeface="Nirmala UI" panose="020B0502040204020203" pitchFamily="34" charset="0"/>
                        </a:rPr>
                        <a:t>&lt; 0.001</a:t>
                      </a:r>
                      <a:endParaRPr lang="en-US" sz="2000" dirty="0">
                        <a:effectLst/>
                        <a:latin typeface="Nirmala UI" panose="020B0502040204020203" pitchFamily="34" charset="0"/>
                        <a:ea typeface="Calibri" panose="020F0502020204030204" pitchFamily="34" charset="0"/>
                        <a:cs typeface="Nirmala UI" panose="020B050204020402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dirty="0">
                          <a:effectLst/>
                          <a:latin typeface="Nirmala UI" panose="020B0502040204020203" pitchFamily="34" charset="0"/>
                          <a:ea typeface="Calibri" panose="020F0502020204030204" pitchFamily="34" charset="0"/>
                          <a:cs typeface="Nirmala UI" panose="020B0502040204020203" pitchFamily="34" charset="0"/>
                        </a:rPr>
                        <a:t>4,6</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dirty="0">
                          <a:effectLst/>
                          <a:latin typeface="Nirmala UI" panose="020B0502040204020203" pitchFamily="34" charset="0"/>
                          <a:cs typeface="Nirmala UI" panose="020B0502040204020203" pitchFamily="34" charset="0"/>
                        </a:rPr>
                        <a:t>&lt; 0.001</a:t>
                      </a:r>
                      <a:endParaRPr lang="en-US" sz="2000" dirty="0">
                        <a:effectLst/>
                        <a:latin typeface="Nirmala UI" panose="020B0502040204020203" pitchFamily="34" charset="0"/>
                        <a:ea typeface="Calibri" panose="020F0502020204030204" pitchFamily="34" charset="0"/>
                        <a:cs typeface="Nirmala UI" panose="020B050204020402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380750">
                <a:tc>
                  <a:txBody>
                    <a:bodyPr/>
                    <a:lstStyle/>
                    <a:p>
                      <a:pPr marL="0" marR="0" algn="l">
                        <a:spcBef>
                          <a:spcPts val="0"/>
                        </a:spcBef>
                        <a:spcAft>
                          <a:spcPts val="0"/>
                        </a:spcAft>
                      </a:pPr>
                      <a:r>
                        <a:rPr lang="en-US" sz="2000" b="1" dirty="0">
                          <a:solidFill>
                            <a:schemeClr val="tx1"/>
                          </a:solidFill>
                          <a:effectLst/>
                          <a:latin typeface="Nirmala UI" panose="020B0502040204020203" pitchFamily="34" charset="0"/>
                          <a:cs typeface="Nirmala UI" panose="020B0502040204020203" pitchFamily="34" charset="0"/>
                        </a:rPr>
                        <a:t>Effective Bystander CPR</a:t>
                      </a:r>
                      <a:endParaRPr lang="en-US" sz="2000" b="1" dirty="0">
                        <a:solidFill>
                          <a:schemeClr val="tx1"/>
                        </a:solidFill>
                        <a:effectLst/>
                        <a:latin typeface="Nirmala UI" panose="020B0502040204020203" pitchFamily="34" charset="0"/>
                        <a:ea typeface="Calibri" panose="020F0502020204030204" pitchFamily="34" charset="0"/>
                        <a:cs typeface="Nirmala UI" panose="020B050204020402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dirty="0">
                          <a:effectLst/>
                          <a:latin typeface="Nirmala UI" panose="020B0502040204020203" pitchFamily="34" charset="0"/>
                          <a:cs typeface="Nirmala UI" panose="020B0502040204020203" pitchFamily="34" charset="0"/>
                        </a:rPr>
                        <a:t> 0.001</a:t>
                      </a:r>
                      <a:endParaRPr lang="en-US" sz="2000" dirty="0">
                        <a:effectLst/>
                        <a:latin typeface="Nirmala UI" panose="020B0502040204020203" pitchFamily="34" charset="0"/>
                        <a:ea typeface="Calibri" panose="020F0502020204030204" pitchFamily="34" charset="0"/>
                        <a:cs typeface="Nirmala UI" panose="020B050204020402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dirty="0">
                          <a:effectLst/>
                          <a:latin typeface="Nirmala UI" panose="020B0502040204020203" pitchFamily="34" charset="0"/>
                          <a:ea typeface="Calibri" panose="020F0502020204030204" pitchFamily="34" charset="0"/>
                          <a:cs typeface="Nirmala UI" panose="020B0502040204020203" pitchFamily="34" charset="0"/>
                        </a:rPr>
                        <a:t>0.9</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u="none" strike="noStrike" dirty="0">
                          <a:effectLst/>
                          <a:latin typeface="Nirmala UI" panose="020B0502040204020203" pitchFamily="34" charset="0"/>
                          <a:cs typeface="Nirmala UI" panose="020B0502040204020203" pitchFamily="34" charset="0"/>
                        </a:rPr>
                        <a:t> 0.922</a:t>
                      </a:r>
                      <a:endParaRPr lang="en-US" sz="2000" dirty="0">
                        <a:effectLst/>
                        <a:latin typeface="Nirmala UI" panose="020B0502040204020203" pitchFamily="34" charset="0"/>
                        <a:ea typeface="Calibri" panose="020F0502020204030204" pitchFamily="34" charset="0"/>
                        <a:cs typeface="Nirmala UI" panose="020B050204020402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380750">
                <a:tc>
                  <a:txBody>
                    <a:bodyPr/>
                    <a:lstStyle/>
                    <a:p>
                      <a:pPr marL="0" marR="0" algn="l">
                        <a:spcBef>
                          <a:spcPts val="0"/>
                        </a:spcBef>
                        <a:spcAft>
                          <a:spcPts val="0"/>
                        </a:spcAft>
                      </a:pPr>
                      <a:r>
                        <a:rPr lang="en-US" sz="2000" b="1" dirty="0">
                          <a:solidFill>
                            <a:schemeClr val="tx1"/>
                          </a:solidFill>
                          <a:effectLst/>
                          <a:latin typeface="Nirmala UI" panose="020B0502040204020203" pitchFamily="34" charset="0"/>
                          <a:cs typeface="Nirmala UI" panose="020B0502040204020203" pitchFamily="34" charset="0"/>
                        </a:rPr>
                        <a:t>Bystander AED</a:t>
                      </a:r>
                      <a:endParaRPr lang="en-US" sz="2000" b="1" dirty="0">
                        <a:solidFill>
                          <a:schemeClr val="tx1"/>
                        </a:solidFill>
                        <a:effectLst/>
                        <a:latin typeface="Nirmala UI" panose="020B0502040204020203" pitchFamily="34" charset="0"/>
                        <a:ea typeface="Calibri" panose="020F0502020204030204" pitchFamily="34" charset="0"/>
                        <a:cs typeface="Nirmala UI" panose="020B050204020402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dirty="0">
                          <a:effectLst/>
                          <a:latin typeface="Nirmala UI" panose="020B0502040204020203" pitchFamily="34" charset="0"/>
                          <a:ea typeface="Calibri" panose="020F0502020204030204" pitchFamily="34" charset="0"/>
                          <a:cs typeface="Nirmala UI" panose="020B0502040204020203" pitchFamily="34" charset="0"/>
                        </a:rPr>
                        <a:t>&lt; 0.001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dirty="0">
                          <a:effectLst/>
                          <a:latin typeface="Nirmala UI" panose="020B0502040204020203" pitchFamily="34" charset="0"/>
                          <a:ea typeface="Calibri" panose="020F0502020204030204" pitchFamily="34" charset="0"/>
                          <a:cs typeface="Nirmala UI" panose="020B0502040204020203" pitchFamily="34" charset="0"/>
                        </a:rPr>
                        <a:t>3,1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u="none" strike="noStrike" dirty="0">
                          <a:effectLst/>
                          <a:latin typeface="Nirmala UI" panose="020B0502040204020203" pitchFamily="34" charset="0"/>
                          <a:cs typeface="Nirmala UI" panose="020B0502040204020203" pitchFamily="34" charset="0"/>
                        </a:rPr>
                        <a:t> 0.112</a:t>
                      </a:r>
                      <a:endParaRPr lang="en-US" sz="2000" dirty="0">
                        <a:effectLst/>
                        <a:latin typeface="Nirmala UI" panose="020B0502040204020203" pitchFamily="34" charset="0"/>
                        <a:ea typeface="Calibri" panose="020F0502020204030204" pitchFamily="34" charset="0"/>
                        <a:cs typeface="Nirmala UI" panose="020B050204020402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380750">
                <a:tc>
                  <a:txBody>
                    <a:bodyPr/>
                    <a:lstStyle/>
                    <a:p>
                      <a:pPr marL="0" marR="0" algn="l">
                        <a:spcBef>
                          <a:spcPts val="0"/>
                        </a:spcBef>
                        <a:spcAft>
                          <a:spcPts val="0"/>
                        </a:spcAft>
                      </a:pPr>
                      <a:r>
                        <a:rPr lang="en-US" sz="2000" b="1" dirty="0">
                          <a:solidFill>
                            <a:schemeClr val="tx1"/>
                          </a:solidFill>
                          <a:effectLst/>
                          <a:latin typeface="Nirmala UI" panose="020B0502040204020203" pitchFamily="34" charset="0"/>
                          <a:cs typeface="Nirmala UI" panose="020B0502040204020203" pitchFamily="34" charset="0"/>
                        </a:rPr>
                        <a:t>Admission pH</a:t>
                      </a:r>
                      <a:endParaRPr lang="en-US" sz="2000" b="1" dirty="0">
                        <a:solidFill>
                          <a:schemeClr val="tx1"/>
                        </a:solidFill>
                        <a:effectLst/>
                        <a:latin typeface="Nirmala UI" panose="020B0502040204020203" pitchFamily="34" charset="0"/>
                        <a:ea typeface="Calibri" panose="020F0502020204030204" pitchFamily="34" charset="0"/>
                        <a:cs typeface="Nirmala UI" panose="020B050204020402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dirty="0">
                          <a:effectLst/>
                          <a:latin typeface="Nirmala UI" panose="020B0502040204020203" pitchFamily="34" charset="0"/>
                          <a:cs typeface="Nirmala UI" panose="020B0502040204020203" pitchFamily="34" charset="0"/>
                        </a:rPr>
                        <a:t>0.393</a:t>
                      </a:r>
                      <a:endParaRPr lang="en-US" sz="2000" dirty="0">
                        <a:effectLst/>
                        <a:latin typeface="Nirmala UI" panose="020B0502040204020203" pitchFamily="34" charset="0"/>
                        <a:ea typeface="Calibri" panose="020F0502020204030204" pitchFamily="34" charset="0"/>
                        <a:cs typeface="Nirmala UI" panose="020B050204020402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489844" rtl="0" eaLnBrk="1" fontAlgn="auto" latinLnBrk="0" hangingPunct="1">
                        <a:lnSpc>
                          <a:spcPct val="100000"/>
                        </a:lnSpc>
                        <a:spcBef>
                          <a:spcPts val="0"/>
                        </a:spcBef>
                        <a:spcAft>
                          <a:spcPts val="0"/>
                        </a:spcAft>
                        <a:buClrTx/>
                        <a:buSzTx/>
                        <a:buFontTx/>
                        <a:buNone/>
                        <a:tabLst/>
                        <a:defRPr/>
                      </a:pPr>
                      <a:r>
                        <a:rPr lang="en-US" sz="2000" b="1" u="none" strike="sngStrike" dirty="0">
                          <a:effectLst/>
                          <a:latin typeface="Nirmala UI" panose="020B0502040204020203" pitchFamily="34" charset="0"/>
                          <a:cs typeface="Nirmala UI" panose="020B0502040204020203" pitchFamily="34" charset="0"/>
                        </a:rPr>
                        <a:t> </a:t>
                      </a:r>
                      <a:endParaRPr lang="en-US" sz="2000" b="1" strike="sngStrike" dirty="0">
                        <a:effectLst/>
                        <a:latin typeface="Nirmala UI" panose="020B0502040204020203" pitchFamily="34" charset="0"/>
                        <a:ea typeface="Calibri" panose="020F0502020204030204" pitchFamily="34" charset="0"/>
                        <a:cs typeface="Nirmala UI" panose="020B050204020402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u="none" strike="sngStrike" dirty="0">
                          <a:effectLst/>
                          <a:latin typeface="Nirmala UI" panose="020B0502040204020203" pitchFamily="34" charset="0"/>
                          <a:cs typeface="Nirmala UI" panose="020B0502040204020203" pitchFamily="34" charset="0"/>
                        </a:rPr>
                        <a:t> </a:t>
                      </a:r>
                      <a:endParaRPr lang="en-US" sz="2000" strike="sngStrike" dirty="0">
                        <a:effectLst/>
                        <a:latin typeface="Nirmala UI" panose="020B0502040204020203" pitchFamily="34" charset="0"/>
                        <a:ea typeface="Calibri" panose="020F0502020204030204" pitchFamily="34" charset="0"/>
                        <a:cs typeface="Nirmala UI" panose="020B050204020402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380750">
                <a:tc>
                  <a:txBody>
                    <a:bodyPr/>
                    <a:lstStyle/>
                    <a:p>
                      <a:pPr marL="0" marR="0" algn="l">
                        <a:spcBef>
                          <a:spcPts val="0"/>
                        </a:spcBef>
                        <a:spcAft>
                          <a:spcPts val="0"/>
                        </a:spcAft>
                      </a:pPr>
                      <a:r>
                        <a:rPr lang="en-US" sz="2000" b="1">
                          <a:solidFill>
                            <a:schemeClr val="tx1"/>
                          </a:solidFill>
                          <a:effectLst/>
                          <a:latin typeface="Nirmala UI" panose="020B0502040204020203" pitchFamily="34" charset="0"/>
                          <a:cs typeface="Nirmala UI" panose="020B0502040204020203" pitchFamily="34" charset="0"/>
                        </a:rPr>
                        <a:t>TTM Administration</a:t>
                      </a:r>
                      <a:endParaRPr lang="en-US" sz="2000" b="1">
                        <a:solidFill>
                          <a:schemeClr val="tx1"/>
                        </a:solidFill>
                        <a:effectLst/>
                        <a:latin typeface="Nirmala UI" panose="020B0502040204020203" pitchFamily="34" charset="0"/>
                        <a:ea typeface="Calibri" panose="020F0502020204030204" pitchFamily="34" charset="0"/>
                        <a:cs typeface="Nirmala UI" panose="020B050204020402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dirty="0">
                          <a:effectLst/>
                          <a:latin typeface="Nirmala UI" panose="020B0502040204020203" pitchFamily="34" charset="0"/>
                          <a:cs typeface="Nirmala UI" panose="020B0502040204020203" pitchFamily="34" charset="0"/>
                        </a:rPr>
                        <a:t>&lt; 0.001</a:t>
                      </a:r>
                      <a:endParaRPr lang="en-US" sz="2000" dirty="0">
                        <a:effectLst/>
                        <a:latin typeface="Nirmala UI" panose="020B0502040204020203" pitchFamily="34" charset="0"/>
                        <a:ea typeface="Calibri" panose="020F0502020204030204" pitchFamily="34" charset="0"/>
                        <a:cs typeface="Nirmala UI" panose="020B050204020402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dirty="0">
                          <a:effectLst/>
                          <a:latin typeface="Nirmala UI" panose="020B0502040204020203" pitchFamily="34" charset="0"/>
                          <a:ea typeface="Calibri" panose="020F0502020204030204" pitchFamily="34" charset="0"/>
                          <a:cs typeface="Nirmala UI" panose="020B0502040204020203" pitchFamily="34" charset="0"/>
                        </a:rPr>
                        <a:t>3.9</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dirty="0">
                          <a:effectLst/>
                          <a:latin typeface="Nirmala UI" panose="020B0502040204020203" pitchFamily="34" charset="0"/>
                          <a:cs typeface="Nirmala UI" panose="020B0502040204020203" pitchFamily="34" charset="0"/>
                        </a:rPr>
                        <a:t>&lt; 0.001</a:t>
                      </a:r>
                      <a:endParaRPr lang="en-US" sz="2000" dirty="0">
                        <a:effectLst/>
                        <a:latin typeface="Nirmala UI" panose="020B0502040204020203" pitchFamily="34" charset="0"/>
                        <a:ea typeface="Calibri" panose="020F0502020204030204" pitchFamily="34" charset="0"/>
                        <a:cs typeface="Nirmala UI" panose="020B050204020402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380750">
                <a:tc>
                  <a:txBody>
                    <a:bodyPr/>
                    <a:lstStyle/>
                    <a:p>
                      <a:pPr marL="0" marR="0" algn="l">
                        <a:spcBef>
                          <a:spcPts val="0"/>
                        </a:spcBef>
                        <a:spcAft>
                          <a:spcPts val="0"/>
                        </a:spcAft>
                      </a:pPr>
                      <a:r>
                        <a:rPr lang="en-US" sz="2000" b="1" dirty="0" err="1">
                          <a:solidFill>
                            <a:schemeClr val="tx1"/>
                          </a:solidFill>
                          <a:effectLst/>
                          <a:latin typeface="Nirmala UI" panose="020B0502040204020203" pitchFamily="34" charset="0"/>
                          <a:cs typeface="Nirmala UI" panose="020B0502040204020203" pitchFamily="34" charset="0"/>
                        </a:rPr>
                        <a:t>Shockable</a:t>
                      </a:r>
                      <a:r>
                        <a:rPr lang="en-US" sz="2000" b="1" baseline="0" dirty="0">
                          <a:solidFill>
                            <a:schemeClr val="tx1"/>
                          </a:solidFill>
                          <a:effectLst/>
                          <a:latin typeface="Nirmala UI" panose="020B0502040204020203" pitchFamily="34" charset="0"/>
                          <a:cs typeface="Nirmala UI" panose="020B0502040204020203" pitchFamily="34" charset="0"/>
                        </a:rPr>
                        <a:t> </a:t>
                      </a:r>
                      <a:r>
                        <a:rPr lang="en-US" sz="2000" b="1" dirty="0">
                          <a:solidFill>
                            <a:schemeClr val="tx1"/>
                          </a:solidFill>
                          <a:effectLst/>
                          <a:latin typeface="Nirmala UI" panose="020B0502040204020203" pitchFamily="34" charset="0"/>
                          <a:cs typeface="Nirmala UI" panose="020B0502040204020203" pitchFamily="34" charset="0"/>
                        </a:rPr>
                        <a:t>rhythm </a:t>
                      </a:r>
                      <a:endParaRPr lang="en-US" sz="2000" b="1" dirty="0">
                        <a:solidFill>
                          <a:schemeClr val="tx1"/>
                        </a:solidFill>
                        <a:effectLst/>
                        <a:latin typeface="Nirmala UI" panose="020B0502040204020203" pitchFamily="34" charset="0"/>
                        <a:ea typeface="Calibri" panose="020F0502020204030204" pitchFamily="34" charset="0"/>
                        <a:cs typeface="Nirmala UI" panose="020B050204020402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dirty="0">
                          <a:effectLst/>
                          <a:latin typeface="Nirmala UI" panose="020B0502040204020203" pitchFamily="34" charset="0"/>
                          <a:cs typeface="Nirmala UI" panose="020B0502040204020203" pitchFamily="34" charset="0"/>
                        </a:rPr>
                        <a:t>&lt; 0.001</a:t>
                      </a:r>
                      <a:endParaRPr lang="en-US" sz="2000" dirty="0">
                        <a:effectLst/>
                        <a:latin typeface="Nirmala UI" panose="020B0502040204020203" pitchFamily="34" charset="0"/>
                        <a:ea typeface="Calibri" panose="020F0502020204030204" pitchFamily="34" charset="0"/>
                        <a:cs typeface="Nirmala UI" panose="020B050204020402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dirty="0">
                          <a:effectLst/>
                          <a:latin typeface="Nirmala UI" panose="020B0502040204020203" pitchFamily="34" charset="0"/>
                          <a:ea typeface="Calibri" panose="020F0502020204030204" pitchFamily="34" charset="0"/>
                          <a:cs typeface="Nirmala UI" panose="020B0502040204020203" pitchFamily="34" charset="0"/>
                        </a:rPr>
                        <a:t>8.8</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dirty="0">
                          <a:effectLst/>
                          <a:latin typeface="Nirmala UI" panose="020B0502040204020203" pitchFamily="34" charset="0"/>
                          <a:cs typeface="Nirmala UI" panose="020B0502040204020203" pitchFamily="34" charset="0"/>
                        </a:rPr>
                        <a:t>&lt; 0.001</a:t>
                      </a:r>
                      <a:endParaRPr lang="en-US" sz="2000" dirty="0">
                        <a:effectLst/>
                        <a:latin typeface="Nirmala UI" panose="020B0502040204020203" pitchFamily="34" charset="0"/>
                        <a:ea typeface="Calibri" panose="020F0502020204030204" pitchFamily="34" charset="0"/>
                        <a:cs typeface="Nirmala UI" panose="020B050204020402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380750">
                <a:tc>
                  <a:txBody>
                    <a:bodyPr/>
                    <a:lstStyle/>
                    <a:p>
                      <a:pPr marL="0" marR="0" algn="l">
                        <a:spcBef>
                          <a:spcPts val="0"/>
                        </a:spcBef>
                        <a:spcAft>
                          <a:spcPts val="0"/>
                        </a:spcAft>
                      </a:pPr>
                      <a:r>
                        <a:rPr lang="en-US" sz="2000" b="1" dirty="0">
                          <a:solidFill>
                            <a:schemeClr val="tx1"/>
                          </a:solidFill>
                          <a:effectLst/>
                          <a:latin typeface="Nirmala UI" panose="020B0502040204020203" pitchFamily="34" charset="0"/>
                          <a:cs typeface="Nirmala UI" panose="020B0502040204020203" pitchFamily="34" charset="0"/>
                        </a:rPr>
                        <a:t>Mechanical compression</a:t>
                      </a:r>
                      <a:endParaRPr lang="en-US" sz="2000" b="1" dirty="0">
                        <a:solidFill>
                          <a:schemeClr val="tx1"/>
                        </a:solidFill>
                        <a:effectLst/>
                        <a:latin typeface="Nirmala UI" panose="020B0502040204020203" pitchFamily="34" charset="0"/>
                        <a:ea typeface="Calibri" panose="020F0502020204030204" pitchFamily="34" charset="0"/>
                        <a:cs typeface="Nirmala UI" panose="020B050204020402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dirty="0">
                          <a:effectLst/>
                          <a:latin typeface="Nirmala UI" panose="020B0502040204020203" pitchFamily="34" charset="0"/>
                          <a:cs typeface="Nirmala UI" panose="020B0502040204020203" pitchFamily="34" charset="0"/>
                        </a:rPr>
                        <a:t>&lt; 0.001</a:t>
                      </a:r>
                      <a:endParaRPr lang="en-US" sz="2000" dirty="0">
                        <a:effectLst/>
                        <a:latin typeface="Nirmala UI" panose="020B0502040204020203" pitchFamily="34" charset="0"/>
                        <a:ea typeface="Calibri" panose="020F0502020204030204" pitchFamily="34" charset="0"/>
                        <a:cs typeface="Nirmala UI" panose="020B050204020402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dirty="0">
                          <a:effectLst/>
                          <a:latin typeface="Nirmala UI" panose="020B0502040204020203" pitchFamily="34" charset="0"/>
                          <a:ea typeface="Calibri" panose="020F0502020204030204" pitchFamily="34" charset="0"/>
                          <a:cs typeface="Nirmala UI" panose="020B0502040204020203" pitchFamily="34" charset="0"/>
                        </a:rPr>
                        <a:t>3.9</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dirty="0">
                          <a:effectLst/>
                          <a:latin typeface="Nirmala UI" panose="020B0502040204020203" pitchFamily="34" charset="0"/>
                          <a:cs typeface="Nirmala UI" panose="020B0502040204020203" pitchFamily="34" charset="0"/>
                        </a:rPr>
                        <a:t>&lt; 0.001</a:t>
                      </a:r>
                      <a:endParaRPr lang="en-US" sz="2000" dirty="0">
                        <a:effectLst/>
                        <a:latin typeface="Nirmala UI" panose="020B0502040204020203" pitchFamily="34" charset="0"/>
                        <a:ea typeface="Calibri" panose="020F0502020204030204" pitchFamily="34" charset="0"/>
                        <a:cs typeface="Nirmala UI" panose="020B050204020402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r h="380750">
                <a:tc>
                  <a:txBody>
                    <a:bodyPr/>
                    <a:lstStyle/>
                    <a:p>
                      <a:pPr marL="0" marR="0" algn="l">
                        <a:spcBef>
                          <a:spcPts val="0"/>
                        </a:spcBef>
                        <a:spcAft>
                          <a:spcPts val="0"/>
                        </a:spcAft>
                      </a:pPr>
                      <a:r>
                        <a:rPr lang="en-US" sz="2000" b="1" dirty="0">
                          <a:solidFill>
                            <a:schemeClr val="tx1"/>
                          </a:solidFill>
                          <a:effectLst/>
                          <a:latin typeface="Nirmala UI" panose="020B0502040204020203" pitchFamily="34" charset="0"/>
                          <a:cs typeface="Nirmala UI" panose="020B0502040204020203" pitchFamily="34" charset="0"/>
                        </a:rPr>
                        <a:t>BMI of ≥ 35 kg/m</a:t>
                      </a:r>
                      <a:r>
                        <a:rPr lang="en-US" sz="2000" b="1" baseline="30000" dirty="0">
                          <a:solidFill>
                            <a:schemeClr val="tx1"/>
                          </a:solidFill>
                          <a:effectLst/>
                          <a:latin typeface="Nirmala UI" panose="020B0502040204020203" pitchFamily="34" charset="0"/>
                          <a:cs typeface="Nirmala UI" panose="020B0502040204020203" pitchFamily="34" charset="0"/>
                        </a:rPr>
                        <a:t>2</a:t>
                      </a:r>
                      <a:endParaRPr lang="en-US" sz="2000" b="1" dirty="0">
                        <a:solidFill>
                          <a:schemeClr val="tx1"/>
                        </a:solidFill>
                        <a:effectLst/>
                        <a:latin typeface="Nirmala UI" panose="020B0502040204020203" pitchFamily="34" charset="0"/>
                        <a:ea typeface="Calibri" panose="020F0502020204030204" pitchFamily="34" charset="0"/>
                        <a:cs typeface="Nirmala UI" panose="020B050204020402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dirty="0">
                          <a:effectLst/>
                          <a:latin typeface="Nirmala UI" panose="020B0502040204020203" pitchFamily="34" charset="0"/>
                          <a:cs typeface="Nirmala UI" panose="020B0502040204020203" pitchFamily="34" charset="0"/>
                        </a:rPr>
                        <a:t> 0.024</a:t>
                      </a:r>
                      <a:endParaRPr lang="en-US" sz="2000" dirty="0">
                        <a:effectLst/>
                        <a:latin typeface="Nirmala UI" panose="020B0502040204020203" pitchFamily="34" charset="0"/>
                        <a:ea typeface="Calibri" panose="020F0502020204030204" pitchFamily="34" charset="0"/>
                        <a:cs typeface="Nirmala UI" panose="020B050204020402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dirty="0">
                          <a:effectLst/>
                          <a:latin typeface="Nirmala UI" panose="020B0502040204020203" pitchFamily="34" charset="0"/>
                          <a:ea typeface="Calibri" panose="020F0502020204030204" pitchFamily="34" charset="0"/>
                          <a:cs typeface="Nirmala UI" panose="020B0502040204020203" pitchFamily="34" charset="0"/>
                        </a:rPr>
                        <a:t>2.9</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dirty="0">
                          <a:effectLst/>
                          <a:latin typeface="Nirmala UI" panose="020B0502040204020203" pitchFamily="34" charset="0"/>
                          <a:cs typeface="Nirmala UI" panose="020B0502040204020203" pitchFamily="34" charset="0"/>
                        </a:rPr>
                        <a:t>0.028</a:t>
                      </a:r>
                      <a:endParaRPr lang="en-US" sz="2000" dirty="0">
                        <a:effectLst/>
                        <a:latin typeface="Nirmala UI" panose="020B0502040204020203" pitchFamily="34" charset="0"/>
                        <a:ea typeface="Calibri" panose="020F0502020204030204" pitchFamily="34" charset="0"/>
                        <a:cs typeface="Nirmala UI" panose="020B050204020402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0"/>
                  </a:ext>
                </a:extLst>
              </a:tr>
            </a:tbl>
          </a:graphicData>
        </a:graphic>
      </p:graphicFrame>
      <p:sp>
        <p:nvSpPr>
          <p:cNvPr id="4" name="TextBox 3">
            <a:extLst>
              <a:ext uri="{FF2B5EF4-FFF2-40B4-BE49-F238E27FC236}">
                <a16:creationId xmlns:a16="http://schemas.microsoft.com/office/drawing/2014/main" id="{307FB747-0CE0-B249-9CAF-7C75DC4C55F4}"/>
              </a:ext>
            </a:extLst>
          </p:cNvPr>
          <p:cNvSpPr txBox="1"/>
          <p:nvPr/>
        </p:nvSpPr>
        <p:spPr>
          <a:xfrm>
            <a:off x="9525000" y="11277600"/>
            <a:ext cx="10626991" cy="492443"/>
          </a:xfrm>
          <a:prstGeom prst="rect">
            <a:avLst/>
          </a:prstGeom>
          <a:noFill/>
        </p:spPr>
        <p:txBody>
          <a:bodyPr wrap="square" rtlCol="0">
            <a:spAutoFit/>
          </a:bodyPr>
          <a:lstStyle/>
          <a:p>
            <a:pPr algn="ctr"/>
            <a:r>
              <a:rPr lang="en-US" sz="2600" b="1" u="sng" dirty="0">
                <a:solidFill>
                  <a:srgbClr val="10315A"/>
                </a:solidFill>
                <a:latin typeface="Nirmala UI" panose="020B0502040204020203" pitchFamily="34" charset="0"/>
                <a:cs typeface="Nirmala UI" panose="020B0502040204020203" pitchFamily="34" charset="0"/>
              </a:rPr>
              <a:t>Table 2. Predictors of favorable neurological outcomes (CPC 1–2) </a:t>
            </a:r>
            <a:endParaRPr lang="en-US" sz="2600" u="sng" dirty="0">
              <a:solidFill>
                <a:srgbClr val="10315A"/>
              </a:solidFill>
              <a:latin typeface="Nirmala UI" panose="020B0502040204020203" pitchFamily="34" charset="0"/>
              <a:cs typeface="Nirmala UI" panose="020B0502040204020203" pitchFamily="34" charset="0"/>
            </a:endParaRPr>
          </a:p>
        </p:txBody>
      </p:sp>
      <p:sp>
        <p:nvSpPr>
          <p:cNvPr id="5" name="TextBox 4">
            <a:extLst>
              <a:ext uri="{FF2B5EF4-FFF2-40B4-BE49-F238E27FC236}">
                <a16:creationId xmlns:a16="http://schemas.microsoft.com/office/drawing/2014/main" id="{EE3761CF-7579-B441-83A1-86008A62529D}"/>
              </a:ext>
            </a:extLst>
          </p:cNvPr>
          <p:cNvSpPr txBox="1"/>
          <p:nvPr/>
        </p:nvSpPr>
        <p:spPr>
          <a:xfrm>
            <a:off x="9677400" y="16916400"/>
            <a:ext cx="10283436" cy="2092881"/>
          </a:xfrm>
          <a:prstGeom prst="rect">
            <a:avLst/>
          </a:prstGeom>
          <a:noFill/>
        </p:spPr>
        <p:txBody>
          <a:bodyPr wrap="square" rtlCol="0">
            <a:spAutoFit/>
          </a:bodyPr>
          <a:lstStyle/>
          <a:p>
            <a:pPr algn="just"/>
            <a:r>
              <a:rPr lang="en-US" altLang="en-US" sz="2600" dirty="0">
                <a:solidFill>
                  <a:srgbClr val="000000"/>
                </a:solidFill>
                <a:latin typeface="Nirmala UI" panose="020B0502040204020203" pitchFamily="34" charset="0"/>
                <a:cs typeface="Nirmala UI" panose="020B0502040204020203" pitchFamily="34" charset="0"/>
              </a:rPr>
              <a:t>It was noted that a </a:t>
            </a:r>
            <a:r>
              <a:rPr lang="en-US" altLang="en-US" sz="2600" b="1" dirty="0">
                <a:solidFill>
                  <a:srgbClr val="000000"/>
                </a:solidFill>
                <a:latin typeface="Nirmala UI" panose="020B0502040204020203" pitchFamily="34" charset="0"/>
                <a:cs typeface="Nirmala UI" panose="020B0502040204020203" pitchFamily="34" charset="0"/>
              </a:rPr>
              <a:t>BMI </a:t>
            </a:r>
            <a:r>
              <a:rPr lang="en-US" sz="2600" b="1" dirty="0">
                <a:solidFill>
                  <a:srgbClr val="000000"/>
                </a:solidFill>
                <a:latin typeface="Nirmala UI" panose="020B0502040204020203" pitchFamily="34" charset="0"/>
                <a:cs typeface="Nirmala UI" panose="020B0502040204020203" pitchFamily="34" charset="0"/>
              </a:rPr>
              <a:t>≥ 35 kg/m</a:t>
            </a:r>
            <a:r>
              <a:rPr lang="en-US" sz="2600" b="1" baseline="30000" dirty="0">
                <a:solidFill>
                  <a:srgbClr val="000000"/>
                </a:solidFill>
                <a:latin typeface="Nirmala UI" panose="020B0502040204020203" pitchFamily="34" charset="0"/>
                <a:cs typeface="Nirmala UI" panose="020B0502040204020203" pitchFamily="34" charset="0"/>
              </a:rPr>
              <a:t>2 </a:t>
            </a:r>
            <a:r>
              <a:rPr lang="en-US" sz="2600" dirty="0">
                <a:solidFill>
                  <a:srgbClr val="000000"/>
                </a:solidFill>
                <a:latin typeface="Nirmala UI" panose="020B0502040204020203" pitchFamily="34" charset="0"/>
                <a:cs typeface="Nirmala UI" panose="020B0502040204020203" pitchFamily="34" charset="0"/>
              </a:rPr>
              <a:t>independently predicted a </a:t>
            </a:r>
            <a:r>
              <a:rPr lang="en-US" sz="2600" b="1" dirty="0">
                <a:solidFill>
                  <a:srgbClr val="000000"/>
                </a:solidFill>
                <a:latin typeface="Nirmala UI" panose="020B0502040204020203" pitchFamily="34" charset="0"/>
                <a:cs typeface="Nirmala UI" panose="020B0502040204020203" pitchFamily="34" charset="0"/>
              </a:rPr>
              <a:t>favorable neurological outcome</a:t>
            </a:r>
            <a:r>
              <a:rPr lang="en-US" sz="2600" dirty="0">
                <a:solidFill>
                  <a:srgbClr val="000000"/>
                </a:solidFill>
                <a:latin typeface="Nirmala UI" panose="020B0502040204020203" pitchFamily="34" charset="0"/>
                <a:cs typeface="Nirmala UI" panose="020B0502040204020203" pitchFamily="34" charset="0"/>
              </a:rPr>
              <a:t>. </a:t>
            </a:r>
            <a:r>
              <a:rPr lang="en-US" altLang="en-US" sz="2600" dirty="0">
                <a:solidFill>
                  <a:srgbClr val="000000"/>
                </a:solidFill>
                <a:latin typeface="Nirmala UI" panose="020B0502040204020203" pitchFamily="34" charset="0"/>
                <a:cs typeface="Nirmala UI" panose="020B0502040204020203" pitchFamily="34" charset="0"/>
              </a:rPr>
              <a:t>Other independent predictors of a favorable neurological outcome include </a:t>
            </a:r>
            <a:r>
              <a:rPr lang="en-US" altLang="en-US" sz="2600" b="1" dirty="0">
                <a:solidFill>
                  <a:srgbClr val="000000"/>
                </a:solidFill>
                <a:latin typeface="Nirmala UI" panose="020B0502040204020203" pitchFamily="34" charset="0"/>
                <a:cs typeface="Nirmala UI" panose="020B0502040204020203" pitchFamily="34" charset="0"/>
              </a:rPr>
              <a:t>age</a:t>
            </a:r>
            <a:r>
              <a:rPr lang="en-US" altLang="en-US" sz="2600" dirty="0">
                <a:solidFill>
                  <a:srgbClr val="000000"/>
                </a:solidFill>
                <a:latin typeface="Nirmala UI" panose="020B0502040204020203" pitchFamily="34" charset="0"/>
                <a:cs typeface="Nirmala UI" panose="020B0502040204020203" pitchFamily="34" charset="0"/>
              </a:rPr>
              <a:t>, having a </a:t>
            </a:r>
            <a:r>
              <a:rPr lang="en-US" altLang="en-US" sz="2600" b="1" dirty="0">
                <a:solidFill>
                  <a:srgbClr val="000000"/>
                </a:solidFill>
                <a:latin typeface="Nirmala UI" panose="020B0502040204020203" pitchFamily="34" charset="0"/>
                <a:cs typeface="Nirmala UI" panose="020B0502040204020203" pitchFamily="34" charset="0"/>
              </a:rPr>
              <a:t>shockable rhythm</a:t>
            </a:r>
            <a:r>
              <a:rPr lang="en-US" altLang="en-US" sz="2600" dirty="0">
                <a:solidFill>
                  <a:srgbClr val="000000"/>
                </a:solidFill>
                <a:latin typeface="Nirmala UI" panose="020B0502040204020203" pitchFamily="34" charset="0"/>
                <a:cs typeface="Nirmala UI" panose="020B0502040204020203" pitchFamily="34" charset="0"/>
              </a:rPr>
              <a:t>, the use of </a:t>
            </a:r>
            <a:r>
              <a:rPr lang="en-US" altLang="en-US" sz="2600" b="1" dirty="0">
                <a:solidFill>
                  <a:srgbClr val="000000"/>
                </a:solidFill>
                <a:latin typeface="Nirmala UI" panose="020B0502040204020203" pitchFamily="34" charset="0"/>
                <a:cs typeface="Nirmala UI" panose="020B0502040204020203" pitchFamily="34" charset="0"/>
              </a:rPr>
              <a:t>mechanical compression device</a:t>
            </a:r>
            <a:r>
              <a:rPr lang="en-US" altLang="en-US" sz="2600" dirty="0">
                <a:solidFill>
                  <a:srgbClr val="000000"/>
                </a:solidFill>
                <a:latin typeface="Nirmala UI" panose="020B0502040204020203" pitchFamily="34" charset="0"/>
                <a:cs typeface="Nirmala UI" panose="020B0502040204020203" pitchFamily="34" charset="0"/>
              </a:rPr>
              <a:t>, and the administration of </a:t>
            </a:r>
            <a:r>
              <a:rPr lang="en-US" altLang="en-US" sz="2600" b="1" dirty="0">
                <a:solidFill>
                  <a:srgbClr val="000000"/>
                </a:solidFill>
                <a:latin typeface="Nirmala UI" panose="020B0502040204020203" pitchFamily="34" charset="0"/>
                <a:cs typeface="Nirmala UI" panose="020B0502040204020203" pitchFamily="34" charset="0"/>
              </a:rPr>
              <a:t>targeted temperature management</a:t>
            </a:r>
            <a:endParaRPr lang="en-US" sz="2600" dirty="0">
              <a:solidFill>
                <a:srgbClr val="000000"/>
              </a:solidFill>
            </a:endParaRPr>
          </a:p>
        </p:txBody>
      </p:sp>
      <p:graphicFrame>
        <p:nvGraphicFramePr>
          <p:cNvPr id="6" name="Table 5">
            <a:extLst>
              <a:ext uri="{FF2B5EF4-FFF2-40B4-BE49-F238E27FC236}">
                <a16:creationId xmlns:a16="http://schemas.microsoft.com/office/drawing/2014/main" id="{C41C0C7A-41B2-D14D-B362-2C3EC09A83F0}"/>
              </a:ext>
            </a:extLst>
          </p:cNvPr>
          <p:cNvGraphicFramePr>
            <a:graphicFrameLocks noGrp="1"/>
          </p:cNvGraphicFramePr>
          <p:nvPr>
            <p:extLst>
              <p:ext uri="{D42A27DB-BD31-4B8C-83A1-F6EECF244321}">
                <p14:modId xmlns:p14="http://schemas.microsoft.com/office/powerpoint/2010/main" val="4266495367"/>
              </p:ext>
            </p:extLst>
          </p:nvPr>
        </p:nvGraphicFramePr>
        <p:xfrm>
          <a:off x="9829800" y="685800"/>
          <a:ext cx="10487390" cy="10017019"/>
        </p:xfrm>
        <a:graphic>
          <a:graphicData uri="http://schemas.openxmlformats.org/drawingml/2006/table">
            <a:tbl>
              <a:tblPr firstRow="1" firstCol="1" bandRow="1">
                <a:tableStyleId>{0660B408-B3CF-4A94-85FC-2B1E0A45F4A2}</a:tableStyleId>
              </a:tblPr>
              <a:tblGrid>
                <a:gridCol w="2899047">
                  <a:extLst>
                    <a:ext uri="{9D8B030D-6E8A-4147-A177-3AD203B41FA5}">
                      <a16:colId xmlns:a16="http://schemas.microsoft.com/office/drawing/2014/main" val="3575305407"/>
                    </a:ext>
                  </a:extLst>
                </a:gridCol>
                <a:gridCol w="2078998">
                  <a:extLst>
                    <a:ext uri="{9D8B030D-6E8A-4147-A177-3AD203B41FA5}">
                      <a16:colId xmlns:a16="http://schemas.microsoft.com/office/drawing/2014/main" val="1128816327"/>
                    </a:ext>
                  </a:extLst>
                </a:gridCol>
                <a:gridCol w="2182948">
                  <a:extLst>
                    <a:ext uri="{9D8B030D-6E8A-4147-A177-3AD203B41FA5}">
                      <a16:colId xmlns:a16="http://schemas.microsoft.com/office/drawing/2014/main" val="1739958968"/>
                    </a:ext>
                  </a:extLst>
                </a:gridCol>
                <a:gridCol w="2182948">
                  <a:extLst>
                    <a:ext uri="{9D8B030D-6E8A-4147-A177-3AD203B41FA5}">
                      <a16:colId xmlns:a16="http://schemas.microsoft.com/office/drawing/2014/main" val="523058025"/>
                    </a:ext>
                  </a:extLst>
                </a:gridCol>
                <a:gridCol w="1143449">
                  <a:extLst>
                    <a:ext uri="{9D8B030D-6E8A-4147-A177-3AD203B41FA5}">
                      <a16:colId xmlns:a16="http://schemas.microsoft.com/office/drawing/2014/main" val="3196432194"/>
                    </a:ext>
                  </a:extLst>
                </a:gridCol>
              </a:tblGrid>
              <a:tr h="620589">
                <a:tc>
                  <a:txBody>
                    <a:bodyPr/>
                    <a:lstStyle/>
                    <a:p>
                      <a:pPr marL="0" marR="0" algn="ctr">
                        <a:spcBef>
                          <a:spcPts val="0"/>
                        </a:spcBef>
                        <a:spcAft>
                          <a:spcPts val="0"/>
                        </a:spcAft>
                      </a:pPr>
                      <a:r>
                        <a:rPr lang="en-US" sz="2000" kern="1200" dirty="0">
                          <a:effectLst/>
                          <a:latin typeface="Nirmala UI" panose="020B0502040204020203" pitchFamily="34" charset="0"/>
                          <a:cs typeface="Nirmala UI" panose="020B0502040204020203" pitchFamily="34" charset="0"/>
                        </a:rPr>
                        <a:t>Variables</a:t>
                      </a:r>
                      <a:endParaRPr lang="en-US" sz="2000" dirty="0">
                        <a:effectLst/>
                        <a:latin typeface="Nirmala UI" panose="020B0502040204020203" pitchFamily="34" charset="0"/>
                        <a:ea typeface="Calibri" panose="020F0502020204030204" pitchFamily="34" charset="0"/>
                        <a:cs typeface="Nirmala UI" panose="020B0502040204020203" pitchFamily="34"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83A9"/>
                    </a:solidFill>
                  </a:tcPr>
                </a:tc>
                <a:tc>
                  <a:txBody>
                    <a:bodyPr/>
                    <a:lstStyle/>
                    <a:p>
                      <a:pPr marL="0" marR="0" algn="ctr">
                        <a:spcBef>
                          <a:spcPts val="0"/>
                        </a:spcBef>
                        <a:spcAft>
                          <a:spcPts val="0"/>
                        </a:spcAft>
                      </a:pPr>
                      <a:r>
                        <a:rPr lang="en-US" sz="2000" kern="1200" dirty="0">
                          <a:effectLst/>
                          <a:latin typeface="Nirmala UI" panose="020B0502040204020203" pitchFamily="34" charset="0"/>
                          <a:cs typeface="Nirmala UI" panose="020B0502040204020203" pitchFamily="34" charset="0"/>
                        </a:rPr>
                        <a:t>n = 368 (%)</a:t>
                      </a:r>
                      <a:endParaRPr lang="en-US" sz="2000" dirty="0">
                        <a:effectLst/>
                        <a:latin typeface="Nirmala UI" panose="020B0502040204020203" pitchFamily="34" charset="0"/>
                        <a:ea typeface="Calibri" panose="020F0502020204030204" pitchFamily="34" charset="0"/>
                        <a:cs typeface="Nirmala UI" panose="020B0502040204020203"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2000" kern="1200" dirty="0">
                          <a:effectLst/>
                          <a:latin typeface="Nirmala UI" panose="020B0502040204020203" pitchFamily="34" charset="0"/>
                          <a:cs typeface="Nirmala UI" panose="020B0502040204020203" pitchFamily="34" charset="0"/>
                        </a:rPr>
                        <a:t>BMI &lt; 35 kg/m</a:t>
                      </a:r>
                      <a:r>
                        <a:rPr lang="en-US" sz="2000" kern="1200" baseline="30000" dirty="0">
                          <a:effectLst/>
                          <a:latin typeface="Nirmala UI" panose="020B0502040204020203" pitchFamily="34" charset="0"/>
                          <a:cs typeface="Nirmala UI" panose="020B0502040204020203" pitchFamily="34" charset="0"/>
                        </a:rPr>
                        <a:t>2</a:t>
                      </a:r>
                      <a:endParaRPr lang="en-US" sz="2000" dirty="0">
                        <a:effectLst/>
                        <a:latin typeface="Nirmala UI" panose="020B0502040204020203" pitchFamily="34" charset="0"/>
                        <a:cs typeface="Nirmala UI" panose="020B0502040204020203" pitchFamily="34" charset="0"/>
                      </a:endParaRPr>
                    </a:p>
                    <a:p>
                      <a:pPr marL="0" marR="0" algn="ctr">
                        <a:spcBef>
                          <a:spcPts val="0"/>
                        </a:spcBef>
                        <a:spcAft>
                          <a:spcPts val="0"/>
                        </a:spcAft>
                      </a:pPr>
                      <a:r>
                        <a:rPr lang="en-US" sz="2000" kern="1200" dirty="0">
                          <a:effectLst/>
                          <a:latin typeface="Nirmala UI" panose="020B0502040204020203" pitchFamily="34" charset="0"/>
                          <a:cs typeface="Nirmala UI" panose="020B0502040204020203" pitchFamily="34" charset="0"/>
                        </a:rPr>
                        <a:t>n = 294 (%)</a:t>
                      </a:r>
                      <a:endParaRPr lang="en-US" sz="2000" dirty="0">
                        <a:effectLst/>
                        <a:latin typeface="Nirmala UI" panose="020B0502040204020203" pitchFamily="34" charset="0"/>
                        <a:ea typeface="Calibri" panose="020F0502020204030204" pitchFamily="34" charset="0"/>
                        <a:cs typeface="Nirmala UI" panose="020B0502040204020203" pitchFamily="34"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2000" kern="1200">
                          <a:effectLst/>
                          <a:latin typeface="Nirmala UI" panose="020B0502040204020203" pitchFamily="34" charset="0"/>
                          <a:cs typeface="Nirmala UI" panose="020B0502040204020203" pitchFamily="34" charset="0"/>
                        </a:rPr>
                        <a:t>BMI ≥ 35 kg/m</a:t>
                      </a:r>
                      <a:r>
                        <a:rPr lang="en-US" sz="2000" kern="1200" baseline="30000">
                          <a:effectLst/>
                          <a:latin typeface="Nirmala UI" panose="020B0502040204020203" pitchFamily="34" charset="0"/>
                          <a:cs typeface="Nirmala UI" panose="020B0502040204020203" pitchFamily="34" charset="0"/>
                        </a:rPr>
                        <a:t>2</a:t>
                      </a:r>
                      <a:endParaRPr lang="en-US" sz="2000">
                        <a:effectLst/>
                        <a:latin typeface="Nirmala UI" panose="020B0502040204020203" pitchFamily="34" charset="0"/>
                        <a:cs typeface="Nirmala UI" panose="020B0502040204020203" pitchFamily="34" charset="0"/>
                      </a:endParaRPr>
                    </a:p>
                    <a:p>
                      <a:pPr marL="0" marR="0" algn="ctr">
                        <a:spcBef>
                          <a:spcPts val="0"/>
                        </a:spcBef>
                        <a:spcAft>
                          <a:spcPts val="0"/>
                        </a:spcAft>
                      </a:pPr>
                      <a:r>
                        <a:rPr lang="en-US" sz="2000" kern="1200">
                          <a:effectLst/>
                          <a:latin typeface="Nirmala UI" panose="020B0502040204020203" pitchFamily="34" charset="0"/>
                          <a:cs typeface="Nirmala UI" panose="020B0502040204020203" pitchFamily="34" charset="0"/>
                        </a:rPr>
                        <a:t>n = 69 (%)</a:t>
                      </a:r>
                      <a:endParaRPr lang="en-US" sz="2000">
                        <a:effectLst/>
                        <a:latin typeface="Nirmala UI" panose="020B0502040204020203" pitchFamily="34" charset="0"/>
                        <a:ea typeface="Calibri" panose="020F0502020204030204" pitchFamily="34" charset="0"/>
                        <a:cs typeface="Nirmala UI" panose="020B0502040204020203" pitchFamily="34"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2000" kern="1200" dirty="0">
                          <a:effectLst/>
                          <a:latin typeface="Nirmala UI" panose="020B0502040204020203" pitchFamily="34" charset="0"/>
                          <a:cs typeface="Nirmala UI" panose="020B0502040204020203" pitchFamily="34" charset="0"/>
                        </a:rPr>
                        <a:t>P value</a:t>
                      </a:r>
                      <a:endParaRPr lang="en-US" sz="2000" dirty="0">
                        <a:effectLst/>
                        <a:latin typeface="Nirmala UI" panose="020B0502040204020203" pitchFamily="34" charset="0"/>
                        <a:ea typeface="Calibri" panose="020F0502020204030204" pitchFamily="34" charset="0"/>
                        <a:cs typeface="Nirmala UI" panose="020B0502040204020203" pitchFamily="34"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53243938"/>
                  </a:ext>
                </a:extLst>
              </a:tr>
              <a:tr h="547690">
                <a:tc>
                  <a:txBody>
                    <a:bodyPr/>
                    <a:lstStyle/>
                    <a:p>
                      <a:pPr marL="0" marR="0" algn="ctr">
                        <a:spcBef>
                          <a:spcPts val="0"/>
                        </a:spcBef>
                        <a:spcAft>
                          <a:spcPts val="0"/>
                        </a:spcAft>
                      </a:pPr>
                      <a:r>
                        <a:rPr lang="en-US" sz="2000" kern="1200" dirty="0">
                          <a:effectLst/>
                          <a:latin typeface="Nirmala UI" panose="020B0502040204020203" pitchFamily="34" charset="0"/>
                          <a:cs typeface="Nirmala UI" panose="020B0502040204020203" pitchFamily="34" charset="0"/>
                        </a:rPr>
                        <a:t>Age in years –</a:t>
                      </a:r>
                      <a:endParaRPr lang="en-US" sz="2000" dirty="0">
                        <a:effectLst/>
                        <a:latin typeface="Nirmala UI" panose="020B0502040204020203" pitchFamily="34" charset="0"/>
                        <a:cs typeface="Nirmala UI" panose="020B0502040204020203" pitchFamily="34" charset="0"/>
                      </a:endParaRPr>
                    </a:p>
                    <a:p>
                      <a:pPr marL="0" marR="0" algn="ctr">
                        <a:spcBef>
                          <a:spcPts val="0"/>
                        </a:spcBef>
                        <a:spcAft>
                          <a:spcPts val="0"/>
                        </a:spcAft>
                      </a:pPr>
                      <a:r>
                        <a:rPr lang="en-US" sz="2000" kern="1200" dirty="0">
                          <a:effectLst/>
                          <a:latin typeface="Nirmala UI" panose="020B0502040204020203" pitchFamily="34" charset="0"/>
                          <a:cs typeface="Nirmala UI" panose="020B0502040204020203" pitchFamily="34" charset="0"/>
                        </a:rPr>
                        <a:t>mean ± SD</a:t>
                      </a:r>
                      <a:endParaRPr lang="en-US" sz="2000" dirty="0">
                        <a:effectLst/>
                        <a:latin typeface="Nirmala UI" panose="020B0502040204020203" pitchFamily="34" charset="0"/>
                        <a:ea typeface="Calibri" panose="020F0502020204030204" pitchFamily="34" charset="0"/>
                        <a:cs typeface="Nirmala UI" panose="020B0502040204020203" pitchFamily="34"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kern="1200" dirty="0">
                          <a:effectLst/>
                          <a:latin typeface="Nirmala UI" panose="020B0502040204020203" pitchFamily="34" charset="0"/>
                          <a:cs typeface="Nirmala UI" panose="020B0502040204020203" pitchFamily="34" charset="0"/>
                        </a:rPr>
                        <a:t>61.8 ± 15.9</a:t>
                      </a:r>
                      <a:endParaRPr lang="en-US" sz="2000" dirty="0">
                        <a:effectLst/>
                        <a:latin typeface="Nirmala UI" panose="020B0502040204020203" pitchFamily="34" charset="0"/>
                        <a:ea typeface="Calibri" panose="020F0502020204030204" pitchFamily="34" charset="0"/>
                        <a:cs typeface="Nirmala UI" panose="020B0502040204020203"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kern="1200" dirty="0">
                          <a:effectLst/>
                          <a:latin typeface="Nirmala UI" panose="020B0502040204020203" pitchFamily="34" charset="0"/>
                          <a:cs typeface="Nirmala UI" panose="020B0502040204020203" pitchFamily="34" charset="0"/>
                        </a:rPr>
                        <a:t>61.1 ± 16.9</a:t>
                      </a:r>
                      <a:endParaRPr lang="en-US" sz="2000" dirty="0">
                        <a:effectLst/>
                        <a:latin typeface="Nirmala UI" panose="020B0502040204020203" pitchFamily="34" charset="0"/>
                        <a:ea typeface="Calibri" panose="020F0502020204030204" pitchFamily="34" charset="0"/>
                        <a:cs typeface="Nirmala UI" panose="020B0502040204020203" pitchFamily="34"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kern="1200">
                          <a:effectLst/>
                          <a:latin typeface="Nirmala UI" panose="020B0502040204020203" pitchFamily="34" charset="0"/>
                          <a:cs typeface="Nirmala UI" panose="020B0502040204020203" pitchFamily="34" charset="0"/>
                        </a:rPr>
                        <a:t>65.1 ± 10.5</a:t>
                      </a:r>
                      <a:endParaRPr lang="en-US" sz="2000">
                        <a:effectLst/>
                        <a:latin typeface="Nirmala UI" panose="020B0502040204020203" pitchFamily="34" charset="0"/>
                        <a:ea typeface="Calibri" panose="020F0502020204030204" pitchFamily="34" charset="0"/>
                        <a:cs typeface="Nirmala UI" panose="020B0502040204020203" pitchFamily="34"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kern="1200">
                          <a:effectLst/>
                          <a:latin typeface="Nirmala UI" panose="020B0502040204020203" pitchFamily="34" charset="0"/>
                          <a:cs typeface="Nirmala UI" panose="020B0502040204020203" pitchFamily="34" charset="0"/>
                        </a:rPr>
                        <a:t>0.061</a:t>
                      </a:r>
                      <a:endParaRPr lang="en-US" sz="2000">
                        <a:effectLst/>
                        <a:latin typeface="Nirmala UI" panose="020B0502040204020203" pitchFamily="34" charset="0"/>
                        <a:ea typeface="Calibri" panose="020F0502020204030204" pitchFamily="34" charset="0"/>
                        <a:cs typeface="Nirmala UI" panose="020B0502040204020203" pitchFamily="34"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74626179"/>
                  </a:ext>
                </a:extLst>
              </a:tr>
              <a:tr h="547690">
                <a:tc>
                  <a:txBody>
                    <a:bodyPr/>
                    <a:lstStyle/>
                    <a:p>
                      <a:pPr marL="0" marR="0" algn="ctr">
                        <a:spcBef>
                          <a:spcPts val="0"/>
                        </a:spcBef>
                        <a:spcAft>
                          <a:spcPts val="0"/>
                        </a:spcAft>
                      </a:pPr>
                      <a:r>
                        <a:rPr lang="en-US" sz="2000" kern="1200" dirty="0">
                          <a:effectLst/>
                          <a:latin typeface="Nirmala UI" panose="020B0502040204020203" pitchFamily="34" charset="0"/>
                          <a:cs typeface="Nirmala UI" panose="020B0502040204020203" pitchFamily="34" charset="0"/>
                        </a:rPr>
                        <a:t>Gender – male</a:t>
                      </a:r>
                      <a:endParaRPr lang="en-US" sz="2000" dirty="0">
                        <a:effectLst/>
                        <a:latin typeface="Nirmala UI" panose="020B0502040204020203" pitchFamily="34" charset="0"/>
                        <a:ea typeface="Calibri" panose="020F0502020204030204" pitchFamily="34" charset="0"/>
                        <a:cs typeface="Nirmala UI" panose="020B0502040204020203" pitchFamily="34"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kern="1200" dirty="0">
                          <a:effectLst/>
                          <a:latin typeface="Nirmala UI" panose="020B0502040204020203" pitchFamily="34" charset="0"/>
                          <a:cs typeface="Nirmala UI" panose="020B0502040204020203" pitchFamily="34" charset="0"/>
                        </a:rPr>
                        <a:t>204 (55)</a:t>
                      </a:r>
                      <a:endParaRPr lang="en-US" sz="2000" dirty="0">
                        <a:effectLst/>
                        <a:latin typeface="Nirmala UI" panose="020B0502040204020203" pitchFamily="34" charset="0"/>
                        <a:ea typeface="Calibri" panose="020F0502020204030204" pitchFamily="34" charset="0"/>
                        <a:cs typeface="Nirmala UI" panose="020B0502040204020203"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kern="1200">
                          <a:effectLst/>
                          <a:latin typeface="Nirmala UI" panose="020B0502040204020203" pitchFamily="34" charset="0"/>
                          <a:cs typeface="Nirmala UI" panose="020B0502040204020203" pitchFamily="34" charset="0"/>
                        </a:rPr>
                        <a:t>164 (56)</a:t>
                      </a:r>
                      <a:endParaRPr lang="en-US" sz="2000">
                        <a:effectLst/>
                        <a:latin typeface="Nirmala UI" panose="020B0502040204020203" pitchFamily="34" charset="0"/>
                        <a:ea typeface="Calibri" panose="020F0502020204030204" pitchFamily="34" charset="0"/>
                        <a:cs typeface="Nirmala UI" panose="020B0502040204020203" pitchFamily="34"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kern="1200">
                          <a:effectLst/>
                          <a:latin typeface="Nirmala UI" panose="020B0502040204020203" pitchFamily="34" charset="0"/>
                          <a:cs typeface="Nirmala UI" panose="020B0502040204020203" pitchFamily="34" charset="0"/>
                        </a:rPr>
                        <a:t>37 (54)</a:t>
                      </a:r>
                      <a:endParaRPr lang="en-US" sz="2000">
                        <a:effectLst/>
                        <a:latin typeface="Nirmala UI" panose="020B0502040204020203" pitchFamily="34" charset="0"/>
                        <a:ea typeface="Calibri" panose="020F0502020204030204" pitchFamily="34" charset="0"/>
                        <a:cs typeface="Nirmala UI" panose="020B0502040204020203" pitchFamily="34"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kern="1200">
                          <a:effectLst/>
                          <a:latin typeface="Nirmala UI" panose="020B0502040204020203" pitchFamily="34" charset="0"/>
                          <a:cs typeface="Nirmala UI" panose="020B0502040204020203" pitchFamily="34" charset="0"/>
                        </a:rPr>
                        <a:t>0.745</a:t>
                      </a:r>
                      <a:endParaRPr lang="en-US" sz="2000">
                        <a:effectLst/>
                        <a:latin typeface="Nirmala UI" panose="020B0502040204020203" pitchFamily="34" charset="0"/>
                        <a:ea typeface="Calibri" panose="020F0502020204030204" pitchFamily="34" charset="0"/>
                        <a:cs typeface="Nirmala UI" panose="020B0502040204020203" pitchFamily="34"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24925991"/>
                  </a:ext>
                </a:extLst>
              </a:tr>
              <a:tr h="547690">
                <a:tc>
                  <a:txBody>
                    <a:bodyPr/>
                    <a:lstStyle/>
                    <a:p>
                      <a:pPr marL="0" marR="0" algn="ctr">
                        <a:spcBef>
                          <a:spcPts val="0"/>
                        </a:spcBef>
                        <a:spcAft>
                          <a:spcPts val="0"/>
                        </a:spcAft>
                      </a:pPr>
                      <a:r>
                        <a:rPr lang="en-US" sz="2000" kern="1200" dirty="0">
                          <a:effectLst/>
                          <a:latin typeface="Nirmala UI" panose="020B0502040204020203" pitchFamily="34" charset="0"/>
                          <a:cs typeface="Nirmala UI" panose="020B0502040204020203" pitchFamily="34" charset="0"/>
                        </a:rPr>
                        <a:t>Race – Caucasian</a:t>
                      </a:r>
                      <a:endParaRPr lang="en-US" sz="2000" dirty="0">
                        <a:effectLst/>
                        <a:latin typeface="Nirmala UI" panose="020B0502040204020203" pitchFamily="34" charset="0"/>
                        <a:ea typeface="Calibri" panose="020F0502020204030204" pitchFamily="34" charset="0"/>
                        <a:cs typeface="Nirmala UI" panose="020B0502040204020203" pitchFamily="34"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kern="1200" dirty="0">
                          <a:effectLst/>
                          <a:latin typeface="Nirmala UI" panose="020B0502040204020203" pitchFamily="34" charset="0"/>
                          <a:cs typeface="Nirmala UI" panose="020B0502040204020203" pitchFamily="34" charset="0"/>
                        </a:rPr>
                        <a:t>298 (81)</a:t>
                      </a:r>
                      <a:endParaRPr lang="en-US" sz="2000" dirty="0">
                        <a:effectLst/>
                        <a:latin typeface="Nirmala UI" panose="020B0502040204020203" pitchFamily="34" charset="0"/>
                        <a:ea typeface="Calibri" panose="020F0502020204030204" pitchFamily="34" charset="0"/>
                        <a:cs typeface="Nirmala UI" panose="020B0502040204020203"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kern="1200">
                          <a:effectLst/>
                          <a:latin typeface="Nirmala UI" panose="020B0502040204020203" pitchFamily="34" charset="0"/>
                          <a:cs typeface="Nirmala UI" panose="020B0502040204020203" pitchFamily="34" charset="0"/>
                        </a:rPr>
                        <a:t>237 (81)</a:t>
                      </a:r>
                      <a:endParaRPr lang="en-US" sz="2000">
                        <a:effectLst/>
                        <a:latin typeface="Nirmala UI" panose="020B0502040204020203" pitchFamily="34" charset="0"/>
                        <a:ea typeface="Calibri" panose="020F0502020204030204" pitchFamily="34" charset="0"/>
                        <a:cs typeface="Nirmala UI" panose="020B0502040204020203" pitchFamily="34"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kern="1200">
                          <a:effectLst/>
                          <a:latin typeface="Nirmala UI" panose="020B0502040204020203" pitchFamily="34" charset="0"/>
                          <a:cs typeface="Nirmala UI" panose="020B0502040204020203" pitchFamily="34" charset="0"/>
                        </a:rPr>
                        <a:t>56 (80)</a:t>
                      </a:r>
                      <a:endParaRPr lang="en-US" sz="2000">
                        <a:effectLst/>
                        <a:latin typeface="Nirmala UI" panose="020B0502040204020203" pitchFamily="34" charset="0"/>
                        <a:ea typeface="Calibri" panose="020F0502020204030204" pitchFamily="34" charset="0"/>
                        <a:cs typeface="Nirmala UI" panose="020B0502040204020203" pitchFamily="34"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kern="1200">
                          <a:effectLst/>
                          <a:latin typeface="Nirmala UI" panose="020B0502040204020203" pitchFamily="34" charset="0"/>
                          <a:cs typeface="Nirmala UI" panose="020B0502040204020203" pitchFamily="34" charset="0"/>
                        </a:rPr>
                        <a:t>0.775</a:t>
                      </a:r>
                      <a:endParaRPr lang="en-US" sz="2000">
                        <a:effectLst/>
                        <a:latin typeface="Nirmala UI" panose="020B0502040204020203" pitchFamily="34" charset="0"/>
                        <a:ea typeface="Calibri" panose="020F0502020204030204" pitchFamily="34" charset="0"/>
                        <a:cs typeface="Nirmala UI" panose="020B0502040204020203" pitchFamily="34"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22286835"/>
                  </a:ext>
                </a:extLst>
              </a:tr>
              <a:tr h="547690">
                <a:tc>
                  <a:txBody>
                    <a:bodyPr/>
                    <a:lstStyle/>
                    <a:p>
                      <a:pPr marL="0" marR="0" algn="ctr">
                        <a:spcBef>
                          <a:spcPts val="0"/>
                        </a:spcBef>
                        <a:spcAft>
                          <a:spcPts val="0"/>
                        </a:spcAft>
                      </a:pPr>
                      <a:r>
                        <a:rPr lang="en-US" sz="2000" kern="1200">
                          <a:effectLst/>
                          <a:latin typeface="Nirmala UI" panose="020B0502040204020203" pitchFamily="34" charset="0"/>
                          <a:cs typeface="Nirmala UI" panose="020B0502040204020203" pitchFamily="34" charset="0"/>
                        </a:rPr>
                        <a:t>Coronary artery disease</a:t>
                      </a:r>
                      <a:endParaRPr lang="en-US" sz="2000">
                        <a:effectLst/>
                        <a:latin typeface="Nirmala UI" panose="020B0502040204020203" pitchFamily="34" charset="0"/>
                        <a:ea typeface="Calibri" panose="020F0502020204030204" pitchFamily="34" charset="0"/>
                        <a:cs typeface="Nirmala UI" panose="020B0502040204020203" pitchFamily="34"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kern="1200" dirty="0">
                          <a:effectLst/>
                          <a:latin typeface="Nirmala UI" panose="020B0502040204020203" pitchFamily="34" charset="0"/>
                          <a:cs typeface="Nirmala UI" panose="020B0502040204020203" pitchFamily="34" charset="0"/>
                        </a:rPr>
                        <a:t>66 (18)</a:t>
                      </a:r>
                      <a:endParaRPr lang="en-US" sz="2000" dirty="0">
                        <a:effectLst/>
                        <a:latin typeface="Nirmala UI" panose="020B0502040204020203" pitchFamily="34" charset="0"/>
                        <a:ea typeface="Calibri" panose="020F0502020204030204" pitchFamily="34" charset="0"/>
                        <a:cs typeface="Nirmala UI" panose="020B0502040204020203"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kern="1200">
                          <a:effectLst/>
                          <a:latin typeface="Nirmala UI" panose="020B0502040204020203" pitchFamily="34" charset="0"/>
                          <a:cs typeface="Nirmala UI" panose="020B0502040204020203" pitchFamily="34" charset="0"/>
                        </a:rPr>
                        <a:t>47 (16)</a:t>
                      </a:r>
                      <a:endParaRPr lang="en-US" sz="2000">
                        <a:effectLst/>
                        <a:latin typeface="Nirmala UI" panose="020B0502040204020203" pitchFamily="34" charset="0"/>
                        <a:ea typeface="Calibri" panose="020F0502020204030204" pitchFamily="34" charset="0"/>
                        <a:cs typeface="Nirmala UI" panose="020B0502040204020203" pitchFamily="34"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kern="1200">
                          <a:effectLst/>
                          <a:latin typeface="Nirmala UI" panose="020B0502040204020203" pitchFamily="34" charset="0"/>
                          <a:cs typeface="Nirmala UI" panose="020B0502040204020203" pitchFamily="34" charset="0"/>
                        </a:rPr>
                        <a:t>18 (26)</a:t>
                      </a:r>
                      <a:endParaRPr lang="en-US" sz="2000">
                        <a:effectLst/>
                        <a:latin typeface="Nirmala UI" panose="020B0502040204020203" pitchFamily="34" charset="0"/>
                        <a:ea typeface="Calibri" panose="020F0502020204030204" pitchFamily="34" charset="0"/>
                        <a:cs typeface="Nirmala UI" panose="020B0502040204020203" pitchFamily="34"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b="1" kern="1200" dirty="0">
                          <a:effectLst/>
                          <a:latin typeface="Nirmala UI" panose="020B0502040204020203" pitchFamily="34" charset="0"/>
                          <a:cs typeface="Nirmala UI" panose="020B0502040204020203" pitchFamily="34" charset="0"/>
                        </a:rPr>
                        <a:t>0.049</a:t>
                      </a:r>
                      <a:endParaRPr lang="en-US" sz="2000" b="1" dirty="0">
                        <a:effectLst/>
                        <a:latin typeface="Nirmala UI" panose="020B0502040204020203" pitchFamily="34" charset="0"/>
                        <a:ea typeface="Calibri" panose="020F0502020204030204" pitchFamily="34" charset="0"/>
                        <a:cs typeface="Nirmala UI" panose="020B0502040204020203" pitchFamily="34"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45434509"/>
                  </a:ext>
                </a:extLst>
              </a:tr>
              <a:tr h="547690">
                <a:tc>
                  <a:txBody>
                    <a:bodyPr/>
                    <a:lstStyle/>
                    <a:p>
                      <a:pPr marL="0" marR="0" algn="ctr">
                        <a:spcBef>
                          <a:spcPts val="0"/>
                        </a:spcBef>
                        <a:spcAft>
                          <a:spcPts val="0"/>
                        </a:spcAft>
                      </a:pPr>
                      <a:r>
                        <a:rPr lang="en-US" sz="2000" kern="1200">
                          <a:effectLst/>
                          <a:latin typeface="Nirmala UI" panose="020B0502040204020203" pitchFamily="34" charset="0"/>
                          <a:cs typeface="Nirmala UI" panose="020B0502040204020203" pitchFamily="34" charset="0"/>
                        </a:rPr>
                        <a:t>Diabetes Mellitus</a:t>
                      </a:r>
                      <a:endParaRPr lang="en-US" sz="2000">
                        <a:effectLst/>
                        <a:latin typeface="Nirmala UI" panose="020B0502040204020203" pitchFamily="34" charset="0"/>
                        <a:ea typeface="Calibri" panose="020F0502020204030204" pitchFamily="34" charset="0"/>
                        <a:cs typeface="Nirmala UI" panose="020B0502040204020203" pitchFamily="34"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kern="1200" dirty="0">
                          <a:effectLst/>
                          <a:latin typeface="Nirmala UI" panose="020B0502040204020203" pitchFamily="34" charset="0"/>
                          <a:cs typeface="Nirmala UI" panose="020B0502040204020203" pitchFamily="34" charset="0"/>
                        </a:rPr>
                        <a:t>133 (36)</a:t>
                      </a:r>
                      <a:endParaRPr lang="en-US" sz="2000" dirty="0">
                        <a:effectLst/>
                        <a:latin typeface="Nirmala UI" panose="020B0502040204020203" pitchFamily="34" charset="0"/>
                        <a:ea typeface="Calibri" panose="020F0502020204030204" pitchFamily="34" charset="0"/>
                        <a:cs typeface="Nirmala UI" panose="020B0502040204020203"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kern="1200" dirty="0">
                          <a:effectLst/>
                          <a:latin typeface="Nirmala UI" panose="020B0502040204020203" pitchFamily="34" charset="0"/>
                          <a:cs typeface="Nirmala UI" panose="020B0502040204020203" pitchFamily="34" charset="0"/>
                        </a:rPr>
                        <a:t>85 (29)</a:t>
                      </a:r>
                      <a:endParaRPr lang="en-US" sz="2000" dirty="0">
                        <a:effectLst/>
                        <a:latin typeface="Nirmala UI" panose="020B0502040204020203" pitchFamily="34" charset="0"/>
                        <a:ea typeface="Calibri" panose="020F0502020204030204" pitchFamily="34" charset="0"/>
                        <a:cs typeface="Nirmala UI" panose="020B0502040204020203" pitchFamily="34"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kern="1200">
                          <a:effectLst/>
                          <a:latin typeface="Nirmala UI" panose="020B0502040204020203" pitchFamily="34" charset="0"/>
                          <a:cs typeface="Nirmala UI" panose="020B0502040204020203" pitchFamily="34" charset="0"/>
                        </a:rPr>
                        <a:t>43 (62)</a:t>
                      </a:r>
                      <a:endParaRPr lang="en-US" sz="2000">
                        <a:effectLst/>
                        <a:latin typeface="Nirmala UI" panose="020B0502040204020203" pitchFamily="34" charset="0"/>
                        <a:ea typeface="Calibri" panose="020F0502020204030204" pitchFamily="34" charset="0"/>
                        <a:cs typeface="Nirmala UI" panose="020B0502040204020203" pitchFamily="34"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b="1" kern="1200" dirty="0">
                          <a:effectLst/>
                          <a:latin typeface="Nirmala UI" panose="020B0502040204020203" pitchFamily="34" charset="0"/>
                          <a:cs typeface="Nirmala UI" panose="020B0502040204020203" pitchFamily="34" charset="0"/>
                        </a:rPr>
                        <a:t>&lt;0.001</a:t>
                      </a:r>
                      <a:endParaRPr lang="en-US" sz="2000" b="1" dirty="0">
                        <a:effectLst/>
                        <a:latin typeface="Nirmala UI" panose="020B0502040204020203" pitchFamily="34" charset="0"/>
                        <a:ea typeface="Calibri" panose="020F0502020204030204" pitchFamily="34" charset="0"/>
                        <a:cs typeface="Nirmala UI" panose="020B0502040204020203" pitchFamily="34"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97050812"/>
                  </a:ext>
                </a:extLst>
              </a:tr>
              <a:tr h="547690">
                <a:tc>
                  <a:txBody>
                    <a:bodyPr/>
                    <a:lstStyle/>
                    <a:p>
                      <a:pPr marL="0" marR="0" algn="ctr">
                        <a:spcBef>
                          <a:spcPts val="0"/>
                        </a:spcBef>
                        <a:spcAft>
                          <a:spcPts val="0"/>
                        </a:spcAft>
                      </a:pPr>
                      <a:r>
                        <a:rPr lang="en-US" sz="2000" kern="1200">
                          <a:effectLst/>
                          <a:latin typeface="Nirmala UI" panose="020B0502040204020203" pitchFamily="34" charset="0"/>
                          <a:cs typeface="Nirmala UI" panose="020B0502040204020203" pitchFamily="34" charset="0"/>
                        </a:rPr>
                        <a:t>Hypertension</a:t>
                      </a:r>
                      <a:endParaRPr lang="en-US" sz="2000">
                        <a:effectLst/>
                        <a:latin typeface="Nirmala UI" panose="020B0502040204020203" pitchFamily="34" charset="0"/>
                        <a:ea typeface="Calibri" panose="020F0502020204030204" pitchFamily="34" charset="0"/>
                        <a:cs typeface="Nirmala UI" panose="020B0502040204020203" pitchFamily="34"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kern="1200" dirty="0">
                          <a:effectLst/>
                          <a:latin typeface="Nirmala UI" panose="020B0502040204020203" pitchFamily="34" charset="0"/>
                          <a:cs typeface="Nirmala UI" panose="020B0502040204020203" pitchFamily="34" charset="0"/>
                        </a:rPr>
                        <a:t>240 (65)</a:t>
                      </a:r>
                      <a:endParaRPr lang="en-US" sz="2000" dirty="0">
                        <a:effectLst/>
                        <a:latin typeface="Nirmala UI" panose="020B0502040204020203" pitchFamily="34" charset="0"/>
                        <a:ea typeface="Calibri" panose="020F0502020204030204" pitchFamily="34" charset="0"/>
                        <a:cs typeface="Nirmala UI" panose="020B0502040204020203"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kern="1200" dirty="0">
                          <a:effectLst/>
                          <a:latin typeface="Nirmala UI" panose="020B0502040204020203" pitchFamily="34" charset="0"/>
                          <a:cs typeface="Nirmala UI" panose="020B0502040204020203" pitchFamily="34" charset="0"/>
                        </a:rPr>
                        <a:t>181 (62)</a:t>
                      </a:r>
                      <a:endParaRPr lang="en-US" sz="2000" dirty="0">
                        <a:effectLst/>
                        <a:latin typeface="Nirmala UI" panose="020B0502040204020203" pitchFamily="34" charset="0"/>
                        <a:ea typeface="Calibri" panose="020F0502020204030204" pitchFamily="34" charset="0"/>
                        <a:cs typeface="Nirmala UI" panose="020B0502040204020203" pitchFamily="34"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kern="1200">
                          <a:effectLst/>
                          <a:latin typeface="Nirmala UI" panose="020B0502040204020203" pitchFamily="34" charset="0"/>
                          <a:cs typeface="Nirmala UI" panose="020B0502040204020203" pitchFamily="34" charset="0"/>
                        </a:rPr>
                        <a:t>56 (81)</a:t>
                      </a:r>
                      <a:endParaRPr lang="en-US" sz="2000">
                        <a:effectLst/>
                        <a:latin typeface="Nirmala UI" panose="020B0502040204020203" pitchFamily="34" charset="0"/>
                        <a:ea typeface="Calibri" panose="020F0502020204030204" pitchFamily="34" charset="0"/>
                        <a:cs typeface="Nirmala UI" panose="020B0502040204020203" pitchFamily="34"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b="1" kern="1200" dirty="0">
                          <a:effectLst/>
                          <a:latin typeface="Nirmala UI" panose="020B0502040204020203" pitchFamily="34" charset="0"/>
                          <a:cs typeface="Nirmala UI" panose="020B0502040204020203" pitchFamily="34" charset="0"/>
                        </a:rPr>
                        <a:t>0.002</a:t>
                      </a:r>
                      <a:endParaRPr lang="en-US" sz="2000" b="1" dirty="0">
                        <a:effectLst/>
                        <a:latin typeface="Nirmala UI" panose="020B0502040204020203" pitchFamily="34" charset="0"/>
                        <a:ea typeface="Calibri" panose="020F0502020204030204" pitchFamily="34" charset="0"/>
                        <a:cs typeface="Nirmala UI" panose="020B0502040204020203" pitchFamily="34"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73041218"/>
                  </a:ext>
                </a:extLst>
              </a:tr>
              <a:tr h="547690">
                <a:tc>
                  <a:txBody>
                    <a:bodyPr/>
                    <a:lstStyle/>
                    <a:p>
                      <a:pPr marL="0" marR="0" algn="ctr">
                        <a:spcBef>
                          <a:spcPts val="0"/>
                        </a:spcBef>
                        <a:spcAft>
                          <a:spcPts val="0"/>
                        </a:spcAft>
                      </a:pPr>
                      <a:r>
                        <a:rPr lang="en-US" sz="2000" kern="1200">
                          <a:effectLst/>
                          <a:latin typeface="Nirmala UI" panose="020B0502040204020203" pitchFamily="34" charset="0"/>
                          <a:cs typeface="Nirmala UI" panose="020B0502040204020203" pitchFamily="34" charset="0"/>
                        </a:rPr>
                        <a:t>Current smoker</a:t>
                      </a:r>
                      <a:endParaRPr lang="en-US" sz="2000">
                        <a:effectLst/>
                        <a:latin typeface="Nirmala UI" panose="020B0502040204020203" pitchFamily="34" charset="0"/>
                        <a:ea typeface="Calibri" panose="020F0502020204030204" pitchFamily="34" charset="0"/>
                        <a:cs typeface="Nirmala UI" panose="020B0502040204020203" pitchFamily="34"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kern="1200" dirty="0">
                          <a:effectLst/>
                          <a:latin typeface="Nirmala UI" panose="020B0502040204020203" pitchFamily="34" charset="0"/>
                          <a:cs typeface="Nirmala UI" panose="020B0502040204020203" pitchFamily="34" charset="0"/>
                        </a:rPr>
                        <a:t>111 (30)</a:t>
                      </a:r>
                      <a:endParaRPr lang="en-US" sz="2000" dirty="0">
                        <a:effectLst/>
                        <a:latin typeface="Nirmala UI" panose="020B0502040204020203" pitchFamily="34" charset="0"/>
                        <a:ea typeface="Calibri" panose="020F0502020204030204" pitchFamily="34" charset="0"/>
                        <a:cs typeface="Nirmala UI" panose="020B0502040204020203"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kern="1200" dirty="0">
                          <a:effectLst/>
                          <a:latin typeface="Nirmala UI" panose="020B0502040204020203" pitchFamily="34" charset="0"/>
                          <a:cs typeface="Nirmala UI" panose="020B0502040204020203" pitchFamily="34" charset="0"/>
                        </a:rPr>
                        <a:t>96 (33)</a:t>
                      </a:r>
                      <a:endParaRPr lang="en-US" sz="2000" dirty="0">
                        <a:effectLst/>
                        <a:latin typeface="Nirmala UI" panose="020B0502040204020203" pitchFamily="34" charset="0"/>
                        <a:ea typeface="Calibri" panose="020F0502020204030204" pitchFamily="34" charset="0"/>
                        <a:cs typeface="Nirmala UI" panose="020B0502040204020203" pitchFamily="34"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kern="1200">
                          <a:effectLst/>
                          <a:latin typeface="Nirmala UI" panose="020B0502040204020203" pitchFamily="34" charset="0"/>
                          <a:cs typeface="Nirmala UI" panose="020B0502040204020203" pitchFamily="34" charset="0"/>
                        </a:rPr>
                        <a:t>15 (25)</a:t>
                      </a:r>
                      <a:endParaRPr lang="en-US" sz="2000">
                        <a:effectLst/>
                        <a:latin typeface="Nirmala UI" panose="020B0502040204020203" pitchFamily="34" charset="0"/>
                        <a:ea typeface="Calibri" panose="020F0502020204030204" pitchFamily="34" charset="0"/>
                        <a:cs typeface="Nirmala UI" panose="020B0502040204020203" pitchFamily="34"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kern="1200" dirty="0">
                          <a:effectLst/>
                          <a:latin typeface="Nirmala UI" panose="020B0502040204020203" pitchFamily="34" charset="0"/>
                          <a:cs typeface="Nirmala UI" panose="020B0502040204020203" pitchFamily="34" charset="0"/>
                        </a:rPr>
                        <a:t>0.075</a:t>
                      </a:r>
                      <a:endParaRPr lang="en-US" sz="2000" dirty="0">
                        <a:effectLst/>
                        <a:latin typeface="Nirmala UI" panose="020B0502040204020203" pitchFamily="34" charset="0"/>
                        <a:ea typeface="Calibri" panose="020F0502020204030204" pitchFamily="34" charset="0"/>
                        <a:cs typeface="Nirmala UI" panose="020B0502040204020203" pitchFamily="34"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82698456"/>
                  </a:ext>
                </a:extLst>
              </a:tr>
              <a:tr h="547690">
                <a:tc>
                  <a:txBody>
                    <a:bodyPr/>
                    <a:lstStyle/>
                    <a:p>
                      <a:pPr marL="0" marR="0" algn="ctr">
                        <a:spcBef>
                          <a:spcPts val="0"/>
                        </a:spcBef>
                        <a:spcAft>
                          <a:spcPts val="0"/>
                        </a:spcAft>
                      </a:pPr>
                      <a:r>
                        <a:rPr lang="en-US" sz="2000" kern="1200">
                          <a:effectLst/>
                          <a:latin typeface="Nirmala UI" panose="020B0502040204020203" pitchFamily="34" charset="0"/>
                          <a:cs typeface="Nirmala UI" panose="020B0502040204020203" pitchFamily="34" charset="0"/>
                        </a:rPr>
                        <a:t>Bystander CPR</a:t>
                      </a:r>
                      <a:endParaRPr lang="en-US" sz="2000">
                        <a:effectLst/>
                        <a:latin typeface="Nirmala UI" panose="020B0502040204020203" pitchFamily="34" charset="0"/>
                        <a:ea typeface="Calibri" panose="020F0502020204030204" pitchFamily="34" charset="0"/>
                        <a:cs typeface="Nirmala UI" panose="020B0502040204020203" pitchFamily="34"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kern="1200" dirty="0">
                          <a:effectLst/>
                          <a:latin typeface="Nirmala UI" panose="020B0502040204020203" pitchFamily="34" charset="0"/>
                          <a:cs typeface="Nirmala UI" panose="020B0502040204020203" pitchFamily="34" charset="0"/>
                        </a:rPr>
                        <a:t>199 (54)</a:t>
                      </a:r>
                      <a:endParaRPr lang="en-US" sz="2000" dirty="0">
                        <a:effectLst/>
                        <a:latin typeface="Nirmala UI" panose="020B0502040204020203" pitchFamily="34" charset="0"/>
                        <a:ea typeface="Calibri" panose="020F0502020204030204" pitchFamily="34" charset="0"/>
                        <a:cs typeface="Nirmala UI" panose="020B0502040204020203"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kern="1200" dirty="0">
                          <a:effectLst/>
                          <a:latin typeface="Nirmala UI" panose="020B0502040204020203" pitchFamily="34" charset="0"/>
                          <a:cs typeface="Nirmala UI" panose="020B0502040204020203" pitchFamily="34" charset="0"/>
                        </a:rPr>
                        <a:t>166 (56)</a:t>
                      </a:r>
                      <a:endParaRPr lang="en-US" sz="2000" dirty="0">
                        <a:effectLst/>
                        <a:latin typeface="Nirmala UI" panose="020B0502040204020203" pitchFamily="34" charset="0"/>
                        <a:ea typeface="Calibri" panose="020F0502020204030204" pitchFamily="34" charset="0"/>
                        <a:cs typeface="Nirmala UI" panose="020B0502040204020203" pitchFamily="34"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kern="1200" dirty="0">
                          <a:effectLst/>
                          <a:latin typeface="Nirmala UI" panose="020B0502040204020203" pitchFamily="34" charset="0"/>
                          <a:cs typeface="Nirmala UI" panose="020B0502040204020203" pitchFamily="34" charset="0"/>
                        </a:rPr>
                        <a:t>31 (45)</a:t>
                      </a:r>
                      <a:endParaRPr lang="en-US" sz="2000" dirty="0">
                        <a:effectLst/>
                        <a:latin typeface="Nirmala UI" panose="020B0502040204020203" pitchFamily="34" charset="0"/>
                        <a:ea typeface="Calibri" panose="020F0502020204030204" pitchFamily="34" charset="0"/>
                        <a:cs typeface="Nirmala UI" panose="020B0502040204020203" pitchFamily="34"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kern="1200">
                          <a:effectLst/>
                          <a:latin typeface="Nirmala UI" panose="020B0502040204020203" pitchFamily="34" charset="0"/>
                          <a:cs typeface="Nirmala UI" panose="020B0502040204020203" pitchFamily="34" charset="0"/>
                        </a:rPr>
                        <a:t>0.083</a:t>
                      </a:r>
                      <a:endParaRPr lang="en-US" sz="2000">
                        <a:effectLst/>
                        <a:latin typeface="Nirmala UI" panose="020B0502040204020203" pitchFamily="34" charset="0"/>
                        <a:ea typeface="Calibri" panose="020F0502020204030204" pitchFamily="34" charset="0"/>
                        <a:cs typeface="Nirmala UI" panose="020B0502040204020203" pitchFamily="34"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44475059"/>
                  </a:ext>
                </a:extLst>
              </a:tr>
              <a:tr h="547690">
                <a:tc>
                  <a:txBody>
                    <a:bodyPr/>
                    <a:lstStyle/>
                    <a:p>
                      <a:pPr marL="0" marR="0" algn="ctr">
                        <a:spcBef>
                          <a:spcPts val="0"/>
                        </a:spcBef>
                        <a:spcAft>
                          <a:spcPts val="0"/>
                        </a:spcAft>
                      </a:pPr>
                      <a:r>
                        <a:rPr lang="en-US" sz="2000" kern="1200">
                          <a:effectLst/>
                          <a:latin typeface="Nirmala UI" panose="020B0502040204020203" pitchFamily="34" charset="0"/>
                          <a:cs typeface="Nirmala UI" panose="020B0502040204020203" pitchFamily="34" charset="0"/>
                        </a:rPr>
                        <a:t>Shockable rhythm</a:t>
                      </a:r>
                      <a:endParaRPr lang="en-US" sz="2000">
                        <a:effectLst/>
                        <a:latin typeface="Nirmala UI" panose="020B0502040204020203" pitchFamily="34" charset="0"/>
                        <a:ea typeface="Calibri" panose="020F0502020204030204" pitchFamily="34" charset="0"/>
                        <a:cs typeface="Nirmala UI" panose="020B0502040204020203" pitchFamily="34"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kern="1200" dirty="0">
                          <a:effectLst/>
                          <a:latin typeface="Nirmala UI" panose="020B0502040204020203" pitchFamily="34" charset="0"/>
                          <a:cs typeface="Nirmala UI" panose="020B0502040204020203" pitchFamily="34" charset="0"/>
                        </a:rPr>
                        <a:t>128 (35)</a:t>
                      </a:r>
                      <a:endParaRPr lang="en-US" sz="2000" dirty="0">
                        <a:effectLst/>
                        <a:latin typeface="Nirmala UI" panose="020B0502040204020203" pitchFamily="34" charset="0"/>
                        <a:ea typeface="Calibri" panose="020F0502020204030204" pitchFamily="34" charset="0"/>
                        <a:cs typeface="Nirmala UI" panose="020B0502040204020203"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kern="1200" dirty="0">
                          <a:effectLst/>
                          <a:latin typeface="Nirmala UI" panose="020B0502040204020203" pitchFamily="34" charset="0"/>
                          <a:cs typeface="Nirmala UI" panose="020B0502040204020203" pitchFamily="34" charset="0"/>
                        </a:rPr>
                        <a:t>104 (35)</a:t>
                      </a:r>
                      <a:endParaRPr lang="en-US" sz="2000" dirty="0">
                        <a:effectLst/>
                        <a:latin typeface="Nirmala UI" panose="020B0502040204020203" pitchFamily="34" charset="0"/>
                        <a:ea typeface="Calibri" panose="020F0502020204030204" pitchFamily="34" charset="0"/>
                        <a:cs typeface="Nirmala UI" panose="020B0502040204020203" pitchFamily="34"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kern="1200" dirty="0">
                          <a:effectLst/>
                          <a:latin typeface="Nirmala UI" panose="020B0502040204020203" pitchFamily="34" charset="0"/>
                          <a:cs typeface="Nirmala UI" panose="020B0502040204020203" pitchFamily="34" charset="0"/>
                        </a:rPr>
                        <a:t>21 (30)</a:t>
                      </a:r>
                      <a:endParaRPr lang="en-US" sz="2000" dirty="0">
                        <a:effectLst/>
                        <a:latin typeface="Nirmala UI" panose="020B0502040204020203" pitchFamily="34" charset="0"/>
                        <a:ea typeface="Calibri" panose="020F0502020204030204" pitchFamily="34" charset="0"/>
                        <a:cs typeface="Nirmala UI" panose="020B0502040204020203" pitchFamily="34"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kern="1200" dirty="0">
                          <a:effectLst/>
                          <a:latin typeface="Nirmala UI" panose="020B0502040204020203" pitchFamily="34" charset="0"/>
                          <a:cs typeface="Nirmala UI" panose="020B0502040204020203" pitchFamily="34" charset="0"/>
                        </a:rPr>
                        <a:t>0.390</a:t>
                      </a:r>
                      <a:endParaRPr lang="en-US" sz="2000" dirty="0">
                        <a:effectLst/>
                        <a:latin typeface="Nirmala UI" panose="020B0502040204020203" pitchFamily="34" charset="0"/>
                        <a:ea typeface="Calibri" panose="020F0502020204030204" pitchFamily="34" charset="0"/>
                        <a:cs typeface="Nirmala UI" panose="020B0502040204020203" pitchFamily="34"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93727845"/>
                  </a:ext>
                </a:extLst>
              </a:tr>
              <a:tr h="547690">
                <a:tc>
                  <a:txBody>
                    <a:bodyPr/>
                    <a:lstStyle/>
                    <a:p>
                      <a:pPr marL="0" marR="0" algn="ctr">
                        <a:spcBef>
                          <a:spcPts val="0"/>
                        </a:spcBef>
                        <a:spcAft>
                          <a:spcPts val="0"/>
                        </a:spcAft>
                      </a:pPr>
                      <a:r>
                        <a:rPr lang="en-US" sz="2000" kern="1200" dirty="0">
                          <a:effectLst/>
                          <a:latin typeface="Nirmala UI" panose="020B0502040204020203" pitchFamily="34" charset="0"/>
                          <a:cs typeface="Nirmala UI" panose="020B0502040204020203" pitchFamily="34" charset="0"/>
                        </a:rPr>
                        <a:t>Use of a mechanical compression device</a:t>
                      </a:r>
                      <a:endParaRPr lang="en-US" sz="2000" dirty="0">
                        <a:effectLst/>
                        <a:latin typeface="Nirmala UI" panose="020B0502040204020203" pitchFamily="34" charset="0"/>
                        <a:ea typeface="Calibri" panose="020F0502020204030204" pitchFamily="34" charset="0"/>
                        <a:cs typeface="Nirmala UI" panose="020B0502040204020203" pitchFamily="34"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kern="1200">
                          <a:effectLst/>
                          <a:latin typeface="Nirmala UI" panose="020B0502040204020203" pitchFamily="34" charset="0"/>
                          <a:cs typeface="Nirmala UI" panose="020B0502040204020203" pitchFamily="34" charset="0"/>
                        </a:rPr>
                        <a:t>275 (75)</a:t>
                      </a:r>
                      <a:endParaRPr lang="en-US" sz="2000">
                        <a:effectLst/>
                        <a:latin typeface="Nirmala UI" panose="020B0502040204020203" pitchFamily="34" charset="0"/>
                        <a:ea typeface="Calibri" panose="020F0502020204030204" pitchFamily="34" charset="0"/>
                        <a:cs typeface="Nirmala UI" panose="020B0502040204020203"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kern="1200" dirty="0">
                          <a:effectLst/>
                          <a:latin typeface="Nirmala UI" panose="020B0502040204020203" pitchFamily="34" charset="0"/>
                          <a:cs typeface="Nirmala UI" panose="020B0502040204020203" pitchFamily="34" charset="0"/>
                        </a:rPr>
                        <a:t>222 (77)</a:t>
                      </a:r>
                      <a:endParaRPr lang="en-US" sz="2000" dirty="0">
                        <a:effectLst/>
                        <a:latin typeface="Nirmala UI" panose="020B0502040204020203" pitchFamily="34" charset="0"/>
                        <a:ea typeface="Calibri" panose="020F0502020204030204" pitchFamily="34" charset="0"/>
                        <a:cs typeface="Nirmala UI" panose="020B0502040204020203" pitchFamily="34"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kern="1200" dirty="0">
                          <a:effectLst/>
                          <a:latin typeface="Nirmala UI" panose="020B0502040204020203" pitchFamily="34" charset="0"/>
                          <a:cs typeface="Nirmala UI" panose="020B0502040204020203" pitchFamily="34" charset="0"/>
                        </a:rPr>
                        <a:t>49 (71)</a:t>
                      </a:r>
                      <a:endParaRPr lang="en-US" sz="2000" dirty="0">
                        <a:effectLst/>
                        <a:latin typeface="Nirmala UI" panose="020B0502040204020203" pitchFamily="34" charset="0"/>
                        <a:ea typeface="Calibri" panose="020F0502020204030204" pitchFamily="34" charset="0"/>
                        <a:cs typeface="Nirmala UI" panose="020B0502040204020203" pitchFamily="34"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kern="1200">
                          <a:effectLst/>
                          <a:latin typeface="Nirmala UI" panose="020B0502040204020203" pitchFamily="34" charset="0"/>
                          <a:cs typeface="Nirmala UI" panose="020B0502040204020203" pitchFamily="34" charset="0"/>
                        </a:rPr>
                        <a:t>0.806</a:t>
                      </a:r>
                      <a:endParaRPr lang="en-US" sz="2000">
                        <a:effectLst/>
                        <a:latin typeface="Nirmala UI" panose="020B0502040204020203" pitchFamily="34" charset="0"/>
                        <a:ea typeface="Calibri" panose="020F0502020204030204" pitchFamily="34" charset="0"/>
                        <a:cs typeface="Nirmala UI" panose="020B0502040204020203" pitchFamily="34"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06288491"/>
                  </a:ext>
                </a:extLst>
              </a:tr>
              <a:tr h="547690">
                <a:tc>
                  <a:txBody>
                    <a:bodyPr/>
                    <a:lstStyle/>
                    <a:p>
                      <a:pPr marL="0" marR="0" algn="ctr">
                        <a:spcBef>
                          <a:spcPts val="0"/>
                        </a:spcBef>
                        <a:spcAft>
                          <a:spcPts val="0"/>
                        </a:spcAft>
                      </a:pPr>
                      <a:r>
                        <a:rPr lang="en-US" sz="2000" kern="1200">
                          <a:effectLst/>
                          <a:latin typeface="Nirmala UI" panose="020B0502040204020203" pitchFamily="34" charset="0"/>
                          <a:cs typeface="Nirmala UI" panose="020B0502040204020203" pitchFamily="34" charset="0"/>
                        </a:rPr>
                        <a:t>BMI in kg/m</a:t>
                      </a:r>
                      <a:r>
                        <a:rPr lang="en-US" sz="2000" kern="1200" baseline="30000">
                          <a:effectLst/>
                          <a:latin typeface="Nirmala UI" panose="020B0502040204020203" pitchFamily="34" charset="0"/>
                          <a:cs typeface="Nirmala UI" panose="020B0502040204020203" pitchFamily="34" charset="0"/>
                        </a:rPr>
                        <a:t>2</a:t>
                      </a:r>
                      <a:r>
                        <a:rPr lang="en-US" sz="2000" kern="1200">
                          <a:effectLst/>
                          <a:latin typeface="Nirmala UI" panose="020B0502040204020203" pitchFamily="34" charset="0"/>
                          <a:cs typeface="Nirmala UI" panose="020B0502040204020203" pitchFamily="34" charset="0"/>
                        </a:rPr>
                        <a:t> –</a:t>
                      </a:r>
                      <a:endParaRPr lang="en-US" sz="2000">
                        <a:effectLst/>
                        <a:latin typeface="Nirmala UI" panose="020B0502040204020203" pitchFamily="34" charset="0"/>
                        <a:cs typeface="Nirmala UI" panose="020B0502040204020203" pitchFamily="34" charset="0"/>
                      </a:endParaRPr>
                    </a:p>
                    <a:p>
                      <a:pPr marL="0" marR="0" algn="ctr">
                        <a:spcBef>
                          <a:spcPts val="0"/>
                        </a:spcBef>
                        <a:spcAft>
                          <a:spcPts val="0"/>
                        </a:spcAft>
                      </a:pPr>
                      <a:r>
                        <a:rPr lang="en-US" sz="2000" kern="1200">
                          <a:effectLst/>
                          <a:latin typeface="Nirmala UI" panose="020B0502040204020203" pitchFamily="34" charset="0"/>
                          <a:cs typeface="Nirmala UI" panose="020B0502040204020203" pitchFamily="34" charset="0"/>
                        </a:rPr>
                        <a:t>mean ± SD</a:t>
                      </a:r>
                      <a:endParaRPr lang="en-US" sz="2000">
                        <a:effectLst/>
                        <a:latin typeface="Nirmala UI" panose="020B0502040204020203" pitchFamily="34" charset="0"/>
                        <a:ea typeface="Calibri" panose="020F0502020204030204" pitchFamily="34" charset="0"/>
                        <a:cs typeface="Nirmala UI" panose="020B0502040204020203" pitchFamily="34"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kern="1200">
                          <a:effectLst/>
                          <a:latin typeface="Nirmala UI" panose="020B0502040204020203" pitchFamily="34" charset="0"/>
                          <a:cs typeface="Nirmala UI" panose="020B0502040204020203" pitchFamily="34" charset="0"/>
                        </a:rPr>
                        <a:t>29.7 ± 7.9</a:t>
                      </a:r>
                      <a:endParaRPr lang="en-US" sz="2000">
                        <a:effectLst/>
                        <a:latin typeface="Nirmala UI" panose="020B0502040204020203" pitchFamily="34" charset="0"/>
                        <a:ea typeface="Calibri" panose="020F0502020204030204" pitchFamily="34" charset="0"/>
                        <a:cs typeface="Nirmala UI" panose="020B0502040204020203"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kern="1200" dirty="0">
                          <a:effectLst/>
                          <a:latin typeface="Nirmala UI" panose="020B0502040204020203" pitchFamily="34" charset="0"/>
                          <a:cs typeface="Nirmala UI" panose="020B0502040204020203" pitchFamily="34" charset="0"/>
                        </a:rPr>
                        <a:t>26.7 ± 4.6</a:t>
                      </a:r>
                      <a:endParaRPr lang="en-US" sz="2000" dirty="0">
                        <a:effectLst/>
                        <a:latin typeface="Nirmala UI" panose="020B0502040204020203" pitchFamily="34" charset="0"/>
                        <a:ea typeface="Calibri" panose="020F0502020204030204" pitchFamily="34" charset="0"/>
                        <a:cs typeface="Nirmala UI" panose="020B0502040204020203" pitchFamily="34"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kern="1200" dirty="0">
                          <a:effectLst/>
                          <a:latin typeface="Nirmala UI" panose="020B0502040204020203" pitchFamily="34" charset="0"/>
                          <a:cs typeface="Nirmala UI" panose="020B0502040204020203" pitchFamily="34" charset="0"/>
                        </a:rPr>
                        <a:t>42.4 ± 6.4</a:t>
                      </a:r>
                      <a:endParaRPr lang="en-US" sz="2000" dirty="0">
                        <a:effectLst/>
                        <a:latin typeface="Nirmala UI" panose="020B0502040204020203" pitchFamily="34" charset="0"/>
                        <a:ea typeface="Calibri" panose="020F0502020204030204" pitchFamily="34" charset="0"/>
                        <a:cs typeface="Nirmala UI" panose="020B0502040204020203" pitchFamily="34"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b="1" kern="1200" dirty="0">
                          <a:effectLst/>
                          <a:latin typeface="Nirmala UI" panose="020B0502040204020203" pitchFamily="34" charset="0"/>
                          <a:cs typeface="Nirmala UI" panose="020B0502040204020203" pitchFamily="34" charset="0"/>
                        </a:rPr>
                        <a:t>&lt;0.001</a:t>
                      </a:r>
                      <a:endParaRPr lang="en-US" sz="2000" b="1" dirty="0">
                        <a:effectLst/>
                        <a:latin typeface="Nirmala UI" panose="020B0502040204020203" pitchFamily="34" charset="0"/>
                        <a:ea typeface="Calibri" panose="020F0502020204030204" pitchFamily="34" charset="0"/>
                        <a:cs typeface="Nirmala UI" panose="020B0502040204020203" pitchFamily="34"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72224020"/>
                  </a:ext>
                </a:extLst>
              </a:tr>
              <a:tr h="547690">
                <a:tc>
                  <a:txBody>
                    <a:bodyPr/>
                    <a:lstStyle/>
                    <a:p>
                      <a:pPr marL="0" marR="0" algn="ctr">
                        <a:spcBef>
                          <a:spcPts val="0"/>
                        </a:spcBef>
                        <a:spcAft>
                          <a:spcPts val="0"/>
                        </a:spcAft>
                      </a:pPr>
                      <a:r>
                        <a:rPr lang="en-US" sz="2000" kern="1200">
                          <a:effectLst/>
                          <a:latin typeface="Nirmala UI" panose="020B0502040204020203" pitchFamily="34" charset="0"/>
                          <a:cs typeface="Nirmala UI" panose="020B0502040204020203" pitchFamily="34" charset="0"/>
                        </a:rPr>
                        <a:t>Admission lactate –</a:t>
                      </a:r>
                      <a:endParaRPr lang="en-US" sz="2000">
                        <a:effectLst/>
                        <a:latin typeface="Nirmala UI" panose="020B0502040204020203" pitchFamily="34" charset="0"/>
                        <a:cs typeface="Nirmala UI" panose="020B0502040204020203" pitchFamily="34" charset="0"/>
                      </a:endParaRPr>
                    </a:p>
                    <a:p>
                      <a:pPr marL="0" marR="0" algn="ctr">
                        <a:spcBef>
                          <a:spcPts val="0"/>
                        </a:spcBef>
                        <a:spcAft>
                          <a:spcPts val="0"/>
                        </a:spcAft>
                      </a:pPr>
                      <a:r>
                        <a:rPr lang="en-US" sz="2000" kern="1200">
                          <a:effectLst/>
                          <a:latin typeface="Nirmala UI" panose="020B0502040204020203" pitchFamily="34" charset="0"/>
                          <a:cs typeface="Nirmala UI" panose="020B0502040204020203" pitchFamily="34" charset="0"/>
                        </a:rPr>
                        <a:t>mean ± SD</a:t>
                      </a:r>
                      <a:endParaRPr lang="en-US" sz="2000">
                        <a:effectLst/>
                        <a:latin typeface="Nirmala UI" panose="020B0502040204020203" pitchFamily="34" charset="0"/>
                        <a:ea typeface="Calibri" panose="020F0502020204030204" pitchFamily="34" charset="0"/>
                        <a:cs typeface="Nirmala UI" panose="020B0502040204020203" pitchFamily="34"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kern="1200" dirty="0">
                          <a:effectLst/>
                          <a:latin typeface="Nirmala UI" panose="020B0502040204020203" pitchFamily="34" charset="0"/>
                          <a:cs typeface="Nirmala UI" panose="020B0502040204020203" pitchFamily="34" charset="0"/>
                        </a:rPr>
                        <a:t>9.4 ± 5.1</a:t>
                      </a:r>
                      <a:endParaRPr lang="en-US" sz="2000" dirty="0">
                        <a:effectLst/>
                        <a:latin typeface="Nirmala UI" panose="020B0502040204020203" pitchFamily="34" charset="0"/>
                        <a:ea typeface="Calibri" panose="020F0502020204030204" pitchFamily="34" charset="0"/>
                        <a:cs typeface="Nirmala UI" panose="020B0502040204020203"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kern="1200" dirty="0">
                          <a:effectLst/>
                          <a:latin typeface="Nirmala UI" panose="020B0502040204020203" pitchFamily="34" charset="0"/>
                          <a:cs typeface="Nirmala UI" panose="020B0502040204020203" pitchFamily="34" charset="0"/>
                        </a:rPr>
                        <a:t>9.3 ± 5.2</a:t>
                      </a:r>
                      <a:endParaRPr lang="en-US" sz="2000" dirty="0">
                        <a:effectLst/>
                        <a:latin typeface="Nirmala UI" panose="020B0502040204020203" pitchFamily="34" charset="0"/>
                        <a:ea typeface="Calibri" panose="020F0502020204030204" pitchFamily="34" charset="0"/>
                        <a:cs typeface="Nirmala UI" panose="020B0502040204020203" pitchFamily="34"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kern="1200" dirty="0">
                          <a:effectLst/>
                          <a:latin typeface="Nirmala UI" panose="020B0502040204020203" pitchFamily="34" charset="0"/>
                          <a:cs typeface="Nirmala UI" panose="020B0502040204020203" pitchFamily="34" charset="0"/>
                        </a:rPr>
                        <a:t>9.4 ± 4.7</a:t>
                      </a:r>
                      <a:endParaRPr lang="en-US" sz="2000" dirty="0">
                        <a:effectLst/>
                        <a:latin typeface="Nirmala UI" panose="020B0502040204020203" pitchFamily="34" charset="0"/>
                        <a:ea typeface="Calibri" panose="020F0502020204030204" pitchFamily="34" charset="0"/>
                        <a:cs typeface="Nirmala UI" panose="020B0502040204020203" pitchFamily="34"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kern="1200">
                          <a:effectLst/>
                          <a:latin typeface="Nirmala UI" panose="020B0502040204020203" pitchFamily="34" charset="0"/>
                          <a:cs typeface="Nirmala UI" panose="020B0502040204020203" pitchFamily="34" charset="0"/>
                        </a:rPr>
                        <a:t>0.967</a:t>
                      </a:r>
                      <a:endParaRPr lang="en-US" sz="2000">
                        <a:effectLst/>
                        <a:latin typeface="Nirmala UI" panose="020B0502040204020203" pitchFamily="34" charset="0"/>
                        <a:ea typeface="Calibri" panose="020F0502020204030204" pitchFamily="34" charset="0"/>
                        <a:cs typeface="Nirmala UI" panose="020B0502040204020203" pitchFamily="34"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47459865"/>
                  </a:ext>
                </a:extLst>
              </a:tr>
              <a:tr h="547690">
                <a:tc>
                  <a:txBody>
                    <a:bodyPr/>
                    <a:lstStyle/>
                    <a:p>
                      <a:pPr marL="0" marR="0" algn="ctr">
                        <a:spcBef>
                          <a:spcPts val="0"/>
                        </a:spcBef>
                        <a:spcAft>
                          <a:spcPts val="0"/>
                        </a:spcAft>
                      </a:pPr>
                      <a:r>
                        <a:rPr lang="en-US" sz="2000" kern="1200" dirty="0">
                          <a:effectLst/>
                          <a:latin typeface="Nirmala UI" panose="020B0502040204020203" pitchFamily="34" charset="0"/>
                          <a:cs typeface="Nirmala UI" panose="020B0502040204020203" pitchFamily="34" charset="0"/>
                        </a:rPr>
                        <a:t>Admission PH –</a:t>
                      </a:r>
                      <a:endParaRPr lang="en-US" sz="2000" dirty="0">
                        <a:effectLst/>
                        <a:latin typeface="Nirmala UI" panose="020B0502040204020203" pitchFamily="34" charset="0"/>
                        <a:cs typeface="Nirmala UI" panose="020B0502040204020203" pitchFamily="34" charset="0"/>
                      </a:endParaRPr>
                    </a:p>
                    <a:p>
                      <a:pPr marL="0" marR="0" algn="ctr">
                        <a:spcBef>
                          <a:spcPts val="0"/>
                        </a:spcBef>
                        <a:spcAft>
                          <a:spcPts val="0"/>
                        </a:spcAft>
                      </a:pPr>
                      <a:r>
                        <a:rPr lang="en-US" sz="2000" kern="1200" dirty="0">
                          <a:effectLst/>
                          <a:latin typeface="Nirmala UI" panose="020B0502040204020203" pitchFamily="34" charset="0"/>
                          <a:cs typeface="Nirmala UI" panose="020B0502040204020203" pitchFamily="34" charset="0"/>
                        </a:rPr>
                        <a:t>mean ± SD</a:t>
                      </a:r>
                      <a:endParaRPr lang="en-US" sz="2000" dirty="0">
                        <a:effectLst/>
                        <a:latin typeface="Nirmala UI" panose="020B0502040204020203" pitchFamily="34" charset="0"/>
                        <a:ea typeface="Calibri" panose="020F0502020204030204" pitchFamily="34" charset="0"/>
                        <a:cs typeface="Nirmala UI" panose="020B0502040204020203" pitchFamily="34"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kern="1200">
                          <a:effectLst/>
                          <a:latin typeface="Nirmala UI" panose="020B0502040204020203" pitchFamily="34" charset="0"/>
                          <a:cs typeface="Nirmala UI" panose="020B0502040204020203" pitchFamily="34" charset="0"/>
                        </a:rPr>
                        <a:t>7.1 ± 0.2</a:t>
                      </a:r>
                      <a:endParaRPr lang="en-US" sz="2000">
                        <a:effectLst/>
                        <a:latin typeface="Nirmala UI" panose="020B0502040204020203" pitchFamily="34" charset="0"/>
                        <a:ea typeface="Calibri" panose="020F0502020204030204" pitchFamily="34" charset="0"/>
                        <a:cs typeface="Nirmala UI" panose="020B0502040204020203"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kern="1200" dirty="0">
                          <a:effectLst/>
                          <a:latin typeface="Nirmala UI" panose="020B0502040204020203" pitchFamily="34" charset="0"/>
                          <a:cs typeface="Nirmala UI" panose="020B0502040204020203" pitchFamily="34" charset="0"/>
                        </a:rPr>
                        <a:t>7.1 ± 0.17</a:t>
                      </a:r>
                      <a:endParaRPr lang="en-US" sz="2000" dirty="0">
                        <a:effectLst/>
                        <a:latin typeface="Nirmala UI" panose="020B0502040204020203" pitchFamily="34" charset="0"/>
                        <a:ea typeface="Calibri" panose="020F0502020204030204" pitchFamily="34" charset="0"/>
                        <a:cs typeface="Nirmala UI" panose="020B0502040204020203" pitchFamily="34"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kern="1200" dirty="0">
                          <a:effectLst/>
                          <a:latin typeface="Nirmala UI" panose="020B0502040204020203" pitchFamily="34" charset="0"/>
                          <a:cs typeface="Nirmala UI" panose="020B0502040204020203" pitchFamily="34" charset="0"/>
                        </a:rPr>
                        <a:t>7.1 ± 0.16</a:t>
                      </a:r>
                      <a:endParaRPr lang="en-US" sz="2000" dirty="0">
                        <a:effectLst/>
                        <a:latin typeface="Nirmala UI" panose="020B0502040204020203" pitchFamily="34" charset="0"/>
                        <a:ea typeface="Calibri" panose="020F0502020204030204" pitchFamily="34" charset="0"/>
                        <a:cs typeface="Nirmala UI" panose="020B0502040204020203" pitchFamily="34"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kern="1200" dirty="0">
                          <a:effectLst/>
                          <a:latin typeface="Nirmala UI" panose="020B0502040204020203" pitchFamily="34" charset="0"/>
                          <a:cs typeface="Nirmala UI" panose="020B0502040204020203" pitchFamily="34" charset="0"/>
                        </a:rPr>
                        <a:t>0.881</a:t>
                      </a:r>
                      <a:endParaRPr lang="en-US" sz="2000" dirty="0">
                        <a:effectLst/>
                        <a:latin typeface="Nirmala UI" panose="020B0502040204020203" pitchFamily="34" charset="0"/>
                        <a:ea typeface="Calibri" panose="020F0502020204030204" pitchFamily="34" charset="0"/>
                        <a:cs typeface="Nirmala UI" panose="020B0502040204020203" pitchFamily="34"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33738710"/>
                  </a:ext>
                </a:extLst>
              </a:tr>
              <a:tr h="620589">
                <a:tc>
                  <a:txBody>
                    <a:bodyPr/>
                    <a:lstStyle/>
                    <a:p>
                      <a:pPr marL="0" marR="0" algn="ctr">
                        <a:spcBef>
                          <a:spcPts val="0"/>
                        </a:spcBef>
                        <a:spcAft>
                          <a:spcPts val="0"/>
                        </a:spcAft>
                      </a:pPr>
                      <a:r>
                        <a:rPr lang="en-US" sz="2000" kern="1200" dirty="0">
                          <a:effectLst/>
                          <a:latin typeface="Nirmala UI" panose="020B0502040204020203" pitchFamily="34" charset="0"/>
                          <a:cs typeface="Nirmala UI" panose="020B0502040204020203" pitchFamily="34" charset="0"/>
                        </a:rPr>
                        <a:t>Time to CPR in minutes –</a:t>
                      </a:r>
                      <a:endParaRPr lang="en-US" sz="2000" dirty="0">
                        <a:effectLst/>
                        <a:latin typeface="Nirmala UI" panose="020B0502040204020203" pitchFamily="34" charset="0"/>
                        <a:cs typeface="Nirmala UI" panose="020B0502040204020203" pitchFamily="34" charset="0"/>
                      </a:endParaRPr>
                    </a:p>
                    <a:p>
                      <a:pPr marL="0" marR="0" algn="ctr">
                        <a:spcBef>
                          <a:spcPts val="0"/>
                        </a:spcBef>
                        <a:spcAft>
                          <a:spcPts val="0"/>
                        </a:spcAft>
                      </a:pPr>
                      <a:r>
                        <a:rPr lang="en-US" sz="2000" kern="1200" dirty="0">
                          <a:effectLst/>
                          <a:latin typeface="Nirmala UI" panose="020B0502040204020203" pitchFamily="34" charset="0"/>
                          <a:cs typeface="Nirmala UI" panose="020B0502040204020203" pitchFamily="34" charset="0"/>
                        </a:rPr>
                        <a:t>mean ± SD</a:t>
                      </a:r>
                      <a:endParaRPr lang="en-US" sz="2000" dirty="0">
                        <a:effectLst/>
                        <a:latin typeface="Nirmala UI" panose="020B0502040204020203" pitchFamily="34" charset="0"/>
                        <a:ea typeface="Calibri" panose="020F0502020204030204" pitchFamily="34" charset="0"/>
                        <a:cs typeface="Nirmala UI" panose="020B0502040204020203" pitchFamily="34"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kern="1200" dirty="0">
                          <a:effectLst/>
                          <a:latin typeface="Nirmala UI" panose="020B0502040204020203" pitchFamily="34" charset="0"/>
                          <a:cs typeface="Nirmala UI" panose="020B0502040204020203" pitchFamily="34" charset="0"/>
                        </a:rPr>
                        <a:t>6.9 ± 5.8</a:t>
                      </a:r>
                      <a:endParaRPr lang="en-US" sz="2000" dirty="0">
                        <a:effectLst/>
                        <a:latin typeface="Nirmala UI" panose="020B0502040204020203" pitchFamily="34" charset="0"/>
                        <a:ea typeface="Calibri" panose="020F0502020204030204" pitchFamily="34" charset="0"/>
                        <a:cs typeface="Nirmala UI" panose="020B0502040204020203"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kern="1200">
                          <a:effectLst/>
                          <a:latin typeface="Nirmala UI" panose="020B0502040204020203" pitchFamily="34" charset="0"/>
                          <a:cs typeface="Nirmala UI" panose="020B0502040204020203" pitchFamily="34" charset="0"/>
                        </a:rPr>
                        <a:t>9.7 ± 5.5</a:t>
                      </a:r>
                      <a:endParaRPr lang="en-US" sz="2000">
                        <a:effectLst/>
                        <a:latin typeface="Nirmala UI" panose="020B0502040204020203" pitchFamily="34" charset="0"/>
                        <a:ea typeface="Calibri" panose="020F0502020204030204" pitchFamily="34" charset="0"/>
                        <a:cs typeface="Nirmala UI" panose="020B0502040204020203" pitchFamily="34"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kern="1200" dirty="0">
                          <a:effectLst/>
                          <a:latin typeface="Nirmala UI" panose="020B0502040204020203" pitchFamily="34" charset="0"/>
                          <a:cs typeface="Nirmala UI" panose="020B0502040204020203" pitchFamily="34" charset="0"/>
                        </a:rPr>
                        <a:t>9.3 ± 5.3</a:t>
                      </a:r>
                      <a:endParaRPr lang="en-US" sz="2000" dirty="0">
                        <a:effectLst/>
                        <a:latin typeface="Nirmala UI" panose="020B0502040204020203" pitchFamily="34" charset="0"/>
                        <a:ea typeface="Calibri" panose="020F0502020204030204" pitchFamily="34" charset="0"/>
                        <a:cs typeface="Nirmala UI" panose="020B0502040204020203" pitchFamily="34"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kern="1200" dirty="0">
                          <a:effectLst/>
                          <a:latin typeface="Nirmala UI" panose="020B0502040204020203" pitchFamily="34" charset="0"/>
                          <a:cs typeface="Nirmala UI" panose="020B0502040204020203" pitchFamily="34" charset="0"/>
                        </a:rPr>
                        <a:t>0.716</a:t>
                      </a:r>
                      <a:endParaRPr lang="en-US" sz="2000" dirty="0">
                        <a:effectLst/>
                        <a:latin typeface="Nirmala UI" panose="020B0502040204020203" pitchFamily="34" charset="0"/>
                        <a:ea typeface="Calibri" panose="020F0502020204030204" pitchFamily="34" charset="0"/>
                        <a:cs typeface="Nirmala UI" panose="020B0502040204020203" pitchFamily="34"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17104106"/>
                  </a:ext>
                </a:extLst>
              </a:tr>
              <a:tr h="620589">
                <a:tc>
                  <a:txBody>
                    <a:bodyPr/>
                    <a:lstStyle/>
                    <a:p>
                      <a:pPr marL="0" marR="0" algn="ctr">
                        <a:spcBef>
                          <a:spcPts val="0"/>
                        </a:spcBef>
                        <a:spcAft>
                          <a:spcPts val="0"/>
                        </a:spcAft>
                      </a:pPr>
                      <a:r>
                        <a:rPr lang="en-US" sz="2000" kern="1200" dirty="0">
                          <a:effectLst/>
                          <a:latin typeface="Nirmala UI" panose="020B0502040204020203" pitchFamily="34" charset="0"/>
                          <a:cs typeface="Nirmala UI" panose="020B0502040204020203" pitchFamily="34" charset="0"/>
                        </a:rPr>
                        <a:t>Time to therapeutic TTM in minutes –</a:t>
                      </a:r>
                      <a:endParaRPr lang="en-US" sz="2000" dirty="0">
                        <a:effectLst/>
                        <a:latin typeface="Nirmala UI" panose="020B0502040204020203" pitchFamily="34" charset="0"/>
                        <a:cs typeface="Nirmala UI" panose="020B0502040204020203" pitchFamily="34" charset="0"/>
                      </a:endParaRPr>
                    </a:p>
                    <a:p>
                      <a:pPr marL="0" marR="0" algn="ctr">
                        <a:spcBef>
                          <a:spcPts val="0"/>
                        </a:spcBef>
                        <a:spcAft>
                          <a:spcPts val="0"/>
                        </a:spcAft>
                      </a:pPr>
                      <a:r>
                        <a:rPr lang="en-US" sz="2000" kern="1200" dirty="0">
                          <a:effectLst/>
                          <a:latin typeface="Nirmala UI" panose="020B0502040204020203" pitchFamily="34" charset="0"/>
                          <a:cs typeface="Nirmala UI" panose="020B0502040204020203" pitchFamily="34" charset="0"/>
                        </a:rPr>
                        <a:t>mean ± SD</a:t>
                      </a:r>
                      <a:endParaRPr lang="en-US" sz="2000" dirty="0">
                        <a:effectLst/>
                        <a:latin typeface="Nirmala UI" panose="020B0502040204020203" pitchFamily="34" charset="0"/>
                        <a:ea typeface="Calibri" panose="020F0502020204030204" pitchFamily="34" charset="0"/>
                        <a:cs typeface="Nirmala UI" panose="020B0502040204020203" pitchFamily="34"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kern="1200">
                          <a:effectLst/>
                          <a:latin typeface="Nirmala UI" panose="020B0502040204020203" pitchFamily="34" charset="0"/>
                          <a:cs typeface="Nirmala UI" panose="020B0502040204020203" pitchFamily="34" charset="0"/>
                        </a:rPr>
                        <a:t>189 ± 164</a:t>
                      </a:r>
                      <a:endParaRPr lang="en-US" sz="2000">
                        <a:effectLst/>
                        <a:latin typeface="Nirmala UI" panose="020B0502040204020203" pitchFamily="34" charset="0"/>
                        <a:ea typeface="Calibri" panose="020F0502020204030204" pitchFamily="34" charset="0"/>
                        <a:cs typeface="Nirmala UI" panose="020B0502040204020203"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kern="1200" dirty="0">
                          <a:effectLst/>
                          <a:latin typeface="Nirmala UI" panose="020B0502040204020203" pitchFamily="34" charset="0"/>
                          <a:cs typeface="Nirmala UI" panose="020B0502040204020203" pitchFamily="34" charset="0"/>
                        </a:rPr>
                        <a:t>181 ± 150</a:t>
                      </a:r>
                      <a:endParaRPr lang="en-US" sz="2000" dirty="0">
                        <a:effectLst/>
                        <a:latin typeface="Nirmala UI" panose="020B0502040204020203" pitchFamily="34" charset="0"/>
                        <a:ea typeface="Calibri" panose="020F0502020204030204" pitchFamily="34" charset="0"/>
                        <a:cs typeface="Nirmala UI" panose="020B0502040204020203" pitchFamily="34"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kern="1200" dirty="0">
                          <a:effectLst/>
                          <a:latin typeface="Nirmala UI" panose="020B0502040204020203" pitchFamily="34" charset="0"/>
                          <a:cs typeface="Nirmala UI" panose="020B0502040204020203" pitchFamily="34" charset="0"/>
                        </a:rPr>
                        <a:t>232 ± 202</a:t>
                      </a:r>
                      <a:endParaRPr lang="en-US" sz="2000" dirty="0">
                        <a:effectLst/>
                        <a:latin typeface="Nirmala UI" panose="020B0502040204020203" pitchFamily="34" charset="0"/>
                        <a:ea typeface="Calibri" panose="020F0502020204030204" pitchFamily="34" charset="0"/>
                        <a:cs typeface="Nirmala UI" panose="020B0502040204020203" pitchFamily="34"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b="1" kern="1200" dirty="0">
                          <a:effectLst/>
                          <a:latin typeface="Nirmala UI" panose="020B0502040204020203" pitchFamily="34" charset="0"/>
                          <a:cs typeface="Nirmala UI" panose="020B0502040204020203" pitchFamily="34" charset="0"/>
                        </a:rPr>
                        <a:t>0.040</a:t>
                      </a:r>
                      <a:endParaRPr lang="en-US" sz="2000" b="1" dirty="0">
                        <a:effectLst/>
                        <a:latin typeface="Nirmala UI" panose="020B0502040204020203" pitchFamily="34" charset="0"/>
                        <a:ea typeface="Calibri" panose="020F0502020204030204" pitchFamily="34" charset="0"/>
                        <a:cs typeface="Nirmala UI" panose="020B0502040204020203" pitchFamily="34"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99377274"/>
                  </a:ext>
                </a:extLst>
              </a:tr>
            </a:tbl>
          </a:graphicData>
        </a:graphic>
      </p:graphicFrame>
      <p:sp>
        <p:nvSpPr>
          <p:cNvPr id="44" name="TextBox 43">
            <a:extLst>
              <a:ext uri="{FF2B5EF4-FFF2-40B4-BE49-F238E27FC236}">
                <a16:creationId xmlns:a16="http://schemas.microsoft.com/office/drawing/2014/main" id="{C3BAA2EB-D1A2-0247-A25D-76FF16DC4BEC}"/>
              </a:ext>
            </a:extLst>
          </p:cNvPr>
          <p:cNvSpPr txBox="1"/>
          <p:nvPr/>
        </p:nvSpPr>
        <p:spPr>
          <a:xfrm>
            <a:off x="9601200" y="40957"/>
            <a:ext cx="10487390" cy="492443"/>
          </a:xfrm>
          <a:prstGeom prst="rect">
            <a:avLst/>
          </a:prstGeom>
          <a:noFill/>
        </p:spPr>
        <p:txBody>
          <a:bodyPr wrap="square" rtlCol="0">
            <a:spAutoFit/>
          </a:bodyPr>
          <a:lstStyle/>
          <a:p>
            <a:pPr algn="ctr"/>
            <a:r>
              <a:rPr lang="en-US" sz="2600" b="1" u="sng" dirty="0">
                <a:solidFill>
                  <a:srgbClr val="10315A"/>
                </a:solidFill>
                <a:latin typeface="Nirmala UI" panose="020B0502040204020203" pitchFamily="34" charset="0"/>
                <a:cs typeface="Nirmala UI" panose="020B0502040204020203" pitchFamily="34" charset="0"/>
              </a:rPr>
              <a:t>Table 1. Baseline demographics and characteristics </a:t>
            </a:r>
            <a:endParaRPr lang="en-US" sz="2600" u="sng" dirty="0">
              <a:solidFill>
                <a:srgbClr val="10315A"/>
              </a:solidFill>
              <a:latin typeface="Nirmala UI" panose="020B0502040204020203" pitchFamily="34" charset="0"/>
              <a:cs typeface="Nirmala UI" panose="020B0502040204020203" pitchFamily="34" charset="0"/>
            </a:endParaRPr>
          </a:p>
        </p:txBody>
      </p:sp>
      <p:grpSp>
        <p:nvGrpSpPr>
          <p:cNvPr id="57" name="Group 729">
            <a:extLst>
              <a:ext uri="{FF2B5EF4-FFF2-40B4-BE49-F238E27FC236}">
                <a16:creationId xmlns:a16="http://schemas.microsoft.com/office/drawing/2014/main" id="{B938B031-2AE7-374E-99CD-A835F0D5A010}"/>
              </a:ext>
            </a:extLst>
          </p:cNvPr>
          <p:cNvGrpSpPr>
            <a:grpSpLocks/>
          </p:cNvGrpSpPr>
          <p:nvPr/>
        </p:nvGrpSpPr>
        <p:grpSpPr bwMode="auto">
          <a:xfrm>
            <a:off x="21412200" y="12115800"/>
            <a:ext cx="8921125" cy="460129"/>
            <a:chOff x="25776" y="4320"/>
            <a:chExt cx="6479" cy="502"/>
          </a:xfrm>
          <a:solidFill>
            <a:srgbClr val="051B35"/>
          </a:solidFill>
        </p:grpSpPr>
        <p:sp>
          <p:nvSpPr>
            <p:cNvPr id="58" name="Rectangle 730">
              <a:extLst>
                <a:ext uri="{FF2B5EF4-FFF2-40B4-BE49-F238E27FC236}">
                  <a16:creationId xmlns:a16="http://schemas.microsoft.com/office/drawing/2014/main" id="{9D809974-F14D-BE4D-AA27-9CC32DBEFA4A}"/>
                </a:ext>
              </a:extLst>
            </p:cNvPr>
            <p:cNvSpPr>
              <a:spLocks noChangeArrowheads="1"/>
            </p:cNvSpPr>
            <p:nvPr/>
          </p:nvSpPr>
          <p:spPr bwMode="auto">
            <a:xfrm>
              <a:off x="25776" y="4320"/>
              <a:ext cx="6479" cy="502"/>
            </a:xfrm>
            <a:prstGeom prst="rect">
              <a:avLst/>
            </a:prstGeom>
            <a:solidFill>
              <a:srgbClr val="C0AE3E"/>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eaLnBrk="0" hangingPunct="0">
                <a:defRPr/>
              </a:pPr>
              <a:endParaRPr lang="en-US" sz="781" dirty="0">
                <a:latin typeface="Arial" panose="020B0604020202020204" pitchFamily="34" charset="0"/>
                <a:ea typeface="+mn-ea"/>
                <a:cs typeface="Arial" panose="020B0604020202020204" pitchFamily="34" charset="0"/>
              </a:endParaRPr>
            </a:p>
          </p:txBody>
        </p:sp>
        <p:sp>
          <p:nvSpPr>
            <p:cNvPr id="59" name="Rectangle 731">
              <a:extLst>
                <a:ext uri="{FF2B5EF4-FFF2-40B4-BE49-F238E27FC236}">
                  <a16:creationId xmlns:a16="http://schemas.microsoft.com/office/drawing/2014/main" id="{62046FE9-8AC7-494E-A8AC-7400FA04EFE6}"/>
                </a:ext>
              </a:extLst>
            </p:cNvPr>
            <p:cNvSpPr>
              <a:spLocks noChangeArrowheads="1"/>
            </p:cNvSpPr>
            <p:nvPr/>
          </p:nvSpPr>
          <p:spPr bwMode="auto">
            <a:xfrm>
              <a:off x="28597" y="4391"/>
              <a:ext cx="1185" cy="360"/>
            </a:xfrm>
            <a:prstGeom prst="rect">
              <a:avLst/>
            </a:prstGeom>
            <a:no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algn="ctr" eaLnBrk="0" hangingPunct="0">
                <a:defRPr/>
              </a:pPr>
              <a:r>
                <a:rPr lang="en-US" sz="2143" b="1" dirty="0">
                  <a:solidFill>
                    <a:srgbClr val="FFFFFF"/>
                  </a:solidFill>
                  <a:latin typeface="Nirmala UI" panose="020B0502040204020203" pitchFamily="34" charset="0"/>
                  <a:ea typeface="+mn-ea"/>
                  <a:cs typeface="Nirmala UI" panose="020B0502040204020203" pitchFamily="34" charset="0"/>
                </a:rPr>
                <a:t>DISCUSSION</a:t>
              </a:r>
            </a:p>
          </p:txBody>
        </p:sp>
      </p:grpSp>
      <p:grpSp>
        <p:nvGrpSpPr>
          <p:cNvPr id="60" name="Group 729">
            <a:extLst>
              <a:ext uri="{FF2B5EF4-FFF2-40B4-BE49-F238E27FC236}">
                <a16:creationId xmlns:a16="http://schemas.microsoft.com/office/drawing/2014/main" id="{9ED63B87-06FA-3849-9752-7BBAA881AAB6}"/>
              </a:ext>
            </a:extLst>
          </p:cNvPr>
          <p:cNvGrpSpPr>
            <a:grpSpLocks/>
          </p:cNvGrpSpPr>
          <p:nvPr/>
        </p:nvGrpSpPr>
        <p:grpSpPr bwMode="auto">
          <a:xfrm>
            <a:off x="21468086" y="15975433"/>
            <a:ext cx="8921125" cy="1187903"/>
            <a:chOff x="25729" y="3455"/>
            <a:chExt cx="6479" cy="1296"/>
          </a:xfrm>
          <a:solidFill>
            <a:srgbClr val="051B35"/>
          </a:solidFill>
        </p:grpSpPr>
        <p:sp>
          <p:nvSpPr>
            <p:cNvPr id="61" name="Rectangle 730">
              <a:extLst>
                <a:ext uri="{FF2B5EF4-FFF2-40B4-BE49-F238E27FC236}">
                  <a16:creationId xmlns:a16="http://schemas.microsoft.com/office/drawing/2014/main" id="{AD15F378-66EA-2C42-96D8-EA3264257498}"/>
                </a:ext>
              </a:extLst>
            </p:cNvPr>
            <p:cNvSpPr>
              <a:spLocks noChangeArrowheads="1"/>
            </p:cNvSpPr>
            <p:nvPr/>
          </p:nvSpPr>
          <p:spPr bwMode="auto">
            <a:xfrm>
              <a:off x="25729" y="3455"/>
              <a:ext cx="6479" cy="502"/>
            </a:xfrm>
            <a:prstGeom prst="rect">
              <a:avLst/>
            </a:prstGeom>
            <a:solidFill>
              <a:srgbClr val="C0AE3E"/>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ctr" eaLnBrk="0" hangingPunct="0">
                <a:defRPr/>
              </a:pPr>
              <a:r>
                <a:rPr lang="en-US" sz="2000" b="1" dirty="0">
                  <a:solidFill>
                    <a:schemeClr val="bg1"/>
                  </a:solidFill>
                  <a:latin typeface="Arial" panose="020B0604020202020204" pitchFamily="34" charset="0"/>
                  <a:ea typeface="+mn-ea"/>
                  <a:cs typeface="Arial" panose="020B0604020202020204" pitchFamily="34" charset="0"/>
                </a:rPr>
                <a:t>DISCLOSURE</a:t>
              </a:r>
              <a:endParaRPr lang="en-US" sz="2400" b="1" dirty="0">
                <a:solidFill>
                  <a:schemeClr val="bg1"/>
                </a:solidFill>
                <a:latin typeface="Arial" panose="020B0604020202020204" pitchFamily="34" charset="0"/>
                <a:ea typeface="+mn-ea"/>
                <a:cs typeface="Arial" panose="020B0604020202020204" pitchFamily="34" charset="0"/>
              </a:endParaRPr>
            </a:p>
          </p:txBody>
        </p:sp>
        <p:sp>
          <p:nvSpPr>
            <p:cNvPr id="62" name="Rectangle 731">
              <a:extLst>
                <a:ext uri="{FF2B5EF4-FFF2-40B4-BE49-F238E27FC236}">
                  <a16:creationId xmlns:a16="http://schemas.microsoft.com/office/drawing/2014/main" id="{42A9A5D5-06B1-9346-9B36-A4FBD12FBAB7}"/>
                </a:ext>
              </a:extLst>
            </p:cNvPr>
            <p:cNvSpPr>
              <a:spLocks noChangeArrowheads="1"/>
            </p:cNvSpPr>
            <p:nvPr/>
          </p:nvSpPr>
          <p:spPr bwMode="auto">
            <a:xfrm>
              <a:off x="27857" y="4391"/>
              <a:ext cx="2672" cy="360"/>
            </a:xfrm>
            <a:prstGeom prst="rect">
              <a:avLst/>
            </a:prstGeom>
            <a:no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algn="ctr" eaLnBrk="0" hangingPunct="0">
                <a:defRPr/>
              </a:pPr>
              <a:r>
                <a:rPr lang="en-US" sz="2143" b="1" dirty="0">
                  <a:solidFill>
                    <a:srgbClr val="FFFFFF"/>
                  </a:solidFill>
                  <a:latin typeface="Nirmala UI" panose="020B0502040204020203" pitchFamily="34" charset="0"/>
                  <a:ea typeface="+mn-ea"/>
                  <a:cs typeface="Nirmala UI" panose="020B0502040204020203" pitchFamily="34" charset="0"/>
                </a:rPr>
                <a:t>DISCLOSURE INFORMATION</a:t>
              </a:r>
            </a:p>
          </p:txBody>
        </p:sp>
      </p:grpSp>
      <p:sp>
        <p:nvSpPr>
          <p:cNvPr id="7" name="TextBox 6"/>
          <p:cNvSpPr txBox="1"/>
          <p:nvPr/>
        </p:nvSpPr>
        <p:spPr>
          <a:xfrm>
            <a:off x="9906000" y="10820400"/>
            <a:ext cx="6084518" cy="338554"/>
          </a:xfrm>
          <a:prstGeom prst="rect">
            <a:avLst/>
          </a:prstGeom>
          <a:noFill/>
        </p:spPr>
        <p:txBody>
          <a:bodyPr wrap="none" rtlCol="0">
            <a:spAutoFit/>
          </a:bodyPr>
          <a:lstStyle/>
          <a:p>
            <a:r>
              <a:rPr lang="en-US" sz="1600" dirty="0">
                <a:solidFill>
                  <a:schemeClr val="dk1"/>
                </a:solidFill>
                <a:latin typeface="Nirmala UI" panose="020B0502040204020203" pitchFamily="34" charset="0"/>
                <a:ea typeface="+mn-ea"/>
                <a:cs typeface="Nirmala UI" panose="020B0502040204020203" pitchFamily="34" charset="0"/>
              </a:rPr>
              <a:t>BMI: Body mass index, TTM: Targeted temperature management</a:t>
            </a:r>
          </a:p>
        </p:txBody>
      </p:sp>
      <p:pic>
        <p:nvPicPr>
          <p:cNvPr id="8" name="Picture 7" descr="Screen Shot 2020-03-24 at 11.50.53 A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535" y="177800"/>
            <a:ext cx="8754665" cy="2717800"/>
          </a:xfrm>
          <a:prstGeom prst="rect">
            <a:avLst/>
          </a:prstGeom>
        </p:spPr>
      </p:pic>
      <p:pic>
        <p:nvPicPr>
          <p:cNvPr id="10" name="Picture 9" descr="Screen Shot 2020-03-24 at 11.57.51 AM.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945600" y="228600"/>
            <a:ext cx="3352800" cy="2980564"/>
          </a:xfrm>
          <a:prstGeom prst="rect">
            <a:avLst/>
          </a:prstGeom>
        </p:spPr>
      </p:pic>
      <p:pic>
        <p:nvPicPr>
          <p:cNvPr id="12" name="Picture 11" descr="Screen Shot 2020-03-24 at 12.00.53 PM.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5663911" y="447137"/>
            <a:ext cx="4739889" cy="2600863"/>
          </a:xfrm>
          <a:prstGeom prst="rect">
            <a:avLst/>
          </a:prstGeom>
        </p:spPr>
      </p:pic>
      <p:graphicFrame>
        <p:nvGraphicFramePr>
          <p:cNvPr id="51" name="Table 50">
            <a:extLst>
              <a:ext uri="{FF2B5EF4-FFF2-40B4-BE49-F238E27FC236}">
                <a16:creationId xmlns:a16="http://schemas.microsoft.com/office/drawing/2014/main" id="{BE5AC127-0444-A146-BB0F-9F0F43342D65}"/>
              </a:ext>
            </a:extLst>
          </p:cNvPr>
          <p:cNvGraphicFramePr>
            <a:graphicFrameLocks noGrp="1"/>
          </p:cNvGraphicFramePr>
          <p:nvPr>
            <p:extLst>
              <p:ext uri="{D42A27DB-BD31-4B8C-83A1-F6EECF244321}">
                <p14:modId xmlns:p14="http://schemas.microsoft.com/office/powerpoint/2010/main" val="1841412219"/>
              </p:ext>
            </p:extLst>
          </p:nvPr>
        </p:nvGraphicFramePr>
        <p:xfrm>
          <a:off x="21869400" y="4800600"/>
          <a:ext cx="8142030" cy="4188250"/>
        </p:xfrm>
        <a:graphic>
          <a:graphicData uri="http://schemas.openxmlformats.org/drawingml/2006/table">
            <a:tbl>
              <a:tblPr firstRow="1" firstCol="1" bandRow="1">
                <a:tableStyleId>{21E4AEA4-8DFA-4A89-87EB-49C32662AFE0}</a:tableStyleId>
              </a:tblPr>
              <a:tblGrid>
                <a:gridCol w="4636830">
                  <a:extLst>
                    <a:ext uri="{9D8B030D-6E8A-4147-A177-3AD203B41FA5}">
                      <a16:colId xmlns:a16="http://schemas.microsoft.com/office/drawing/2014/main" val="1328594149"/>
                    </a:ext>
                  </a:extLst>
                </a:gridCol>
                <a:gridCol w="2000460">
                  <a:extLst>
                    <a:ext uri="{9D8B030D-6E8A-4147-A177-3AD203B41FA5}">
                      <a16:colId xmlns:a16="http://schemas.microsoft.com/office/drawing/2014/main" val="1427042473"/>
                    </a:ext>
                  </a:extLst>
                </a:gridCol>
                <a:gridCol w="1504740">
                  <a:extLst>
                    <a:ext uri="{9D8B030D-6E8A-4147-A177-3AD203B41FA5}">
                      <a16:colId xmlns:a16="http://schemas.microsoft.com/office/drawing/2014/main" val="2275850783"/>
                    </a:ext>
                  </a:extLst>
                </a:gridCol>
              </a:tblGrid>
              <a:tr h="761500">
                <a:tc>
                  <a:txBody>
                    <a:bodyPr/>
                    <a:lstStyle/>
                    <a:p>
                      <a:pPr marL="0" marR="0" algn="ctr">
                        <a:spcBef>
                          <a:spcPts val="0"/>
                        </a:spcBef>
                        <a:spcAft>
                          <a:spcPts val="0"/>
                        </a:spcAft>
                      </a:pPr>
                      <a:r>
                        <a:rPr lang="en-US" sz="2000" dirty="0">
                          <a:effectLst/>
                          <a:latin typeface="Nirmala UI" panose="020B0502040204020203" pitchFamily="34" charset="0"/>
                          <a:ea typeface="+mn-ea"/>
                          <a:cs typeface="Nirmala UI" panose="020B0502040204020203" pitchFamily="34" charset="0"/>
                        </a:rPr>
                        <a:t>Characteristics</a:t>
                      </a:r>
                      <a:endParaRPr lang="en-US" sz="2000" dirty="0">
                        <a:effectLst/>
                        <a:latin typeface="Nirmala UI" panose="020B0502040204020203" pitchFamily="34" charset="0"/>
                        <a:ea typeface="Calibri" panose="020F0502020204030204" pitchFamily="34" charset="0"/>
                        <a:cs typeface="Nirmala UI" panose="020B050204020402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489844" rtl="0" eaLnBrk="1" fontAlgn="auto" latinLnBrk="0" hangingPunct="1">
                        <a:lnSpc>
                          <a:spcPct val="100000"/>
                        </a:lnSpc>
                        <a:spcBef>
                          <a:spcPts val="0"/>
                        </a:spcBef>
                        <a:spcAft>
                          <a:spcPts val="0"/>
                        </a:spcAft>
                        <a:buClrTx/>
                        <a:buSzTx/>
                        <a:buFontTx/>
                        <a:buNone/>
                        <a:tabLst/>
                        <a:defRPr/>
                      </a:pPr>
                      <a:r>
                        <a:rPr lang="en-US" sz="2000" dirty="0">
                          <a:effectLst/>
                          <a:latin typeface="Nirmala UI" panose="020B0502040204020203" pitchFamily="34" charset="0"/>
                          <a:ea typeface="Calibri" panose="020F0502020204030204" pitchFamily="34" charset="0"/>
                          <a:cs typeface="Nirmala UI" panose="020B0502040204020203" pitchFamily="34" charset="0"/>
                        </a:rPr>
                        <a:t>Hazard Ratio</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2000" dirty="0">
                          <a:effectLst/>
                          <a:latin typeface="Nirmala UI" panose="020B0502040204020203" pitchFamily="34" charset="0"/>
                          <a:ea typeface="Calibri" panose="020F0502020204030204" pitchFamily="34" charset="0"/>
                          <a:cs typeface="Nirmala UI" panose="020B0502040204020203" pitchFamily="34" charset="0"/>
                        </a:rPr>
                        <a:t>P</a:t>
                      </a:r>
                      <a:r>
                        <a:rPr lang="en-US" sz="2000" baseline="0" dirty="0">
                          <a:effectLst/>
                          <a:latin typeface="Nirmala UI" panose="020B0502040204020203" pitchFamily="34" charset="0"/>
                          <a:ea typeface="Calibri" panose="020F0502020204030204" pitchFamily="34" charset="0"/>
                          <a:cs typeface="Nirmala UI" panose="020B0502040204020203" pitchFamily="34" charset="0"/>
                        </a:rPr>
                        <a:t> value</a:t>
                      </a:r>
                      <a:endParaRPr lang="en-US" sz="2000" dirty="0">
                        <a:effectLst/>
                        <a:latin typeface="Nirmala UI" panose="020B0502040204020203" pitchFamily="34" charset="0"/>
                        <a:ea typeface="Calibri" panose="020F0502020204030204" pitchFamily="34" charset="0"/>
                        <a:cs typeface="Nirmala UI" panose="020B050204020402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52283476"/>
                  </a:ext>
                </a:extLst>
              </a:tr>
              <a:tr h="380750">
                <a:tc>
                  <a:txBody>
                    <a:bodyPr/>
                    <a:lstStyle/>
                    <a:p>
                      <a:pPr marL="0" marR="0" algn="l">
                        <a:spcBef>
                          <a:spcPts val="0"/>
                        </a:spcBef>
                        <a:spcAft>
                          <a:spcPts val="0"/>
                        </a:spcAft>
                      </a:pPr>
                      <a:r>
                        <a:rPr lang="en-US" sz="2000" b="1" dirty="0">
                          <a:solidFill>
                            <a:schemeClr val="tx1"/>
                          </a:solidFill>
                          <a:effectLst/>
                          <a:latin typeface="Nirmala UI" panose="020B0502040204020203" pitchFamily="34" charset="0"/>
                          <a:cs typeface="Nirmala UI" panose="020B0502040204020203" pitchFamily="34" charset="0"/>
                        </a:rPr>
                        <a:t>Age </a:t>
                      </a:r>
                      <a:endParaRPr lang="en-US" sz="2000" b="1" dirty="0">
                        <a:solidFill>
                          <a:schemeClr val="tx1"/>
                        </a:solidFill>
                        <a:effectLst/>
                        <a:latin typeface="Nirmala UI" panose="020B0502040204020203" pitchFamily="34" charset="0"/>
                        <a:ea typeface="Calibri" panose="020F0502020204030204" pitchFamily="34" charset="0"/>
                        <a:cs typeface="Nirmala UI" panose="020B050204020402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dirty="0">
                          <a:effectLst/>
                          <a:latin typeface="Nirmala UI" panose="020B0502040204020203" pitchFamily="34" charset="0"/>
                          <a:ea typeface="Calibri" panose="020F0502020204030204" pitchFamily="34" charset="0"/>
                          <a:cs typeface="Nirmala UI" panose="020B0502040204020203" pitchFamily="34" charset="0"/>
                        </a:rPr>
                        <a:t>1.0 3</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dirty="0">
                          <a:effectLst/>
                          <a:latin typeface="Nirmala UI" panose="020B0502040204020203" pitchFamily="34" charset="0"/>
                          <a:cs typeface="Nirmala UI" panose="020B0502040204020203" pitchFamily="34" charset="0"/>
                        </a:rPr>
                        <a:t>0.001</a:t>
                      </a:r>
                      <a:endParaRPr lang="en-US" sz="2000" dirty="0">
                        <a:effectLst/>
                        <a:latin typeface="Nirmala UI" panose="020B0502040204020203" pitchFamily="34" charset="0"/>
                        <a:ea typeface="Calibri" panose="020F0502020204030204" pitchFamily="34" charset="0"/>
                        <a:cs typeface="Nirmala UI" panose="020B050204020402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80750">
                <a:tc>
                  <a:txBody>
                    <a:bodyPr/>
                    <a:lstStyle/>
                    <a:p>
                      <a:pPr marL="0" marR="0" algn="l">
                        <a:spcBef>
                          <a:spcPts val="0"/>
                        </a:spcBef>
                        <a:spcAft>
                          <a:spcPts val="0"/>
                        </a:spcAft>
                      </a:pPr>
                      <a:r>
                        <a:rPr lang="en-US" sz="2000" b="1">
                          <a:solidFill>
                            <a:schemeClr val="tx1"/>
                          </a:solidFill>
                          <a:effectLst/>
                          <a:latin typeface="Nirmala UI" panose="020B0502040204020203" pitchFamily="34" charset="0"/>
                          <a:cs typeface="Nirmala UI" panose="020B0502040204020203" pitchFamily="34" charset="0"/>
                        </a:rPr>
                        <a:t>Witnessed CA</a:t>
                      </a:r>
                      <a:endParaRPr lang="en-US" sz="2000" b="1">
                        <a:solidFill>
                          <a:schemeClr val="tx1"/>
                        </a:solidFill>
                        <a:effectLst/>
                        <a:latin typeface="Nirmala UI" panose="020B0502040204020203" pitchFamily="34" charset="0"/>
                        <a:ea typeface="Calibri" panose="020F0502020204030204" pitchFamily="34" charset="0"/>
                        <a:cs typeface="Nirmala UI" panose="020B050204020402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dirty="0">
                          <a:effectLst/>
                          <a:latin typeface="Nirmala UI" panose="020B0502040204020203" pitchFamily="34" charset="0"/>
                          <a:ea typeface="Calibri" panose="020F0502020204030204" pitchFamily="34" charset="0"/>
                          <a:cs typeface="Nirmala UI" panose="020B0502040204020203" pitchFamily="34" charset="0"/>
                        </a:rPr>
                        <a:t>0.28</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dirty="0">
                          <a:effectLst/>
                          <a:latin typeface="Nirmala UI" panose="020B0502040204020203" pitchFamily="34" charset="0"/>
                          <a:cs typeface="Nirmala UI" panose="020B0502040204020203" pitchFamily="34" charset="0"/>
                        </a:rPr>
                        <a:t>&lt; 0.001</a:t>
                      </a:r>
                      <a:endParaRPr lang="en-US" sz="2000" dirty="0">
                        <a:effectLst/>
                        <a:latin typeface="Nirmala UI" panose="020B0502040204020203" pitchFamily="34" charset="0"/>
                        <a:ea typeface="Calibri" panose="020F0502020204030204" pitchFamily="34" charset="0"/>
                        <a:cs typeface="Nirmala UI" panose="020B050204020402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80750">
                <a:tc>
                  <a:txBody>
                    <a:bodyPr/>
                    <a:lstStyle/>
                    <a:p>
                      <a:pPr marL="0" marR="0" algn="l">
                        <a:spcBef>
                          <a:spcPts val="0"/>
                        </a:spcBef>
                        <a:spcAft>
                          <a:spcPts val="0"/>
                        </a:spcAft>
                      </a:pPr>
                      <a:r>
                        <a:rPr lang="en-US" sz="2000" b="1" dirty="0">
                          <a:solidFill>
                            <a:schemeClr val="tx1"/>
                          </a:solidFill>
                          <a:effectLst/>
                          <a:latin typeface="Nirmala UI" panose="020B0502040204020203" pitchFamily="34" charset="0"/>
                          <a:cs typeface="Nirmala UI" panose="020B0502040204020203" pitchFamily="34" charset="0"/>
                        </a:rPr>
                        <a:t>Bystander AED</a:t>
                      </a:r>
                      <a:endParaRPr lang="en-US" sz="2000" b="1" dirty="0">
                        <a:solidFill>
                          <a:schemeClr val="tx1"/>
                        </a:solidFill>
                        <a:effectLst/>
                        <a:latin typeface="Nirmala UI" panose="020B0502040204020203" pitchFamily="34" charset="0"/>
                        <a:ea typeface="Calibri" panose="020F0502020204030204" pitchFamily="34" charset="0"/>
                        <a:cs typeface="Nirmala UI" panose="020B050204020402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dirty="0">
                          <a:effectLst/>
                          <a:latin typeface="Nirmala UI" panose="020B0502040204020203" pitchFamily="34" charset="0"/>
                          <a:ea typeface="Calibri" panose="020F0502020204030204" pitchFamily="34" charset="0"/>
                          <a:cs typeface="Nirmala UI" panose="020B0502040204020203" pitchFamily="34" charset="0"/>
                        </a:rPr>
                        <a:t>0.27</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u="none" strike="noStrike" dirty="0">
                          <a:effectLst/>
                          <a:latin typeface="Nirmala UI" panose="020B0502040204020203" pitchFamily="34" charset="0"/>
                          <a:cs typeface="Nirmala UI" panose="020B0502040204020203" pitchFamily="34" charset="0"/>
                        </a:rPr>
                        <a:t> 0.06</a:t>
                      </a:r>
                      <a:endParaRPr lang="en-US" sz="2000" dirty="0">
                        <a:effectLst/>
                        <a:latin typeface="Nirmala UI" panose="020B0502040204020203" pitchFamily="34" charset="0"/>
                        <a:ea typeface="Calibri" panose="020F0502020204030204" pitchFamily="34" charset="0"/>
                        <a:cs typeface="Nirmala UI" panose="020B050204020402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380750">
                <a:tc>
                  <a:txBody>
                    <a:bodyPr/>
                    <a:lstStyle/>
                    <a:p>
                      <a:pPr marL="0" marR="0" algn="l">
                        <a:spcBef>
                          <a:spcPts val="0"/>
                        </a:spcBef>
                        <a:spcAft>
                          <a:spcPts val="0"/>
                        </a:spcAft>
                      </a:pPr>
                      <a:r>
                        <a:rPr lang="en-US" sz="2000" b="1" dirty="0">
                          <a:solidFill>
                            <a:schemeClr val="tx1"/>
                          </a:solidFill>
                          <a:effectLst/>
                          <a:latin typeface="Nirmala UI" panose="020B0502040204020203" pitchFamily="34" charset="0"/>
                          <a:cs typeface="Nirmala UI" panose="020B0502040204020203" pitchFamily="34" charset="0"/>
                        </a:rPr>
                        <a:t>TTM Administration</a:t>
                      </a:r>
                      <a:endParaRPr lang="en-US" sz="2000" b="1" dirty="0">
                        <a:solidFill>
                          <a:schemeClr val="tx1"/>
                        </a:solidFill>
                        <a:effectLst/>
                        <a:latin typeface="Nirmala UI" panose="020B0502040204020203" pitchFamily="34" charset="0"/>
                        <a:ea typeface="Calibri" panose="020F0502020204030204" pitchFamily="34" charset="0"/>
                        <a:cs typeface="Nirmala UI" panose="020B050204020402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dirty="0">
                          <a:effectLst/>
                          <a:latin typeface="Nirmala UI" panose="020B0502040204020203" pitchFamily="34" charset="0"/>
                          <a:ea typeface="Calibri" panose="020F0502020204030204" pitchFamily="34" charset="0"/>
                          <a:cs typeface="Nirmala UI" panose="020B0502040204020203" pitchFamily="34" charset="0"/>
                        </a:rPr>
                        <a:t>2.2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dirty="0">
                          <a:effectLst/>
                          <a:latin typeface="Nirmala UI" panose="020B0502040204020203" pitchFamily="34" charset="0"/>
                          <a:ea typeface="+mn-ea"/>
                          <a:cs typeface="Nirmala UI" panose="020B0502040204020203" pitchFamily="34" charset="0"/>
                        </a:rPr>
                        <a:t>0.012</a:t>
                      </a:r>
                      <a:endParaRPr lang="en-US" sz="2000" dirty="0">
                        <a:effectLst/>
                        <a:latin typeface="Nirmala UI" panose="020B0502040204020203" pitchFamily="34" charset="0"/>
                        <a:ea typeface="Calibri" panose="020F0502020204030204" pitchFamily="34" charset="0"/>
                        <a:cs typeface="Nirmala UI" panose="020B050204020402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380750">
                <a:tc>
                  <a:txBody>
                    <a:bodyPr/>
                    <a:lstStyle/>
                    <a:p>
                      <a:pPr marL="0" marR="0" algn="l">
                        <a:spcBef>
                          <a:spcPts val="0"/>
                        </a:spcBef>
                        <a:spcAft>
                          <a:spcPts val="0"/>
                        </a:spcAft>
                      </a:pPr>
                      <a:r>
                        <a:rPr lang="en-US" sz="2000" b="1" dirty="0">
                          <a:solidFill>
                            <a:schemeClr val="tx1"/>
                          </a:solidFill>
                          <a:effectLst/>
                          <a:latin typeface="Nirmala UI" panose="020B0502040204020203" pitchFamily="34" charset="0"/>
                          <a:cs typeface="Nirmala UI" panose="020B0502040204020203" pitchFamily="34" charset="0"/>
                        </a:rPr>
                        <a:t>Non-</a:t>
                      </a:r>
                      <a:r>
                        <a:rPr lang="en-US" sz="2000" b="1" dirty="0" err="1">
                          <a:solidFill>
                            <a:schemeClr val="tx1"/>
                          </a:solidFill>
                          <a:effectLst/>
                          <a:latin typeface="Nirmala UI" panose="020B0502040204020203" pitchFamily="34" charset="0"/>
                          <a:cs typeface="Nirmala UI" panose="020B0502040204020203" pitchFamily="34" charset="0"/>
                        </a:rPr>
                        <a:t>Shockable</a:t>
                      </a:r>
                      <a:r>
                        <a:rPr lang="en-US" sz="2000" b="1" baseline="0" dirty="0">
                          <a:solidFill>
                            <a:schemeClr val="tx1"/>
                          </a:solidFill>
                          <a:effectLst/>
                          <a:latin typeface="Nirmala UI" panose="020B0502040204020203" pitchFamily="34" charset="0"/>
                          <a:cs typeface="Nirmala UI" panose="020B0502040204020203" pitchFamily="34" charset="0"/>
                        </a:rPr>
                        <a:t> </a:t>
                      </a:r>
                      <a:r>
                        <a:rPr lang="en-US" sz="2000" b="1" dirty="0">
                          <a:solidFill>
                            <a:schemeClr val="tx1"/>
                          </a:solidFill>
                          <a:effectLst/>
                          <a:latin typeface="Nirmala UI" panose="020B0502040204020203" pitchFamily="34" charset="0"/>
                          <a:cs typeface="Nirmala UI" panose="020B0502040204020203" pitchFamily="34" charset="0"/>
                        </a:rPr>
                        <a:t>rhythm </a:t>
                      </a:r>
                      <a:endParaRPr lang="en-US" sz="2000" b="1" dirty="0">
                        <a:solidFill>
                          <a:schemeClr val="tx1"/>
                        </a:solidFill>
                        <a:effectLst/>
                        <a:latin typeface="Nirmala UI" panose="020B0502040204020203" pitchFamily="34" charset="0"/>
                        <a:ea typeface="Calibri" panose="020F0502020204030204" pitchFamily="34" charset="0"/>
                        <a:cs typeface="Nirmala UI" panose="020B050204020402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dirty="0">
                          <a:effectLst/>
                          <a:latin typeface="Nirmala UI" panose="020B0502040204020203" pitchFamily="34" charset="0"/>
                          <a:ea typeface="Calibri" panose="020F0502020204030204" pitchFamily="34" charset="0"/>
                          <a:cs typeface="Nirmala UI" panose="020B0502040204020203" pitchFamily="34" charset="0"/>
                        </a:rPr>
                        <a:t>4.6</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dirty="0">
                          <a:effectLst/>
                          <a:latin typeface="Nirmala UI" panose="020B0502040204020203" pitchFamily="34" charset="0"/>
                          <a:cs typeface="Nirmala UI" panose="020B0502040204020203" pitchFamily="34" charset="0"/>
                        </a:rPr>
                        <a:t>&lt; 0.001</a:t>
                      </a:r>
                      <a:endParaRPr lang="en-US" sz="2000" dirty="0">
                        <a:effectLst/>
                        <a:latin typeface="Nirmala UI" panose="020B0502040204020203" pitchFamily="34" charset="0"/>
                        <a:ea typeface="Calibri" panose="020F0502020204030204" pitchFamily="34" charset="0"/>
                        <a:cs typeface="Nirmala UI" panose="020B050204020402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380750">
                <a:tc>
                  <a:txBody>
                    <a:bodyPr/>
                    <a:lstStyle/>
                    <a:p>
                      <a:pPr marL="0" marR="0" algn="l">
                        <a:spcBef>
                          <a:spcPts val="0"/>
                        </a:spcBef>
                        <a:spcAft>
                          <a:spcPts val="0"/>
                        </a:spcAft>
                      </a:pPr>
                      <a:r>
                        <a:rPr lang="en-US" sz="2000" b="1" dirty="0">
                          <a:solidFill>
                            <a:schemeClr val="tx1"/>
                          </a:solidFill>
                          <a:effectLst/>
                          <a:latin typeface="Nirmala UI" panose="020B0502040204020203" pitchFamily="34" charset="0"/>
                          <a:cs typeface="Nirmala UI" panose="020B0502040204020203" pitchFamily="34" charset="0"/>
                        </a:rPr>
                        <a:t>Mechanical compression</a:t>
                      </a:r>
                      <a:endParaRPr lang="en-US" sz="2000" b="1" dirty="0">
                        <a:solidFill>
                          <a:schemeClr val="tx1"/>
                        </a:solidFill>
                        <a:effectLst/>
                        <a:latin typeface="Nirmala UI" panose="020B0502040204020203" pitchFamily="34" charset="0"/>
                        <a:ea typeface="Calibri" panose="020F0502020204030204" pitchFamily="34" charset="0"/>
                        <a:cs typeface="Nirmala UI" panose="020B050204020402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dirty="0">
                          <a:effectLst/>
                          <a:latin typeface="Nirmala UI" panose="020B0502040204020203" pitchFamily="34" charset="0"/>
                          <a:ea typeface="Calibri" panose="020F0502020204030204" pitchFamily="34" charset="0"/>
                          <a:cs typeface="Nirmala UI" panose="020B0502040204020203" pitchFamily="34" charset="0"/>
                        </a:rPr>
                        <a:t>2.8</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dirty="0">
                          <a:effectLst/>
                          <a:latin typeface="Nirmala UI" panose="020B0502040204020203" pitchFamily="34" charset="0"/>
                          <a:cs typeface="Nirmala UI" panose="020B0502040204020203" pitchFamily="34" charset="0"/>
                        </a:rPr>
                        <a:t>0.001</a:t>
                      </a:r>
                      <a:endParaRPr lang="en-US" sz="2000" dirty="0">
                        <a:effectLst/>
                        <a:latin typeface="Nirmala UI" panose="020B0502040204020203" pitchFamily="34" charset="0"/>
                        <a:ea typeface="Calibri" panose="020F0502020204030204" pitchFamily="34" charset="0"/>
                        <a:cs typeface="Nirmala UI" panose="020B050204020402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380750">
                <a:tc>
                  <a:txBody>
                    <a:bodyPr/>
                    <a:lstStyle/>
                    <a:p>
                      <a:pPr marL="0" marR="0" algn="l">
                        <a:spcBef>
                          <a:spcPts val="0"/>
                        </a:spcBef>
                        <a:spcAft>
                          <a:spcPts val="0"/>
                        </a:spcAft>
                      </a:pPr>
                      <a:r>
                        <a:rPr lang="en-US" sz="2000" b="1" dirty="0">
                          <a:solidFill>
                            <a:schemeClr val="tx1"/>
                          </a:solidFill>
                          <a:effectLst/>
                          <a:latin typeface="Nirmala UI" panose="020B0502040204020203" pitchFamily="34" charset="0"/>
                          <a:cs typeface="Nirmala UI" panose="020B0502040204020203" pitchFamily="34" charset="0"/>
                        </a:rPr>
                        <a:t>BMI of ≥ 35 kg/m</a:t>
                      </a:r>
                      <a:r>
                        <a:rPr lang="en-US" sz="2000" b="1" baseline="30000" dirty="0">
                          <a:solidFill>
                            <a:schemeClr val="tx1"/>
                          </a:solidFill>
                          <a:effectLst/>
                          <a:latin typeface="Nirmala UI" panose="020B0502040204020203" pitchFamily="34" charset="0"/>
                          <a:cs typeface="Nirmala UI" panose="020B0502040204020203" pitchFamily="34" charset="0"/>
                        </a:rPr>
                        <a:t>2</a:t>
                      </a:r>
                      <a:endParaRPr lang="en-US" sz="2000" b="1" dirty="0">
                        <a:solidFill>
                          <a:schemeClr val="tx1"/>
                        </a:solidFill>
                        <a:effectLst/>
                        <a:latin typeface="Nirmala UI" panose="020B0502040204020203" pitchFamily="34" charset="0"/>
                        <a:ea typeface="Calibri" panose="020F0502020204030204" pitchFamily="34" charset="0"/>
                        <a:cs typeface="Nirmala UI" panose="020B050204020402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dirty="0">
                          <a:effectLst/>
                          <a:latin typeface="Nirmala UI" panose="020B0502040204020203" pitchFamily="34" charset="0"/>
                          <a:ea typeface="Calibri" panose="020F0502020204030204" pitchFamily="34" charset="0"/>
                          <a:cs typeface="Nirmala UI" panose="020B0502040204020203" pitchFamily="34" charset="0"/>
                        </a:rPr>
                        <a:t>0.58</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dirty="0">
                          <a:effectLst/>
                          <a:latin typeface="Nirmala UI" panose="020B0502040204020203" pitchFamily="34" charset="0"/>
                          <a:cs typeface="Nirmala UI" panose="020B0502040204020203" pitchFamily="34" charset="0"/>
                        </a:rPr>
                        <a:t>0.18</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380750">
                <a:tc>
                  <a:txBody>
                    <a:bodyPr/>
                    <a:lstStyle/>
                    <a:p>
                      <a:pPr marL="0" marR="0" algn="l">
                        <a:spcBef>
                          <a:spcPts val="0"/>
                        </a:spcBef>
                        <a:spcAft>
                          <a:spcPts val="0"/>
                        </a:spcAft>
                      </a:pPr>
                      <a:r>
                        <a:rPr lang="en-US" sz="2000" b="1" dirty="0">
                          <a:solidFill>
                            <a:schemeClr val="tx1"/>
                          </a:solidFill>
                          <a:effectLst/>
                          <a:latin typeface="Nirmala UI" panose="020B0502040204020203" pitchFamily="34" charset="0"/>
                          <a:ea typeface="Calibri" panose="020F0502020204030204" pitchFamily="34" charset="0"/>
                          <a:cs typeface="Nirmala UI" panose="020B0502040204020203" pitchFamily="34" charset="0"/>
                        </a:rPr>
                        <a:t>Effective Bystander CPR</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dirty="0">
                          <a:effectLst/>
                          <a:latin typeface="Nirmala UI" panose="020B0502040204020203" pitchFamily="34" charset="0"/>
                          <a:ea typeface="Calibri" panose="020F0502020204030204" pitchFamily="34" charset="0"/>
                          <a:cs typeface="Nirmala UI" panose="020B0502040204020203" pitchFamily="34" charset="0"/>
                        </a:rPr>
                        <a:t>0.81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dirty="0">
                          <a:effectLst/>
                          <a:latin typeface="Nirmala UI" panose="020B0502040204020203" pitchFamily="34" charset="0"/>
                          <a:cs typeface="Nirmala UI" panose="020B0502040204020203" pitchFamily="34" charset="0"/>
                        </a:rPr>
                        <a:t>0.47</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380750">
                <a:tc>
                  <a:txBody>
                    <a:bodyPr/>
                    <a:lstStyle/>
                    <a:p>
                      <a:pPr marL="0" marR="0" algn="l">
                        <a:spcBef>
                          <a:spcPts val="0"/>
                        </a:spcBef>
                        <a:spcAft>
                          <a:spcPts val="0"/>
                        </a:spcAft>
                      </a:pPr>
                      <a:r>
                        <a:rPr lang="en-US" sz="2000" b="1" dirty="0">
                          <a:solidFill>
                            <a:schemeClr val="tx1"/>
                          </a:solidFill>
                          <a:effectLst/>
                          <a:latin typeface="Nirmala UI" panose="020B0502040204020203" pitchFamily="34" charset="0"/>
                          <a:ea typeface="Calibri" panose="020F0502020204030204" pitchFamily="34" charset="0"/>
                          <a:cs typeface="Nirmala UI" panose="020B0502040204020203" pitchFamily="34" charset="0"/>
                        </a:rPr>
                        <a:t>Admission PH</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dirty="0">
                          <a:effectLst/>
                          <a:latin typeface="Nirmala UI" panose="020B0502040204020203" pitchFamily="34" charset="0"/>
                          <a:ea typeface="Calibri" panose="020F0502020204030204" pitchFamily="34" charset="0"/>
                          <a:cs typeface="Nirmala UI" panose="020B0502040204020203" pitchFamily="34" charset="0"/>
                        </a:rPr>
                        <a:t>1.0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2000" dirty="0">
                          <a:effectLst/>
                          <a:latin typeface="Nirmala UI" panose="020B0502040204020203" pitchFamily="34" charset="0"/>
                          <a:cs typeface="Nirmala UI" panose="020B0502040204020203" pitchFamily="34" charset="0"/>
                        </a:rPr>
                        <a:t>0.15</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bl>
          </a:graphicData>
        </a:graphic>
      </p:graphicFrame>
      <p:sp>
        <p:nvSpPr>
          <p:cNvPr id="52" name="TextBox 51">
            <a:extLst>
              <a:ext uri="{FF2B5EF4-FFF2-40B4-BE49-F238E27FC236}">
                <a16:creationId xmlns:a16="http://schemas.microsoft.com/office/drawing/2014/main" id="{307FB747-0CE0-B249-9CAF-7C75DC4C55F4}"/>
              </a:ext>
            </a:extLst>
          </p:cNvPr>
          <p:cNvSpPr txBox="1"/>
          <p:nvPr/>
        </p:nvSpPr>
        <p:spPr>
          <a:xfrm>
            <a:off x="20955000" y="4003357"/>
            <a:ext cx="9906000" cy="492443"/>
          </a:xfrm>
          <a:prstGeom prst="rect">
            <a:avLst/>
          </a:prstGeom>
          <a:noFill/>
        </p:spPr>
        <p:txBody>
          <a:bodyPr wrap="square" rtlCol="0">
            <a:spAutoFit/>
          </a:bodyPr>
          <a:lstStyle/>
          <a:p>
            <a:pPr algn="ctr"/>
            <a:r>
              <a:rPr lang="en-US" sz="2600" b="1" u="sng" dirty="0">
                <a:solidFill>
                  <a:srgbClr val="10315A"/>
                </a:solidFill>
                <a:latin typeface="Nirmala UI" panose="020B0502040204020203" pitchFamily="34" charset="0"/>
                <a:cs typeface="Nirmala UI" panose="020B0502040204020203" pitchFamily="34" charset="0"/>
              </a:rPr>
              <a:t>Table 3. Predictors of in-hospital mortality</a:t>
            </a:r>
            <a:endParaRPr lang="en-US" sz="2600" u="sng" dirty="0">
              <a:solidFill>
                <a:srgbClr val="10315A"/>
              </a:solidFill>
              <a:latin typeface="Nirmala UI" panose="020B0502040204020203" pitchFamily="34" charset="0"/>
              <a:cs typeface="Nirmala UI" panose="020B0502040204020203" pitchFamily="34" charset="0"/>
            </a:endParaRPr>
          </a:p>
        </p:txBody>
      </p:sp>
      <p:sp>
        <p:nvSpPr>
          <p:cNvPr id="53" name="TextBox 52">
            <a:extLst>
              <a:ext uri="{FF2B5EF4-FFF2-40B4-BE49-F238E27FC236}">
                <a16:creationId xmlns:a16="http://schemas.microsoft.com/office/drawing/2014/main" id="{EE3761CF-7579-B441-83A1-86008A62529D}"/>
              </a:ext>
            </a:extLst>
          </p:cNvPr>
          <p:cNvSpPr txBox="1"/>
          <p:nvPr/>
        </p:nvSpPr>
        <p:spPr>
          <a:xfrm>
            <a:off x="21853563" y="10134600"/>
            <a:ext cx="8343473" cy="1631216"/>
          </a:xfrm>
          <a:prstGeom prst="rect">
            <a:avLst/>
          </a:prstGeom>
          <a:noFill/>
        </p:spPr>
        <p:txBody>
          <a:bodyPr wrap="square" rtlCol="0">
            <a:spAutoFit/>
          </a:bodyPr>
          <a:lstStyle/>
          <a:p>
            <a:pPr algn="just"/>
            <a:r>
              <a:rPr lang="en-US" altLang="en-US" sz="2400" dirty="0">
                <a:solidFill>
                  <a:srgbClr val="10315A"/>
                </a:solidFill>
                <a:latin typeface="Nirmala UI" panose="020B0502040204020203" pitchFamily="34" charset="0"/>
                <a:cs typeface="Nirmala UI" panose="020B0502040204020203" pitchFamily="34" charset="0"/>
              </a:rPr>
              <a:t>BMI </a:t>
            </a:r>
            <a:r>
              <a:rPr lang="en-US" sz="2400" dirty="0">
                <a:solidFill>
                  <a:srgbClr val="10315A"/>
                </a:solidFill>
                <a:latin typeface="Nirmala UI" panose="020B0502040204020203" pitchFamily="34" charset="0"/>
                <a:cs typeface="Nirmala UI" panose="020B0502040204020203" pitchFamily="34" charset="0"/>
              </a:rPr>
              <a:t>≥ 35 kg/m2  did not predict odds of in-hospital mortality. Predictors of in-hospital mortality were age, witnessed CA, Bystander AED, TTM, non-</a:t>
            </a:r>
            <a:r>
              <a:rPr lang="en-US" sz="2400" dirty="0" err="1">
                <a:solidFill>
                  <a:srgbClr val="10315A"/>
                </a:solidFill>
                <a:latin typeface="Nirmala UI" panose="020B0502040204020203" pitchFamily="34" charset="0"/>
                <a:cs typeface="Nirmala UI" panose="020B0502040204020203" pitchFamily="34" charset="0"/>
              </a:rPr>
              <a:t>shockable</a:t>
            </a:r>
            <a:r>
              <a:rPr lang="en-US" sz="2400" dirty="0">
                <a:solidFill>
                  <a:srgbClr val="10315A"/>
                </a:solidFill>
                <a:latin typeface="Nirmala UI" panose="020B0502040204020203" pitchFamily="34" charset="0"/>
                <a:cs typeface="Nirmala UI" panose="020B0502040204020203" pitchFamily="34" charset="0"/>
              </a:rPr>
              <a:t> rhythm, and use of mechanical compression device</a:t>
            </a:r>
            <a:r>
              <a:rPr lang="en-US" sz="2800" dirty="0">
                <a:solidFill>
                  <a:srgbClr val="000000"/>
                </a:solidFill>
                <a:latin typeface="Nirmala UI" panose="020B0502040204020203" pitchFamily="34" charset="0"/>
                <a:cs typeface="Nirmala UI" panose="020B0502040204020203" pitchFamily="34" charset="0"/>
              </a:rPr>
              <a:t>. </a:t>
            </a:r>
            <a:endParaRPr lang="en-US" sz="2800" dirty="0">
              <a:solidFill>
                <a:srgbClr val="000000"/>
              </a:solidFill>
            </a:endParaRPr>
          </a:p>
        </p:txBody>
      </p:sp>
      <p:sp>
        <p:nvSpPr>
          <p:cNvPr id="16" name="TextBox 15"/>
          <p:cNvSpPr txBox="1"/>
          <p:nvPr/>
        </p:nvSpPr>
        <p:spPr>
          <a:xfrm>
            <a:off x="9677400" y="16459200"/>
            <a:ext cx="9236022" cy="338554"/>
          </a:xfrm>
          <a:prstGeom prst="rect">
            <a:avLst/>
          </a:prstGeom>
          <a:noFill/>
        </p:spPr>
        <p:txBody>
          <a:bodyPr wrap="none" rtlCol="0">
            <a:spAutoFit/>
          </a:bodyPr>
          <a:lstStyle>
            <a:defPPr>
              <a:defRPr lang="en-US"/>
            </a:defPPr>
            <a:lvl1pPr>
              <a:defRPr sz="1600">
                <a:solidFill>
                  <a:schemeClr val="dk1"/>
                </a:solidFill>
                <a:latin typeface="Nirmala UI" panose="020B0502040204020203" pitchFamily="34" charset="0"/>
                <a:ea typeface="+mn-ea"/>
                <a:cs typeface="Nirmala UI" panose="020B0502040204020203" pitchFamily="34" charset="0"/>
              </a:defRPr>
            </a:lvl1pPr>
          </a:lstStyle>
          <a:p>
            <a:r>
              <a:rPr lang="en-US" dirty="0"/>
              <a:t>CA: cardiac arrest, AED: automated electronic defibrillator, TTM: targeted temperature management</a:t>
            </a:r>
          </a:p>
        </p:txBody>
      </p:sp>
      <p:sp>
        <p:nvSpPr>
          <p:cNvPr id="54" name="TextBox 53"/>
          <p:cNvSpPr txBox="1"/>
          <p:nvPr/>
        </p:nvSpPr>
        <p:spPr>
          <a:xfrm>
            <a:off x="21793200" y="9144000"/>
            <a:ext cx="8458200" cy="584776"/>
          </a:xfrm>
          <a:prstGeom prst="rect">
            <a:avLst/>
          </a:prstGeom>
          <a:noFill/>
        </p:spPr>
        <p:txBody>
          <a:bodyPr wrap="square" rtlCol="0">
            <a:spAutoFit/>
          </a:bodyPr>
          <a:lstStyle>
            <a:defPPr>
              <a:defRPr lang="en-US"/>
            </a:defPPr>
            <a:lvl1pPr>
              <a:defRPr sz="1600">
                <a:solidFill>
                  <a:schemeClr val="dk1"/>
                </a:solidFill>
                <a:latin typeface="Nirmala UI" panose="020B0502040204020203" pitchFamily="34" charset="0"/>
                <a:ea typeface="+mn-ea"/>
                <a:cs typeface="Nirmala UI" panose="020B0502040204020203" pitchFamily="34" charset="0"/>
              </a:defRPr>
            </a:lvl1pPr>
          </a:lstStyle>
          <a:p>
            <a:r>
              <a:rPr lang="en-US" dirty="0">
                <a:solidFill>
                  <a:srgbClr val="10315A"/>
                </a:solidFill>
              </a:rPr>
              <a:t>CA: cardiac arrest, AED: automated electronic defibrillator, TTM: targeted temperature management</a:t>
            </a:r>
          </a:p>
        </p:txBody>
      </p:sp>
      <p:sp>
        <p:nvSpPr>
          <p:cNvPr id="17" name="Rectangle 16"/>
          <p:cNvSpPr/>
          <p:nvPr/>
        </p:nvSpPr>
        <p:spPr>
          <a:xfrm>
            <a:off x="21488400" y="12954000"/>
            <a:ext cx="8991600" cy="2677656"/>
          </a:xfrm>
          <a:prstGeom prst="rect">
            <a:avLst/>
          </a:prstGeom>
        </p:spPr>
        <p:txBody>
          <a:bodyPr wrap="square">
            <a:spAutoFit/>
          </a:bodyPr>
          <a:lstStyle/>
          <a:p>
            <a:pPr algn="just"/>
            <a:r>
              <a:rPr lang="en-US" altLang="en-US" sz="2400" dirty="0">
                <a:solidFill>
                  <a:srgbClr val="10315A"/>
                </a:solidFill>
                <a:latin typeface="Nirmala UI" panose="020B0502040204020203" pitchFamily="34" charset="0"/>
                <a:cs typeface="Nirmala UI" panose="020B0502040204020203" pitchFamily="34" charset="0"/>
              </a:rPr>
              <a:t>Higher BMI, particularly ≥35 kg/m2, is associated with better neurological outcomes in survivors of OHCA. However, higher BMI failed to predict odds of survival  at hospital discharge. </a:t>
            </a:r>
          </a:p>
          <a:p>
            <a:pPr algn="just"/>
            <a:endParaRPr lang="en-US" altLang="en-US" sz="2400" dirty="0">
              <a:solidFill>
                <a:srgbClr val="10315A"/>
              </a:solidFill>
              <a:latin typeface="Nirmala UI" panose="020B0502040204020203" pitchFamily="34" charset="0"/>
              <a:cs typeface="Nirmala UI" panose="020B0502040204020203" pitchFamily="34" charset="0"/>
            </a:endParaRPr>
          </a:p>
          <a:p>
            <a:pPr algn="just"/>
            <a:r>
              <a:rPr lang="en-US" altLang="en-US" sz="2400" dirty="0">
                <a:solidFill>
                  <a:srgbClr val="10315A"/>
                </a:solidFill>
                <a:latin typeface="Nirmala UI" panose="020B0502040204020203" pitchFamily="34" charset="0"/>
                <a:cs typeface="Nirmala UI" panose="020B0502040204020203" pitchFamily="34" charset="0"/>
              </a:rPr>
              <a:t>Further investigation into its mechanisms may lead to advancements in predicting outcomes following out of hospital cardiac arrest.</a:t>
            </a:r>
          </a:p>
        </p:txBody>
      </p:sp>
    </p:spTree>
  </p:cSld>
  <p:clrMapOvr>
    <a:masterClrMapping/>
  </p:clrMapOvr>
</p:sld>
</file>

<file path=ppt/theme/theme1.xml><?xml version="1.0" encoding="utf-8"?>
<a:theme xmlns:a="http://schemas.openxmlformats.org/drawingml/2006/main" name="Blank">
  <a:themeElements>
    <a:clrScheme name="New Brand 2013">
      <a:dk1>
        <a:srgbClr val="000000"/>
      </a:dk1>
      <a:lt1>
        <a:srgbClr val="FFFFFF"/>
      </a:lt1>
      <a:dk2>
        <a:srgbClr val="000000"/>
      </a:dk2>
      <a:lt2>
        <a:srgbClr val="808080"/>
      </a:lt2>
      <a:accent1>
        <a:srgbClr val="6CAEDF"/>
      </a:accent1>
      <a:accent2>
        <a:srgbClr val="0083A9"/>
      </a:accent2>
      <a:accent3>
        <a:srgbClr val="FFC425"/>
      </a:accent3>
      <a:accent4>
        <a:srgbClr val="E87D00"/>
      </a:accent4>
      <a:accent5>
        <a:srgbClr val="B32317"/>
      </a:accent5>
      <a:accent6>
        <a:srgbClr val="C5C19D"/>
      </a:accent6>
      <a:hlink>
        <a:srgbClr val="A1A0A4"/>
      </a:hlink>
      <a:folHlink>
        <a:srgbClr val="FFFFFF"/>
      </a:folHlink>
    </a:clrScheme>
    <a:fontScheme name="Blank">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pitchFamily="18" charset="0"/>
          </a:defRPr>
        </a:defPPr>
      </a:lstStyle>
    </a:ln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2199</TotalTime>
  <Words>1058</Words>
  <Application>Microsoft Macintosh PowerPoint</Application>
  <PresentationFormat>Custom</PresentationFormat>
  <Paragraphs>193</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Nirmala UI</vt:lpstr>
      <vt:lpstr>Times</vt:lpstr>
      <vt:lpstr>Blank</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VAS</dc:creator>
  <cp:lastModifiedBy>Tariq Odeh</cp:lastModifiedBy>
  <cp:revision>141</cp:revision>
  <dcterms:created xsi:type="dcterms:W3CDTF">2003-11-21T20:29:19Z</dcterms:created>
  <dcterms:modified xsi:type="dcterms:W3CDTF">2020-03-26T01:41:05Z</dcterms:modified>
</cp:coreProperties>
</file>