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726"/>
    <a:srgbClr val="706D00"/>
    <a:srgbClr val="959300"/>
    <a:srgbClr val="389492"/>
    <a:srgbClr val="DB601B"/>
    <a:srgbClr val="525249"/>
    <a:srgbClr val="8246AF"/>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1" autoAdjust="0"/>
    <p:restoredTop sz="94707" autoAdjust="0"/>
  </p:normalViewPr>
  <p:slideViewPr>
    <p:cSldViewPr snapToGrid="0" snapToObjects="1" showGuides="1">
      <p:cViewPr>
        <p:scale>
          <a:sx n="30" d="100"/>
          <a:sy n="30" d="100"/>
        </p:scale>
        <p:origin x="-450" y="2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10/3/2020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10/3/2020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8" y="5976145"/>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922341"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1587165" y="5976145"/>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22258339" y="6012721"/>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073261"/>
            <a:ext cx="10058400"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32914027" y="507326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32914027" y="5939569"/>
            <a:ext cx="10047018"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904188" y="14951552"/>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433745" y="2432971"/>
            <a:ext cx="297290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79" name="Text Placeholder 76"/>
          <p:cNvSpPr>
            <a:spLocks noGrp="1"/>
          </p:cNvSpPr>
          <p:nvPr>
            <p:ph type="body" sz="quarter" idx="153" hasCustomPrompt="1"/>
          </p:nvPr>
        </p:nvSpPr>
        <p:spPr>
          <a:xfrm>
            <a:off x="1433745" y="794997"/>
            <a:ext cx="297290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19"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601732"/>
            <a:ext cx="10430222"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360593" y="2484787"/>
            <a:ext cx="296909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360593" y="846813"/>
            <a:ext cx="296909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4" name="Text Placeholder 3"/>
          <p:cNvSpPr>
            <a:spLocks noGrp="1"/>
          </p:cNvSpPr>
          <p:nvPr>
            <p:ph type="body" sz="quarter" idx="10" hasCustomPrompt="1"/>
          </p:nvPr>
        </p:nvSpPr>
        <p:spPr>
          <a:xfrm>
            <a:off x="904186" y="5838153"/>
            <a:ext cx="13591277"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936695"/>
            <a:ext cx="13573126"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5162215" y="583815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936695"/>
            <a:ext cx="1357947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9395741" y="4936695"/>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9395741" y="5838153"/>
            <a:ext cx="13576029"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solidFill>
            <a:srgbClr val="404726"/>
          </a:solidFill>
        </p:spPr>
        <p:txBody>
          <a:bodyPr wrap="square" lIns="91436" tIns="91436" rIns="91436" bIns="91436" anchor="ctr" anchorCtr="0">
            <a:spAutoFit/>
          </a:bodyPr>
          <a:lstStyle>
            <a:lvl1pPr marL="0" indent="0" algn="ctr">
              <a:buNone/>
              <a:tabLst/>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49916"/>
            <a:ext cx="10430222"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171774"/>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248251"/>
            <a:ext cx="43891200" cy="45719"/>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047489"/>
            <a:ext cx="100584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767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157663"/>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4914901"/>
            <a:ext cx="13577436"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03"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04"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05"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06"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005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60315" y="4084927"/>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4876800"/>
            <a:ext cx="10050462"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4876802"/>
            <a:ext cx="10050462"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4876801"/>
            <a:ext cx="20724813"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27"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28"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29"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30"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977113" y="5809380"/>
            <a:ext cx="10048875" cy="754045"/>
          </a:xfrm>
        </p:spPr>
        <p:txBody>
          <a:bodyPr/>
          <a:lstStyle/>
          <a:p>
            <a:pPr lvl="0"/>
            <a:r>
              <a:rPr lang="en-US" dirty="0"/>
              <a:t>Background</a:t>
            </a:r>
          </a:p>
        </p:txBody>
      </p:sp>
      <p:sp>
        <p:nvSpPr>
          <p:cNvPr id="465" name="Text Placeholder 464"/>
          <p:cNvSpPr>
            <a:spLocks noGrp="1"/>
          </p:cNvSpPr>
          <p:nvPr>
            <p:ph type="body" sz="quarter" idx="20"/>
          </p:nvPr>
        </p:nvSpPr>
        <p:spPr>
          <a:xfrm>
            <a:off x="902598" y="16941790"/>
            <a:ext cx="10050462" cy="754045"/>
          </a:xfrm>
        </p:spPr>
        <p:txBody>
          <a:bodyPr/>
          <a:lstStyle/>
          <a:p>
            <a:r>
              <a:rPr lang="en-US" dirty="0"/>
              <a:t>Images</a:t>
            </a:r>
          </a:p>
        </p:txBody>
      </p:sp>
      <p:sp>
        <p:nvSpPr>
          <p:cNvPr id="617" name="Text Placeholder 616"/>
          <p:cNvSpPr>
            <a:spLocks noGrp="1"/>
          </p:cNvSpPr>
          <p:nvPr>
            <p:ph type="body" sz="quarter" idx="22"/>
          </p:nvPr>
        </p:nvSpPr>
        <p:spPr>
          <a:xfrm>
            <a:off x="12939342" y="5809380"/>
            <a:ext cx="18535029" cy="754047"/>
          </a:xfrm>
        </p:spPr>
        <p:txBody>
          <a:bodyPr/>
          <a:lstStyle/>
          <a:p>
            <a:r>
              <a:rPr lang="en-US" dirty="0"/>
              <a:t>Clinical Vignette</a:t>
            </a:r>
          </a:p>
        </p:txBody>
      </p:sp>
      <p:sp>
        <p:nvSpPr>
          <p:cNvPr id="620" name="Text Placeholder 619"/>
          <p:cNvSpPr>
            <a:spLocks noGrp="1"/>
          </p:cNvSpPr>
          <p:nvPr>
            <p:ph type="body" sz="quarter" idx="25"/>
          </p:nvPr>
        </p:nvSpPr>
        <p:spPr>
          <a:xfrm>
            <a:off x="32911952" y="18163266"/>
            <a:ext cx="10047018" cy="754045"/>
          </a:xfrm>
        </p:spPr>
        <p:txBody>
          <a:bodyPr/>
          <a:lstStyle/>
          <a:p>
            <a:r>
              <a:rPr lang="en-US" dirty="0"/>
              <a:t>References</a:t>
            </a:r>
          </a:p>
        </p:txBody>
      </p:sp>
      <p:sp>
        <p:nvSpPr>
          <p:cNvPr id="622" name="Text Placeholder 621"/>
          <p:cNvSpPr>
            <a:spLocks noGrp="1"/>
          </p:cNvSpPr>
          <p:nvPr>
            <p:ph type="body" sz="quarter" idx="27"/>
          </p:nvPr>
        </p:nvSpPr>
        <p:spPr>
          <a:xfrm>
            <a:off x="32860179" y="5885697"/>
            <a:ext cx="10047018" cy="754045"/>
          </a:xfrm>
        </p:spPr>
        <p:txBody>
          <a:bodyPr/>
          <a:lstStyle/>
          <a:p>
            <a:r>
              <a:rPr lang="en-US" dirty="0"/>
              <a:t>Conclusion</a:t>
            </a:r>
            <a:endParaRPr lang="en-US" b="0" dirty="0"/>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2300" y="76313"/>
            <a:ext cx="5187632" cy="4420231"/>
          </a:xfrm>
          <a:prstGeom prst="rect">
            <a:avLst/>
          </a:prstGeom>
        </p:spPr>
      </p:pic>
      <p:sp>
        <p:nvSpPr>
          <p:cNvPr id="2" name="Text Placeholder 1"/>
          <p:cNvSpPr>
            <a:spLocks noGrp="1"/>
          </p:cNvSpPr>
          <p:nvPr>
            <p:ph type="body" sz="quarter" idx="10"/>
          </p:nvPr>
        </p:nvSpPr>
        <p:spPr>
          <a:xfrm>
            <a:off x="938646" y="7217480"/>
            <a:ext cx="10056813" cy="7478948"/>
          </a:xfrm>
        </p:spPr>
        <p:txBody>
          <a:bodyPr/>
          <a:lstStyle/>
          <a:p>
            <a:pPr algn="just"/>
            <a:r>
              <a:rPr lang="en-US" sz="3800" dirty="0"/>
              <a:t>Kratom, a product of a deciduous tree </a:t>
            </a:r>
            <a:r>
              <a:rPr lang="en-US" sz="3800" i="1" dirty="0" err="1"/>
              <a:t>Mitragyna</a:t>
            </a:r>
            <a:r>
              <a:rPr lang="en-US" sz="3800" i="1" dirty="0"/>
              <a:t> </a:t>
            </a:r>
            <a:r>
              <a:rPr lang="en-US" sz="3800" i="1" dirty="0" err="1"/>
              <a:t>speciosa</a:t>
            </a:r>
            <a:r>
              <a:rPr lang="en-US" sz="3800" dirty="0"/>
              <a:t>, is a plant-based substance used in Southwest Asia for the management of opioid withdrawal symptoms, with the first reports dating back to 1836. The leaf contains a psychoactive substance that has a variety of effects ranging from sedative, stimulant to euphoric effects. Electrolytes abnormalities are not reported in Kratom users. Here, we report a 34-year-old male patient who presented with severe hyponatremia in the setting of acute Kratom ingestion.</a:t>
            </a:r>
          </a:p>
        </p:txBody>
      </p:sp>
      <p:sp>
        <p:nvSpPr>
          <p:cNvPr id="7" name="Text Placeholder 6"/>
          <p:cNvSpPr>
            <a:spLocks noGrp="1"/>
          </p:cNvSpPr>
          <p:nvPr>
            <p:ph type="body" sz="quarter" idx="19"/>
          </p:nvPr>
        </p:nvSpPr>
        <p:spPr>
          <a:xfrm>
            <a:off x="637894" y="26568097"/>
            <a:ext cx="10313579" cy="3342431"/>
          </a:xfrm>
        </p:spPr>
        <p:txBody>
          <a:bodyPr/>
          <a:lstStyle/>
          <a:p>
            <a:r>
              <a:rPr lang="en-US" sz="3600" dirty="0"/>
              <a:t>Kratom</a:t>
            </a:r>
            <a:r>
              <a:rPr lang="en-US" sz="3600" i="1" dirty="0"/>
              <a:t> (</a:t>
            </a:r>
            <a:r>
              <a:rPr lang="en-US" sz="3600" i="1" dirty="0" err="1"/>
              <a:t>Mitragyna</a:t>
            </a:r>
            <a:r>
              <a:rPr lang="en-US" sz="3600" i="1" dirty="0"/>
              <a:t> </a:t>
            </a:r>
            <a:r>
              <a:rPr lang="en-US" sz="3600" i="1" dirty="0" err="1"/>
              <a:t>speciosa</a:t>
            </a:r>
            <a:r>
              <a:rPr lang="en-US" sz="3600" i="1" dirty="0"/>
              <a:t>). </a:t>
            </a:r>
            <a:r>
              <a:rPr lang="en-US" sz="3600" dirty="0"/>
              <a:t>Image obtained from National Center for Complimentary and Integrative Health </a:t>
            </a:r>
          </a:p>
          <a:p>
            <a:r>
              <a:rPr lang="en-US" sz="3600" dirty="0"/>
              <a:t>Retrieved from https://www.nccih.nih.gov/health/kratom</a:t>
            </a:r>
          </a:p>
        </p:txBody>
      </p:sp>
      <p:sp>
        <p:nvSpPr>
          <p:cNvPr id="8" name="Text Placeholder 7"/>
          <p:cNvSpPr>
            <a:spLocks noGrp="1"/>
          </p:cNvSpPr>
          <p:nvPr>
            <p:ph type="body" sz="quarter" idx="21"/>
          </p:nvPr>
        </p:nvSpPr>
        <p:spPr>
          <a:xfrm>
            <a:off x="12470971" y="6934315"/>
            <a:ext cx="18803400" cy="13677568"/>
          </a:xfrm>
        </p:spPr>
        <p:txBody>
          <a:bodyPr/>
          <a:lstStyle/>
          <a:p>
            <a:pPr marL="571500" indent="-571500" algn="just">
              <a:buFont typeface="Arial" panose="020B0604020202020204" pitchFamily="34" charset="0"/>
              <a:buChar char="•"/>
            </a:pPr>
            <a:r>
              <a:rPr lang="en-US" sz="3800" dirty="0"/>
              <a:t> A 34-year-old gentleman with a previous history of opiate and methamphetamine substance use was brought to the emergency department from a drug rehabilitation program for acute-onset confusion and belligerent behavior which required sedation and mechanical ventilation. </a:t>
            </a:r>
          </a:p>
          <a:p>
            <a:pPr marL="571500" indent="-571500" algn="just">
              <a:buFont typeface="Arial" panose="020B0604020202020204" pitchFamily="34" charset="0"/>
              <a:buChar char="•"/>
            </a:pPr>
            <a:r>
              <a:rPr lang="en-US" sz="3800" dirty="0"/>
              <a:t>The patient had ingested several tablets of kratom for the past week for sedation effect and as a replacement for opiate and amphetamine. </a:t>
            </a:r>
          </a:p>
          <a:p>
            <a:pPr marL="571500" indent="-571500" algn="just">
              <a:buFont typeface="Arial" panose="020B0604020202020204" pitchFamily="34" charset="0"/>
              <a:buChar char="•"/>
            </a:pPr>
            <a:r>
              <a:rPr lang="en-US" sz="3800" dirty="0"/>
              <a:t>His vital signs on admission were stable, he was euvolemic, his pupils were equally round and reactive to light, there were no signs of head trauma, and breath sounds were normal. </a:t>
            </a:r>
          </a:p>
          <a:p>
            <a:pPr marL="571500" indent="-571500" algn="just">
              <a:buFont typeface="Arial" panose="020B0604020202020204" pitchFamily="34" charset="0"/>
              <a:buChar char="•"/>
            </a:pPr>
            <a:r>
              <a:rPr lang="en-US" sz="3800" dirty="0"/>
              <a:t>Initial metabolic panel showed a sodium level of 118 </a:t>
            </a:r>
            <a:r>
              <a:rPr lang="en-US" sz="3800" dirty="0" err="1"/>
              <a:t>mEq</a:t>
            </a:r>
            <a:r>
              <a:rPr lang="en-US" sz="3800" dirty="0"/>
              <a:t>/L with mild elevation in white blood cell count; urine and serum osmolality were obtained and were 250 and 251 </a:t>
            </a:r>
            <a:r>
              <a:rPr lang="en-US" sz="3800" dirty="0" err="1"/>
              <a:t>mosm</a:t>
            </a:r>
            <a:r>
              <a:rPr lang="en-US" sz="3800" dirty="0"/>
              <a:t>/kg, respectively.</a:t>
            </a:r>
          </a:p>
          <a:p>
            <a:pPr marL="571500" indent="-571500" algn="just">
              <a:buFont typeface="Arial" panose="020B0604020202020204" pitchFamily="34" charset="0"/>
              <a:buChar char="•"/>
            </a:pPr>
            <a:r>
              <a:rPr lang="en-US" sz="3800" dirty="0"/>
              <a:t>Laboratory and imaging studies including a urine drug screen, cerebrospinal fluid analysis, a computed tomography and magnetic resonance imaging were normal. </a:t>
            </a:r>
          </a:p>
          <a:p>
            <a:pPr marL="571500" indent="-571500" algn="just">
              <a:buFont typeface="Arial" panose="020B0604020202020204" pitchFamily="34" charset="0"/>
              <a:buChar char="•"/>
            </a:pPr>
            <a:r>
              <a:rPr lang="en-US" sz="3800" dirty="0"/>
              <a:t>Emergent hypertonic fluids were administered. </a:t>
            </a:r>
          </a:p>
          <a:p>
            <a:pPr marL="571500" indent="-571500" algn="just">
              <a:buFont typeface="Arial" panose="020B0604020202020204" pitchFamily="34" charset="0"/>
              <a:buChar char="•"/>
            </a:pPr>
            <a:r>
              <a:rPr lang="en-US" sz="3800" dirty="0"/>
              <a:t>Despite an appropriate gradual improvement in serum sodium, the patient was difficult to wean as he was combative, prompting for an electroencephalogram to evaluate for an underlying seizure; however, there were no epileptiform discharges observed. </a:t>
            </a:r>
          </a:p>
          <a:p>
            <a:pPr marL="571500" indent="-571500" algn="just">
              <a:buFont typeface="Arial" panose="020B0604020202020204" pitchFamily="34" charset="0"/>
              <a:buChar char="•"/>
            </a:pPr>
            <a:r>
              <a:rPr lang="en-US" sz="3800" dirty="0"/>
              <a:t>Over the course of a week, the patient was extubated and was functioning at his baseline. </a:t>
            </a:r>
          </a:p>
          <a:p>
            <a:pPr marL="571500" indent="-571500" algn="just">
              <a:buFont typeface="Arial" panose="020B0604020202020204" pitchFamily="34" charset="0"/>
              <a:buChar char="•"/>
            </a:pPr>
            <a:r>
              <a:rPr lang="en-US" sz="3800" dirty="0"/>
              <a:t>The diagnosis of hyponatremia-induced altered level of consciousness secondary to Kratom use represents a diagnosis of exclusion after we ruled out the possible causes of hyponatremia.</a:t>
            </a:r>
          </a:p>
        </p:txBody>
      </p:sp>
      <p:sp>
        <p:nvSpPr>
          <p:cNvPr id="12" name="Text Placeholder 11"/>
          <p:cNvSpPr>
            <a:spLocks noGrp="1"/>
          </p:cNvSpPr>
          <p:nvPr>
            <p:ph type="body" sz="quarter" idx="26"/>
          </p:nvPr>
        </p:nvSpPr>
        <p:spPr>
          <a:xfrm>
            <a:off x="32749883" y="7284845"/>
            <a:ext cx="10047018" cy="8648499"/>
          </a:xfrm>
        </p:spPr>
        <p:txBody>
          <a:bodyPr/>
          <a:lstStyle/>
          <a:p>
            <a:pPr algn="just"/>
            <a:r>
              <a:rPr lang="en-US" sz="3800" dirty="0"/>
              <a:t>It appears that a majority of Kratom-dependent users had a prior substance use disorder or were seeking relief from a chronic pain condition but wanted to avoid opioid. Although the U.S and drug administration warned consumers not to use kratom due to the risk of addictive properties, it’s easily purchased online which poses problem for the physicians who are often unaware of this plant’s existence or side effects. We know that hyponatremia can be a side effect of substance abuse like amphetamines, but we don’t know how kratom toxicity can be manifested as hyponatremia. Additional research is paramount to support and expand on current findings.</a:t>
            </a:r>
          </a:p>
        </p:txBody>
      </p:sp>
      <p:sp>
        <p:nvSpPr>
          <p:cNvPr id="13" name="Text Placeholder 12"/>
          <p:cNvSpPr>
            <a:spLocks noGrp="1"/>
          </p:cNvSpPr>
          <p:nvPr>
            <p:ph type="body" sz="quarter" idx="30"/>
          </p:nvPr>
        </p:nvSpPr>
        <p:spPr>
          <a:xfrm>
            <a:off x="32860179" y="19445852"/>
            <a:ext cx="10052050" cy="9042453"/>
          </a:xfrm>
        </p:spPr>
        <p:txBody>
          <a:bodyPr/>
          <a:lstStyle/>
          <a:p>
            <a:r>
              <a:rPr lang="en-US" sz="3400" dirty="0"/>
              <a:t>Eggleston, W., </a:t>
            </a:r>
            <a:r>
              <a:rPr lang="en-US" sz="3400" dirty="0" err="1"/>
              <a:t>Stoppacher</a:t>
            </a:r>
            <a:r>
              <a:rPr lang="en-US" sz="3400" dirty="0"/>
              <a:t>, R., Suen, K., </a:t>
            </a:r>
            <a:r>
              <a:rPr lang="en-US" sz="3400" dirty="0" err="1"/>
              <a:t>Marraffa</a:t>
            </a:r>
            <a:r>
              <a:rPr lang="en-US" sz="3400" dirty="0"/>
              <a:t>, J. M., &amp; Nelson, L. S. (2019). Kratom Use and Toxicities in the United States. </a:t>
            </a:r>
            <a:r>
              <a:rPr lang="en-US" sz="3400" i="1" dirty="0"/>
              <a:t>Pharmacotherapy: The Journal of Human Pharmacology and Drug Therapy,</a:t>
            </a:r>
            <a:r>
              <a:rPr lang="en-US" sz="3400" dirty="0"/>
              <a:t> </a:t>
            </a:r>
            <a:r>
              <a:rPr lang="en-US" sz="3400" i="1" dirty="0"/>
              <a:t>39</a:t>
            </a:r>
            <a:r>
              <a:rPr lang="en-US" sz="3400" dirty="0"/>
              <a:t>(7), 775-777. doi:10.1002/phar.2280</a:t>
            </a:r>
          </a:p>
          <a:p>
            <a:r>
              <a:rPr lang="en-US" sz="3400" dirty="0" err="1"/>
              <a:t>Meireles</a:t>
            </a:r>
            <a:r>
              <a:rPr lang="en-US" sz="3400" dirty="0"/>
              <a:t>, V., Rosado, T., Barroso, M., Soares, S., Gonçalves, J., Luís, Â, . . . Gallardo, E. (2019). </a:t>
            </a:r>
            <a:r>
              <a:rPr lang="en-US" sz="3400" dirty="0" err="1"/>
              <a:t>Mitragyna</a:t>
            </a:r>
            <a:r>
              <a:rPr lang="en-US" sz="3400" dirty="0"/>
              <a:t> </a:t>
            </a:r>
            <a:r>
              <a:rPr lang="en-US" sz="3400" dirty="0" err="1"/>
              <a:t>speciosa</a:t>
            </a:r>
            <a:r>
              <a:rPr lang="en-US" sz="3400" dirty="0"/>
              <a:t>: Clinical, Toxicological Aspects and Analysis in Biological and Non-Biological Samples. </a:t>
            </a:r>
            <a:r>
              <a:rPr lang="en-US" sz="3400" i="1" dirty="0"/>
              <a:t>Medicines,</a:t>
            </a:r>
            <a:r>
              <a:rPr lang="en-US" sz="3400" dirty="0"/>
              <a:t> </a:t>
            </a:r>
            <a:r>
              <a:rPr lang="en-US" sz="3400" i="1" dirty="0"/>
              <a:t>6</a:t>
            </a:r>
            <a:r>
              <a:rPr lang="en-US" sz="3400" dirty="0"/>
              <a:t>(1), 35. doi:10.3390/medicines6010035</a:t>
            </a:r>
          </a:p>
          <a:p>
            <a:r>
              <a:rPr lang="en-US" sz="3400" dirty="0" err="1"/>
              <a:t>Tayabali</a:t>
            </a:r>
            <a:r>
              <a:rPr lang="en-US" sz="3400" dirty="0"/>
              <a:t>, K., </a:t>
            </a:r>
            <a:r>
              <a:rPr lang="en-US" sz="3400" dirty="0" err="1"/>
              <a:t>Bolzon</a:t>
            </a:r>
            <a:r>
              <a:rPr lang="en-US" sz="3400" dirty="0"/>
              <a:t>, C., Foster, P., Patel, J., &amp; </a:t>
            </a:r>
            <a:r>
              <a:rPr lang="en-US" sz="3400" dirty="0" err="1"/>
              <a:t>Kalim</a:t>
            </a:r>
            <a:r>
              <a:rPr lang="en-US" sz="3400" dirty="0"/>
              <a:t>, M. O. (2018). Kratom: A dangerous player in the opioid crisis. </a:t>
            </a:r>
            <a:r>
              <a:rPr lang="en-US" sz="3400" i="1" dirty="0"/>
              <a:t>Journal of Community Hospital Internal Medicine Perspectives,</a:t>
            </a:r>
            <a:r>
              <a:rPr lang="en-US" sz="3400" dirty="0"/>
              <a:t> </a:t>
            </a:r>
            <a:r>
              <a:rPr lang="en-US" sz="3400" i="1" dirty="0"/>
              <a:t>8</a:t>
            </a:r>
            <a:r>
              <a:rPr lang="en-US" sz="3400" dirty="0"/>
              <a:t>(3), 107-110. doi:10.1080/20009666.2018.1468693</a:t>
            </a:r>
          </a:p>
        </p:txBody>
      </p:sp>
      <p:sp>
        <p:nvSpPr>
          <p:cNvPr id="14" name="Text Placeholder 13"/>
          <p:cNvSpPr>
            <a:spLocks noGrp="1"/>
          </p:cNvSpPr>
          <p:nvPr>
            <p:ph type="body" sz="quarter" idx="153"/>
          </p:nvPr>
        </p:nvSpPr>
        <p:spPr>
          <a:xfrm>
            <a:off x="12409714" y="2258806"/>
            <a:ext cx="19594286" cy="2247839"/>
          </a:xfrm>
        </p:spPr>
        <p:txBody>
          <a:bodyPr>
            <a:normAutofit fontScale="92500" lnSpcReduction="10000"/>
          </a:bodyPr>
          <a:lstStyle/>
          <a:p>
            <a:r>
              <a:rPr lang="en-US" sz="6100" dirty="0">
                <a:solidFill>
                  <a:schemeClr val="tx1"/>
                </a:solidFill>
                <a:latin typeface="Times New Roman" panose="02020603050405020304" pitchFamily="18" charset="0"/>
                <a:cs typeface="Times New Roman" panose="02020603050405020304" pitchFamily="18" charset="0"/>
              </a:rPr>
              <a:t>Severe encephalopathy with hyponatremia in a 34-year-old male secondary to Kratom toxicity</a:t>
            </a:r>
          </a:p>
          <a:p>
            <a:r>
              <a:rPr lang="en-US" sz="3900" dirty="0">
                <a:solidFill>
                  <a:schemeClr val="tx1"/>
                </a:solidFill>
                <a:latin typeface="Times New Roman" panose="02020603050405020304" pitchFamily="18" charset="0"/>
                <a:cs typeface="Times New Roman" panose="02020603050405020304" pitchFamily="18" charset="0"/>
              </a:rPr>
              <a:t>Loida Del Rio Lopez, MD; Comfort Adewunmi, DO; Tariq Odeh, MD; Riyadh Al-</a:t>
            </a:r>
            <a:r>
              <a:rPr lang="en-US" sz="3900" dirty="0" err="1">
                <a:solidFill>
                  <a:schemeClr val="tx1"/>
                </a:solidFill>
                <a:latin typeface="Times New Roman" panose="02020603050405020304" pitchFamily="18" charset="0"/>
                <a:cs typeface="Times New Roman" panose="02020603050405020304" pitchFamily="18" charset="0"/>
              </a:rPr>
              <a:t>Rubaye</a:t>
            </a:r>
            <a:r>
              <a:rPr lang="en-US" sz="3900" dirty="0">
                <a:solidFill>
                  <a:schemeClr val="tx1"/>
                </a:solidFill>
                <a:latin typeface="Times New Roman" panose="02020603050405020304" pitchFamily="18" charset="0"/>
                <a:cs typeface="Times New Roman" panose="02020603050405020304" pitchFamily="18" charset="0"/>
              </a:rPr>
              <a:t>, MD FASN.</a:t>
            </a:r>
          </a:p>
          <a:p>
            <a:endParaRPr lang="en-US" dirty="0"/>
          </a:p>
        </p:txBody>
      </p:sp>
      <p:pic>
        <p:nvPicPr>
          <p:cNvPr id="4100" name="Picture 4" descr="Kratom | NCCIH">
            <a:extLst>
              <a:ext uri="{FF2B5EF4-FFF2-40B4-BE49-F238E27FC236}">
                <a16:creationId xmlns:a16="http://schemas.microsoft.com/office/drawing/2014/main" id="{405BFB46-ABD7-4A16-A624-3C5D82267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748" y="19083173"/>
            <a:ext cx="9710972" cy="66720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464">
            <a:extLst>
              <a:ext uri="{FF2B5EF4-FFF2-40B4-BE49-F238E27FC236}">
                <a16:creationId xmlns:a16="http://schemas.microsoft.com/office/drawing/2014/main" id="{D6AE15C5-EB5B-4D16-BE0D-1BFB534EBB18}"/>
              </a:ext>
            </a:extLst>
          </p:cNvPr>
          <p:cNvSpPr txBox="1">
            <a:spLocks/>
          </p:cNvSpPr>
          <p:nvPr/>
        </p:nvSpPr>
        <p:spPr>
          <a:xfrm>
            <a:off x="12678085" y="21665147"/>
            <a:ext cx="18535029" cy="754045"/>
          </a:xfrm>
          <a:prstGeom prst="rect">
            <a:avLst/>
          </a:prstGeom>
          <a:solidFill>
            <a:srgbClr val="404726"/>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Discussion</a:t>
            </a:r>
          </a:p>
        </p:txBody>
      </p:sp>
      <p:sp>
        <p:nvSpPr>
          <p:cNvPr id="3" name="TextBox 2">
            <a:extLst>
              <a:ext uri="{FF2B5EF4-FFF2-40B4-BE49-F238E27FC236}">
                <a16:creationId xmlns:a16="http://schemas.microsoft.com/office/drawing/2014/main" id="{7DEC71C3-0111-4267-A1DA-DAB780C8FA1C}"/>
              </a:ext>
            </a:extLst>
          </p:cNvPr>
          <p:cNvSpPr txBox="1"/>
          <p:nvPr/>
        </p:nvSpPr>
        <p:spPr>
          <a:xfrm>
            <a:off x="12718410" y="23721927"/>
            <a:ext cx="18552699" cy="4770537"/>
          </a:xfrm>
          <a:prstGeom prst="rect">
            <a:avLst/>
          </a:prstGeom>
          <a:noFill/>
        </p:spPr>
        <p:txBody>
          <a:bodyPr wrap="square" rtlCol="0">
            <a:spAutoFit/>
          </a:bodyPr>
          <a:lstStyle/>
          <a:p>
            <a:pPr algn="just"/>
            <a:r>
              <a:rPr lang="en-US" sz="3800" dirty="0">
                <a:solidFill>
                  <a:srgbClr val="404726"/>
                </a:solidFill>
                <a:latin typeface="Times New Roman" panose="02020603050405020304" pitchFamily="18" charset="0"/>
                <a:cs typeface="Times New Roman" panose="02020603050405020304" pitchFamily="18" charset="0"/>
              </a:rPr>
              <a:t>Poison control centers report incidences of kratom use in the United States as early as 2008. Due to its adverse reactions associated with long-term use, such as anorexia, paranoia, seizures, and coma, the FDA advises against the use of Kratom.  </a:t>
            </a:r>
          </a:p>
          <a:p>
            <a:pPr algn="just"/>
            <a:endParaRPr lang="en-US" sz="3800" dirty="0">
              <a:solidFill>
                <a:srgbClr val="404726"/>
              </a:solidFill>
              <a:latin typeface="Times New Roman" panose="02020603050405020304" pitchFamily="18" charset="0"/>
              <a:cs typeface="Times New Roman" panose="02020603050405020304" pitchFamily="18" charset="0"/>
            </a:endParaRPr>
          </a:p>
          <a:p>
            <a:pPr algn="just"/>
            <a:r>
              <a:rPr lang="en-US" sz="3800" dirty="0">
                <a:solidFill>
                  <a:srgbClr val="404726"/>
                </a:solidFill>
                <a:latin typeface="Times New Roman" panose="02020603050405020304" pitchFamily="18" charset="0"/>
                <a:cs typeface="Times New Roman" panose="02020603050405020304" pitchFamily="18" charset="0"/>
              </a:rPr>
              <a:t>Kratom has a potent mu- and delta-opioid dual agonist action. Early recognition of the emerging kratom use and its serious adverse effects is essential to prevent significant patient harm and death. In light of the rarity of Kratom use, this case is intended to portray potentially life-threatening hyponatremia as an adverse effect of using Kratom.</a:t>
            </a: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3443</TotalTime>
  <Words>256</Words>
  <Application>Microsoft Office PowerPoint</Application>
  <PresentationFormat>Custom</PresentationFormat>
  <Paragraphs>28</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Loida Del Rio Lopez</cp:lastModifiedBy>
  <cp:revision>200</cp:revision>
  <cp:lastPrinted>2020-09-23T02:37:42Z</cp:lastPrinted>
  <dcterms:created xsi:type="dcterms:W3CDTF">2012-02-03T19:11:35Z</dcterms:created>
  <dcterms:modified xsi:type="dcterms:W3CDTF">2020-10-04T03:25:08Z</dcterms:modified>
</cp:coreProperties>
</file>