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300"/>
    <a:srgbClr val="389492"/>
    <a:srgbClr val="DB601B"/>
    <a:srgbClr val="525249"/>
    <a:srgbClr val="706D00"/>
    <a:srgbClr val="8246AF"/>
    <a:srgbClr val="404726"/>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8" autoAdjust="0"/>
    <p:restoredTop sz="94655" autoAdjust="0"/>
  </p:normalViewPr>
  <p:slideViewPr>
    <p:cSldViewPr snapToGrid="0" snapToObjects="1" showGuides="1">
      <p:cViewPr>
        <p:scale>
          <a:sx n="43" d="100"/>
          <a:sy n="43" d="100"/>
        </p:scale>
        <p:origin x="-1120" y="144"/>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9/29/20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9/29/20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8" y="5976145"/>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922341"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1587165" y="5976145"/>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22258339" y="6012721"/>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073261"/>
            <a:ext cx="10058400"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32914027" y="507326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32914027" y="5939569"/>
            <a:ext cx="10047018"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904188" y="14951552"/>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433745" y="2432971"/>
            <a:ext cx="297290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79" name="Text Placeholder 76"/>
          <p:cNvSpPr>
            <a:spLocks noGrp="1"/>
          </p:cNvSpPr>
          <p:nvPr>
            <p:ph type="body" sz="quarter" idx="153" hasCustomPrompt="1"/>
          </p:nvPr>
        </p:nvSpPr>
        <p:spPr>
          <a:xfrm>
            <a:off x="1433745" y="794997"/>
            <a:ext cx="297290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19"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601732"/>
            <a:ext cx="10430222"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360593" y="2484787"/>
            <a:ext cx="296909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360593" y="846813"/>
            <a:ext cx="296909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4" name="Text Placeholder 3"/>
          <p:cNvSpPr>
            <a:spLocks noGrp="1"/>
          </p:cNvSpPr>
          <p:nvPr>
            <p:ph type="body" sz="quarter" idx="10" hasCustomPrompt="1"/>
          </p:nvPr>
        </p:nvSpPr>
        <p:spPr>
          <a:xfrm>
            <a:off x="904186" y="5838153"/>
            <a:ext cx="13591277"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936695"/>
            <a:ext cx="13573126"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5162215" y="583815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936695"/>
            <a:ext cx="1357947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9395741" y="4936695"/>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9395741" y="5838153"/>
            <a:ext cx="13576029"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solidFill>
            <a:srgbClr val="404726"/>
          </a:solidFill>
        </p:spPr>
        <p:txBody>
          <a:bodyPr wrap="square" lIns="91436" tIns="91436" rIns="91436" bIns="91436" anchor="ctr" anchorCtr="0">
            <a:spAutoFit/>
          </a:bodyPr>
          <a:lstStyle>
            <a:lvl1pPr marL="0" indent="0" algn="ctr">
              <a:buNone/>
              <a:tabLst/>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49916"/>
            <a:ext cx="10430222"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869325"/>
            <a:ext cx="10056813"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4891667"/>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02598" y="15043762"/>
            <a:ext cx="1005840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1587163" y="5861387"/>
            <a:ext cx="2072004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4" y="4891667"/>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1587164" y="21896538"/>
            <a:ext cx="20720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32905536" y="4891667"/>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32905536" y="5831225"/>
            <a:ext cx="1004701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32905536" y="15011402"/>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05536" y="26436774"/>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474893" y="2408587"/>
            <a:ext cx="299195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474893" y="770613"/>
            <a:ext cx="299195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23292"/>
            <a:ext cx="10430222"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171774"/>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248251"/>
            <a:ext cx="43891200" cy="45719"/>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047489"/>
            <a:ext cx="100584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767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157663"/>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4914901"/>
            <a:ext cx="13577436"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9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9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9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9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005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60315" y="4084927"/>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4876800"/>
            <a:ext cx="10050462"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4876802"/>
            <a:ext cx="10050462"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4876801"/>
            <a:ext cx="20724813"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81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82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82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82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922341" y="4891667"/>
            <a:ext cx="10048875" cy="754045"/>
          </a:xfrm>
        </p:spPr>
        <p:txBody>
          <a:bodyPr/>
          <a:lstStyle/>
          <a:p>
            <a:pPr lvl="0"/>
            <a:r>
              <a:rPr lang="en-US" dirty="0">
                <a:latin typeface="+mj-lt"/>
              </a:rPr>
              <a:t>Introduction</a:t>
            </a:r>
          </a:p>
        </p:txBody>
      </p:sp>
      <p:sp>
        <p:nvSpPr>
          <p:cNvPr id="465" name="Text Placeholder 464"/>
          <p:cNvSpPr>
            <a:spLocks noGrp="1"/>
          </p:cNvSpPr>
          <p:nvPr>
            <p:ph type="body" sz="quarter" idx="20"/>
          </p:nvPr>
        </p:nvSpPr>
        <p:spPr>
          <a:xfrm>
            <a:off x="932330" y="13248478"/>
            <a:ext cx="10016295" cy="754045"/>
          </a:xfrm>
        </p:spPr>
        <p:txBody>
          <a:bodyPr/>
          <a:lstStyle/>
          <a:p>
            <a:r>
              <a:rPr lang="en-US" dirty="0">
                <a:latin typeface="+mj-lt"/>
              </a:rPr>
              <a:t>Initial Diagnosis</a:t>
            </a:r>
          </a:p>
        </p:txBody>
      </p:sp>
      <p:sp>
        <p:nvSpPr>
          <p:cNvPr id="617" name="Text Placeholder 616"/>
          <p:cNvSpPr>
            <a:spLocks noGrp="1"/>
          </p:cNvSpPr>
          <p:nvPr>
            <p:ph type="body" sz="quarter" idx="22"/>
          </p:nvPr>
        </p:nvSpPr>
        <p:spPr>
          <a:xfrm>
            <a:off x="11587164" y="4891667"/>
            <a:ext cx="20720050" cy="754045"/>
          </a:xfrm>
        </p:spPr>
        <p:txBody>
          <a:bodyPr/>
          <a:lstStyle/>
          <a:p>
            <a:r>
              <a:rPr lang="en-US" dirty="0">
                <a:latin typeface="+mj-lt"/>
              </a:rPr>
              <a:t>Images</a:t>
            </a:r>
          </a:p>
        </p:txBody>
      </p:sp>
      <p:sp>
        <p:nvSpPr>
          <p:cNvPr id="618" name="Text Placeholder 617"/>
          <p:cNvSpPr>
            <a:spLocks noGrp="1"/>
          </p:cNvSpPr>
          <p:nvPr>
            <p:ph type="body" sz="quarter" idx="23"/>
          </p:nvPr>
        </p:nvSpPr>
        <p:spPr>
          <a:xfrm>
            <a:off x="22132957" y="15868083"/>
            <a:ext cx="10230628" cy="4468893"/>
          </a:xfrm>
        </p:spPr>
        <p:txBody>
          <a:bodyPr/>
          <a:lstStyle/>
          <a:p>
            <a:r>
              <a:rPr lang="en-US" sz="3100" b="1" dirty="0">
                <a:solidFill>
                  <a:schemeClr val="tx1"/>
                </a:solidFill>
                <a:latin typeface="+mn-lt"/>
              </a:rPr>
              <a:t>Figure 2 (After a year on Carboplatin): Concerning for mild progression of disease within the thoracic spine with enlarging areas of postcontrast enhancement predominantly at T5 through T7. (</a:t>
            </a:r>
            <a:r>
              <a:rPr lang="en-US" sz="3100" b="1" i="1" dirty="0">
                <a:solidFill>
                  <a:schemeClr val="tx1"/>
                </a:solidFill>
                <a:latin typeface="+mn-lt"/>
              </a:rPr>
              <a:t>Image used with permission from Northeast Georgia Medical Center Diagnostic Radiology)</a:t>
            </a:r>
            <a:endParaRPr lang="en-US" sz="3100" b="1" dirty="0">
              <a:solidFill>
                <a:schemeClr val="tx1"/>
              </a:solidFill>
              <a:latin typeface="+mn-lt"/>
            </a:endParaRPr>
          </a:p>
          <a:p>
            <a:r>
              <a:rPr lang="en-US" sz="3100" b="1" dirty="0">
                <a:solidFill>
                  <a:schemeClr val="tx1"/>
                </a:solidFill>
                <a:latin typeface="+mn-lt"/>
              </a:rPr>
              <a:t>   </a:t>
            </a:r>
          </a:p>
          <a:p>
            <a:endParaRPr lang="en-US" sz="3100" b="1" dirty="0">
              <a:solidFill>
                <a:schemeClr val="tx1"/>
              </a:solidFill>
              <a:latin typeface="+mn-lt"/>
            </a:endParaRPr>
          </a:p>
        </p:txBody>
      </p:sp>
      <p:sp>
        <p:nvSpPr>
          <p:cNvPr id="619" name="Text Placeholder 618"/>
          <p:cNvSpPr>
            <a:spLocks noGrp="1"/>
          </p:cNvSpPr>
          <p:nvPr>
            <p:ph type="body" sz="quarter" idx="24"/>
          </p:nvPr>
        </p:nvSpPr>
        <p:spPr>
          <a:xfrm>
            <a:off x="834502" y="22563402"/>
            <a:ext cx="10109049" cy="754045"/>
          </a:xfrm>
        </p:spPr>
        <p:txBody>
          <a:bodyPr/>
          <a:lstStyle/>
          <a:p>
            <a:r>
              <a:rPr lang="en-US" dirty="0">
                <a:latin typeface="+mj-lt"/>
              </a:rPr>
              <a:t>Case Presentation</a:t>
            </a:r>
          </a:p>
        </p:txBody>
      </p:sp>
      <p:sp>
        <p:nvSpPr>
          <p:cNvPr id="620" name="Text Placeholder 619"/>
          <p:cNvSpPr>
            <a:spLocks noGrp="1"/>
          </p:cNvSpPr>
          <p:nvPr>
            <p:ph type="body" sz="quarter" idx="25"/>
          </p:nvPr>
        </p:nvSpPr>
        <p:spPr>
          <a:xfrm>
            <a:off x="32937218" y="13997290"/>
            <a:ext cx="10047018" cy="754045"/>
          </a:xfrm>
        </p:spPr>
        <p:txBody>
          <a:bodyPr/>
          <a:lstStyle/>
          <a:p>
            <a:r>
              <a:rPr lang="en-US" dirty="0">
                <a:latin typeface="+mj-lt"/>
              </a:rPr>
              <a:t>Discussion</a:t>
            </a:r>
          </a:p>
        </p:txBody>
      </p:sp>
      <p:sp>
        <p:nvSpPr>
          <p:cNvPr id="622" name="Text Placeholder 621"/>
          <p:cNvSpPr>
            <a:spLocks noGrp="1"/>
          </p:cNvSpPr>
          <p:nvPr>
            <p:ph type="body" sz="quarter" idx="27"/>
          </p:nvPr>
        </p:nvSpPr>
        <p:spPr>
          <a:xfrm>
            <a:off x="32937218" y="4932155"/>
            <a:ext cx="10047018" cy="754045"/>
          </a:xfrm>
        </p:spPr>
        <p:txBody>
          <a:bodyPr/>
          <a:lstStyle/>
          <a:p>
            <a:r>
              <a:rPr lang="en-US" dirty="0">
                <a:latin typeface="+mj-lt"/>
              </a:rPr>
              <a:t>Timeline of Disease Progression</a:t>
            </a:r>
          </a:p>
        </p:txBody>
      </p:sp>
      <p:sp>
        <p:nvSpPr>
          <p:cNvPr id="624" name="Text Placeholder 623"/>
          <p:cNvSpPr>
            <a:spLocks noGrp="1"/>
          </p:cNvSpPr>
          <p:nvPr>
            <p:ph type="body" sz="quarter" idx="29"/>
          </p:nvPr>
        </p:nvSpPr>
        <p:spPr>
          <a:xfrm>
            <a:off x="32984355" y="28799959"/>
            <a:ext cx="10047018" cy="754045"/>
          </a:xfrm>
        </p:spPr>
        <p:txBody>
          <a:bodyPr/>
          <a:lstStyle/>
          <a:p>
            <a:r>
              <a:rPr lang="en-US" dirty="0"/>
              <a:t>References</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2300" y="76313"/>
            <a:ext cx="5187632" cy="4420231"/>
          </a:xfrm>
          <a:prstGeom prst="rect">
            <a:avLst/>
          </a:prstGeom>
        </p:spPr>
      </p:pic>
      <p:sp>
        <p:nvSpPr>
          <p:cNvPr id="2" name="Text Placeholder 1"/>
          <p:cNvSpPr>
            <a:spLocks noGrp="1"/>
          </p:cNvSpPr>
          <p:nvPr>
            <p:ph type="body" sz="quarter" idx="10"/>
          </p:nvPr>
        </p:nvSpPr>
        <p:spPr>
          <a:xfrm>
            <a:off x="904188" y="5669469"/>
            <a:ext cx="10014039" cy="7664089"/>
          </a:xfrm>
        </p:spPr>
        <p:txBody>
          <a:bodyPr/>
          <a:lstStyle/>
          <a:p>
            <a:r>
              <a:rPr lang="en-US" sz="3100" b="1" dirty="0" err="1">
                <a:solidFill>
                  <a:schemeClr val="tx1"/>
                </a:solidFill>
                <a:latin typeface="+mn-lt"/>
              </a:rPr>
              <a:t>Pilomyxoid</a:t>
            </a:r>
            <a:r>
              <a:rPr lang="en-US" sz="3100" b="1" dirty="0">
                <a:solidFill>
                  <a:schemeClr val="tx1"/>
                </a:solidFill>
                <a:latin typeface="+mn-lt"/>
              </a:rPr>
              <a:t> Astrocytoma (PMA)</a:t>
            </a:r>
          </a:p>
          <a:p>
            <a:pPr marL="457200" indent="-457200">
              <a:buFont typeface="Arial" panose="020B0604020202020204" pitchFamily="34" charset="0"/>
              <a:buChar char="•"/>
            </a:pPr>
            <a:r>
              <a:rPr lang="en-US" sz="3100" b="1" dirty="0">
                <a:solidFill>
                  <a:schemeClr val="tx1"/>
                </a:solidFill>
                <a:latin typeface="+mn-lt"/>
              </a:rPr>
              <a:t>WHO grade II, aggressive, rare, central nervous system tumors</a:t>
            </a:r>
          </a:p>
          <a:p>
            <a:pPr marL="457200" indent="-457200">
              <a:buFont typeface="Arial" panose="020B0604020202020204" pitchFamily="34" charset="0"/>
              <a:buChar char="•"/>
            </a:pPr>
            <a:r>
              <a:rPr lang="en-US" sz="3100" b="1" dirty="0">
                <a:solidFill>
                  <a:schemeClr val="tx1"/>
                </a:solidFill>
                <a:latin typeface="+mn-lt"/>
              </a:rPr>
              <a:t>Most commonly pediatric patients </a:t>
            </a:r>
          </a:p>
          <a:p>
            <a:pPr marL="457200" indent="-457200">
              <a:buFont typeface="Arial" panose="020B0604020202020204" pitchFamily="34" charset="0"/>
              <a:buChar char="•"/>
            </a:pPr>
            <a:r>
              <a:rPr lang="en-US" sz="3100" b="1" dirty="0">
                <a:solidFill>
                  <a:schemeClr val="tx1"/>
                </a:solidFill>
                <a:latin typeface="+mn-lt"/>
              </a:rPr>
              <a:t>Usually in cerebellum, thalamus, or hypothalamus/optic pathways</a:t>
            </a:r>
          </a:p>
          <a:p>
            <a:pPr marL="457200" indent="-457200">
              <a:buFont typeface="Arial" panose="020B0604020202020204" pitchFamily="34" charset="0"/>
              <a:buChar char="•"/>
            </a:pPr>
            <a:r>
              <a:rPr lang="en-US" sz="3100" b="1" dirty="0">
                <a:solidFill>
                  <a:schemeClr val="tx1"/>
                </a:solidFill>
                <a:latin typeface="+mn-lt"/>
              </a:rPr>
              <a:t>Few case reports of PMAs with coexisting diagnosis of Neurofibromatosis Type 1 (NF1)</a:t>
            </a:r>
          </a:p>
          <a:p>
            <a:pPr marL="457200" indent="-457200">
              <a:buFont typeface="Arial" panose="020B0604020202020204" pitchFamily="34" charset="0"/>
              <a:buChar char="•"/>
            </a:pPr>
            <a:r>
              <a:rPr lang="en-US" sz="3100" b="1" dirty="0">
                <a:solidFill>
                  <a:schemeClr val="tx1"/>
                </a:solidFill>
                <a:latin typeface="+mn-lt"/>
              </a:rPr>
              <a:t>PMAs in the spinal cord, rather than brain, identifies an uncommon presentation. </a:t>
            </a:r>
          </a:p>
          <a:p>
            <a:pPr marL="457200" indent="-457200">
              <a:buFont typeface="Arial" panose="020B0604020202020204" pitchFamily="34" charset="0"/>
              <a:buChar char="•"/>
            </a:pPr>
            <a:r>
              <a:rPr lang="en-US" sz="3100" b="1" dirty="0">
                <a:solidFill>
                  <a:schemeClr val="tx1"/>
                </a:solidFill>
                <a:latin typeface="+mn-lt"/>
              </a:rPr>
              <a:t>This presentation requires a novel treatment approach</a:t>
            </a:r>
          </a:p>
          <a:p>
            <a:pPr marL="457200" indent="-457200">
              <a:buFont typeface="Arial" panose="020B0604020202020204" pitchFamily="34" charset="0"/>
              <a:buChar char="•"/>
            </a:pPr>
            <a:r>
              <a:rPr lang="en-US" sz="3100" b="1" dirty="0">
                <a:solidFill>
                  <a:schemeClr val="tx1"/>
                </a:solidFill>
                <a:latin typeface="+mn-lt"/>
              </a:rPr>
              <a:t>This case presented to Hematology Oncology clinic </a:t>
            </a:r>
          </a:p>
          <a:p>
            <a:pPr marL="457200" indent="-457200">
              <a:buFont typeface="Arial" panose="020B0604020202020204" pitchFamily="34" charset="0"/>
              <a:buChar char="•"/>
            </a:pPr>
            <a:r>
              <a:rPr lang="en-US" sz="3100" b="1" dirty="0">
                <a:solidFill>
                  <a:schemeClr val="tx1"/>
                </a:solidFill>
                <a:latin typeface="+mn-lt"/>
              </a:rPr>
              <a:t>Case will identify first and second line chemotherapy options</a:t>
            </a:r>
          </a:p>
          <a:p>
            <a:endParaRPr lang="en-US" sz="3100" b="1" dirty="0">
              <a:solidFill>
                <a:schemeClr val="tx1"/>
              </a:solidFill>
              <a:latin typeface="+mn-lt"/>
            </a:endParaRPr>
          </a:p>
        </p:txBody>
      </p:sp>
      <p:sp>
        <p:nvSpPr>
          <p:cNvPr id="7" name="Text Placeholder 6"/>
          <p:cNvSpPr>
            <a:spLocks noGrp="1"/>
          </p:cNvSpPr>
          <p:nvPr>
            <p:ph type="body" sz="quarter" idx="19"/>
          </p:nvPr>
        </p:nvSpPr>
        <p:spPr>
          <a:xfrm>
            <a:off x="922341" y="14059798"/>
            <a:ext cx="9672598" cy="9907305"/>
          </a:xfrm>
        </p:spPr>
        <p:txBody>
          <a:bodyPr/>
          <a:lstStyle/>
          <a:p>
            <a:pPr marL="457200" indent="-457200">
              <a:buFont typeface="Courier New" panose="02070309020205020404" pitchFamily="49" charset="0"/>
              <a:buChar char="o"/>
            </a:pPr>
            <a:r>
              <a:rPr lang="en-US" sz="3100" b="1" dirty="0">
                <a:solidFill>
                  <a:schemeClr val="tx1"/>
                </a:solidFill>
                <a:latin typeface="+mn-lt"/>
              </a:rPr>
              <a:t>23-year-old female with a past medical history of severe levoscoliosis </a:t>
            </a:r>
          </a:p>
          <a:p>
            <a:pPr marL="457200" indent="-457200">
              <a:buFont typeface="Courier New" panose="02070309020205020404" pitchFamily="49" charset="0"/>
              <a:buChar char="o"/>
            </a:pPr>
            <a:r>
              <a:rPr lang="en-US" sz="3100" b="1" dirty="0">
                <a:solidFill>
                  <a:schemeClr val="tx1"/>
                </a:solidFill>
                <a:latin typeface="+mn-lt"/>
              </a:rPr>
              <a:t>Progressively worsening back pain, and bilateral numbness to upper extremities, distally to fingertips. </a:t>
            </a:r>
          </a:p>
          <a:p>
            <a:pPr marL="457200" indent="-457200">
              <a:buFont typeface="Courier New" panose="02070309020205020404" pitchFamily="49" charset="0"/>
              <a:buChar char="o"/>
            </a:pPr>
            <a:r>
              <a:rPr lang="en-US" sz="3100" b="1" dirty="0">
                <a:solidFill>
                  <a:schemeClr val="tx1"/>
                </a:solidFill>
                <a:latin typeface="+mn-lt"/>
              </a:rPr>
              <a:t>Endorses abnormal gait and weakness when standing upright.</a:t>
            </a:r>
          </a:p>
          <a:p>
            <a:pPr marL="457200" indent="-457200">
              <a:buFont typeface="Courier New" panose="02070309020205020404" pitchFamily="49" charset="0"/>
              <a:buChar char="o"/>
            </a:pPr>
            <a:r>
              <a:rPr lang="en-US" sz="3100" b="1" dirty="0">
                <a:solidFill>
                  <a:schemeClr val="tx1"/>
                </a:solidFill>
                <a:latin typeface="+mn-lt"/>
              </a:rPr>
              <a:t>MRI of spine: Large intermedullary tumor extending from T2-T12, consistent with a neoplasm [Figure 1]</a:t>
            </a:r>
          </a:p>
          <a:p>
            <a:pPr marL="457200" indent="-457200">
              <a:buFont typeface="Courier New" panose="02070309020205020404" pitchFamily="49" charset="0"/>
              <a:buChar char="o"/>
            </a:pPr>
            <a:r>
              <a:rPr lang="en-US" sz="3100" b="1" dirty="0">
                <a:solidFill>
                  <a:schemeClr val="tx1"/>
                </a:solidFill>
                <a:latin typeface="+mn-lt"/>
              </a:rPr>
              <a:t>Neurosurgery performs T4-T8 laminectomy and subtotal excision of thoracic tumor</a:t>
            </a:r>
          </a:p>
          <a:p>
            <a:pPr marL="457200" indent="-457200">
              <a:buFont typeface="Courier New" panose="02070309020205020404" pitchFamily="49" charset="0"/>
              <a:buChar char="o"/>
            </a:pPr>
            <a:r>
              <a:rPr lang="en-US" sz="3100" b="1" dirty="0">
                <a:solidFill>
                  <a:schemeClr val="tx1"/>
                </a:solidFill>
                <a:latin typeface="+mn-lt"/>
              </a:rPr>
              <a:t>Pathology confirms </a:t>
            </a:r>
            <a:r>
              <a:rPr lang="en-US" sz="3100" b="1" dirty="0" err="1">
                <a:solidFill>
                  <a:schemeClr val="tx1"/>
                </a:solidFill>
                <a:latin typeface="+mn-lt"/>
              </a:rPr>
              <a:t>Pilomyxoid</a:t>
            </a:r>
            <a:r>
              <a:rPr lang="en-US" sz="3100" b="1" dirty="0">
                <a:solidFill>
                  <a:schemeClr val="tx1"/>
                </a:solidFill>
                <a:latin typeface="+mn-lt"/>
              </a:rPr>
              <a:t> Astrocytoma grade (I/II)</a:t>
            </a:r>
          </a:p>
          <a:p>
            <a:pPr marL="457200" indent="-457200">
              <a:buFont typeface="Courier New" panose="02070309020205020404" pitchFamily="49" charset="0"/>
              <a:buChar char="o"/>
            </a:pPr>
            <a:r>
              <a:rPr lang="en-US" sz="3100" b="1" dirty="0">
                <a:solidFill>
                  <a:schemeClr val="tx1"/>
                </a:solidFill>
                <a:latin typeface="+mn-lt"/>
              </a:rPr>
              <a:t>Genetic markers: negative for IDH1 and BRAF:KIAA1549</a:t>
            </a:r>
          </a:p>
          <a:p>
            <a:pPr marL="457200" indent="-457200">
              <a:buFont typeface="Courier New" panose="02070309020205020404" pitchFamily="49" charset="0"/>
              <a:buChar char="o"/>
            </a:pPr>
            <a:r>
              <a:rPr lang="en-US" sz="3100" b="1" dirty="0">
                <a:solidFill>
                  <a:schemeClr val="tx1"/>
                </a:solidFill>
                <a:latin typeface="+mn-lt"/>
              </a:rPr>
              <a:t>Further genetic testing yields mutation in NF1 gene, indicative of Neurofibromatosis Type 1. </a:t>
            </a:r>
          </a:p>
          <a:p>
            <a:endParaRPr lang="en-US" sz="3100" b="1" dirty="0">
              <a:solidFill>
                <a:schemeClr val="tx1"/>
              </a:solidFill>
              <a:latin typeface="+mn-lt"/>
            </a:endParaRPr>
          </a:p>
          <a:p>
            <a:endParaRPr lang="en-US" sz="3100" b="1" dirty="0">
              <a:solidFill>
                <a:schemeClr val="tx1"/>
              </a:solidFill>
              <a:latin typeface="+mn-lt"/>
            </a:endParaRPr>
          </a:p>
        </p:txBody>
      </p:sp>
      <p:sp>
        <p:nvSpPr>
          <p:cNvPr id="8" name="Text Placeholder 7"/>
          <p:cNvSpPr>
            <a:spLocks noGrp="1"/>
          </p:cNvSpPr>
          <p:nvPr>
            <p:ph type="body" sz="quarter" idx="21"/>
          </p:nvPr>
        </p:nvSpPr>
        <p:spPr>
          <a:xfrm>
            <a:off x="11587164" y="15856818"/>
            <a:ext cx="10050462" cy="3419375"/>
          </a:xfrm>
        </p:spPr>
        <p:txBody>
          <a:bodyPr/>
          <a:lstStyle/>
          <a:p>
            <a:r>
              <a:rPr lang="en-US" sz="3100" b="1" dirty="0">
                <a:solidFill>
                  <a:schemeClr val="tx1"/>
                </a:solidFill>
                <a:latin typeface="+mn-lt"/>
              </a:rPr>
              <a:t>Figure 1 (Initial diagnosis): MRI of  Thoracic spine indicating an intramedullary mass spanning from T4-T5 through T7-T8 consistent with neoplasm. (</a:t>
            </a:r>
            <a:r>
              <a:rPr lang="en-US" sz="3100" b="1" i="1" dirty="0">
                <a:solidFill>
                  <a:schemeClr val="tx1"/>
                </a:solidFill>
                <a:latin typeface="+mn-lt"/>
              </a:rPr>
              <a:t>Image used with permission from Northeast Georgia Medical Center Diagnostic Radiology) </a:t>
            </a:r>
            <a:endParaRPr lang="en-US" sz="3100" b="1" dirty="0">
              <a:solidFill>
                <a:schemeClr val="tx1"/>
              </a:solidFill>
              <a:latin typeface="+mn-lt"/>
            </a:endParaRPr>
          </a:p>
          <a:p>
            <a:endParaRPr lang="en-US" sz="3100" dirty="0">
              <a:solidFill>
                <a:schemeClr val="tx1"/>
              </a:solidFill>
              <a:latin typeface="+mn-lt"/>
            </a:endParaRPr>
          </a:p>
        </p:txBody>
      </p:sp>
      <p:sp>
        <p:nvSpPr>
          <p:cNvPr id="12" name="Text Placeholder 11"/>
          <p:cNvSpPr>
            <a:spLocks noGrp="1"/>
          </p:cNvSpPr>
          <p:nvPr>
            <p:ph type="body" sz="quarter" idx="26"/>
          </p:nvPr>
        </p:nvSpPr>
        <p:spPr>
          <a:xfrm>
            <a:off x="32920597" y="5888728"/>
            <a:ext cx="10047018" cy="8285323"/>
          </a:xfrm>
        </p:spPr>
        <p:txBody>
          <a:bodyPr/>
          <a:lstStyle/>
          <a:p>
            <a:pPr marL="457200" indent="-457200">
              <a:buFont typeface="Wingdings" pitchFamily="2" charset="2"/>
              <a:buChar char="Ø"/>
            </a:pPr>
            <a:r>
              <a:rPr lang="en-US" sz="3100" b="1" dirty="0">
                <a:solidFill>
                  <a:schemeClr val="tx1"/>
                </a:solidFill>
                <a:latin typeface="+mn-lt"/>
              </a:rPr>
              <a:t>Patient initially diagnosed with </a:t>
            </a:r>
            <a:r>
              <a:rPr lang="en-US" sz="3100" b="1" dirty="0" err="1">
                <a:solidFill>
                  <a:schemeClr val="tx1"/>
                </a:solidFill>
                <a:latin typeface="+mn-lt"/>
              </a:rPr>
              <a:t>Pilomyxoid</a:t>
            </a:r>
            <a:r>
              <a:rPr lang="en-US" sz="3100" b="1" dirty="0">
                <a:solidFill>
                  <a:schemeClr val="tx1"/>
                </a:solidFill>
                <a:latin typeface="+mn-lt"/>
              </a:rPr>
              <a:t> Astrocytoma and Neurofibromatosis type 1 in 2015. </a:t>
            </a:r>
          </a:p>
          <a:p>
            <a:pPr marL="457200" indent="-457200">
              <a:buFont typeface="Wingdings" pitchFamily="2" charset="2"/>
              <a:buChar char="Ø"/>
            </a:pPr>
            <a:r>
              <a:rPr lang="en-US" sz="3100" b="1" dirty="0">
                <a:solidFill>
                  <a:schemeClr val="tx1"/>
                </a:solidFill>
                <a:latin typeface="+mn-lt"/>
              </a:rPr>
              <a:t>Initially treated with Carboplatin for a year which showed progression of the disease [Figure 2].  </a:t>
            </a:r>
          </a:p>
          <a:p>
            <a:pPr marL="457200" indent="-457200">
              <a:buFont typeface="Wingdings" pitchFamily="2" charset="2"/>
              <a:buChar char="Ø"/>
            </a:pPr>
            <a:r>
              <a:rPr lang="en-US" sz="3100" b="1" dirty="0">
                <a:solidFill>
                  <a:schemeClr val="tx1"/>
                </a:solidFill>
                <a:latin typeface="+mn-lt"/>
              </a:rPr>
              <a:t>Management changed to </a:t>
            </a:r>
            <a:r>
              <a:rPr lang="en-US" sz="3100" b="1" dirty="0" err="1">
                <a:solidFill>
                  <a:schemeClr val="tx1"/>
                </a:solidFill>
                <a:latin typeface="+mn-lt"/>
              </a:rPr>
              <a:t>Camptosar</a:t>
            </a:r>
            <a:r>
              <a:rPr lang="en-US" sz="3100" b="1" dirty="0">
                <a:solidFill>
                  <a:schemeClr val="tx1"/>
                </a:solidFill>
                <a:latin typeface="+mn-lt"/>
              </a:rPr>
              <a:t> and Avastin. </a:t>
            </a:r>
          </a:p>
          <a:p>
            <a:pPr marL="457200" indent="-457200">
              <a:buFont typeface="Wingdings" pitchFamily="2" charset="2"/>
              <a:buChar char="Ø"/>
            </a:pPr>
            <a:r>
              <a:rPr lang="en-US" sz="3100" b="1" dirty="0">
                <a:solidFill>
                  <a:schemeClr val="tx1"/>
                </a:solidFill>
                <a:latin typeface="+mn-lt"/>
              </a:rPr>
              <a:t>Dual therapy helped control her condition, subsequently continued for a year [Figure 3]. </a:t>
            </a:r>
          </a:p>
          <a:p>
            <a:pPr marL="457200" indent="-457200">
              <a:buFont typeface="Wingdings" pitchFamily="2" charset="2"/>
              <a:buChar char="Ø"/>
            </a:pPr>
            <a:r>
              <a:rPr lang="en-US" sz="3100" b="1" dirty="0">
                <a:solidFill>
                  <a:schemeClr val="tx1"/>
                </a:solidFill>
                <a:latin typeface="+mn-lt"/>
              </a:rPr>
              <a:t>Other than occasional headaches,  no other side effects noted </a:t>
            </a:r>
          </a:p>
          <a:p>
            <a:pPr marL="457200" indent="-457200">
              <a:buFont typeface="Wingdings" pitchFamily="2" charset="2"/>
              <a:buChar char="Ø"/>
            </a:pPr>
            <a:r>
              <a:rPr lang="en-US" sz="3100" b="1" dirty="0">
                <a:solidFill>
                  <a:schemeClr val="tx1"/>
                </a:solidFill>
                <a:latin typeface="+mn-lt"/>
              </a:rPr>
              <a:t>Condition continued to improve meriting de-escalation to monotherapy with Avastin [Figure 4]. </a:t>
            </a:r>
          </a:p>
          <a:p>
            <a:pPr marL="457200" indent="-457200">
              <a:buFont typeface="Wingdings" pitchFamily="2" charset="2"/>
              <a:buChar char="Ø"/>
            </a:pPr>
            <a:r>
              <a:rPr lang="en-US" sz="3100" b="1" dirty="0">
                <a:solidFill>
                  <a:schemeClr val="tx1"/>
                </a:solidFill>
                <a:latin typeface="+mn-lt"/>
              </a:rPr>
              <a:t>Weakness and numbness of extremities noted following trail of Avastin discontinuation; likely due to progression of condition when not on the therapy</a:t>
            </a:r>
          </a:p>
          <a:p>
            <a:pPr marL="457200" indent="-457200">
              <a:buFont typeface="Wingdings" pitchFamily="2" charset="2"/>
              <a:buChar char="Ø"/>
            </a:pPr>
            <a:r>
              <a:rPr lang="en-US" sz="3100" b="1" dirty="0">
                <a:solidFill>
                  <a:schemeClr val="tx1"/>
                </a:solidFill>
                <a:latin typeface="+mn-lt"/>
              </a:rPr>
              <a:t>Astrocytoma remains controlled with Avastin.</a:t>
            </a:r>
          </a:p>
        </p:txBody>
      </p:sp>
      <p:sp>
        <p:nvSpPr>
          <p:cNvPr id="13" name="Text Placeholder 12"/>
          <p:cNvSpPr>
            <a:spLocks noGrp="1"/>
          </p:cNvSpPr>
          <p:nvPr>
            <p:ph type="body" sz="quarter" idx="30"/>
          </p:nvPr>
        </p:nvSpPr>
        <p:spPr>
          <a:xfrm>
            <a:off x="32979323" y="29453660"/>
            <a:ext cx="10052050" cy="4176506"/>
          </a:xfrm>
        </p:spPr>
        <p:txBody>
          <a:bodyPr/>
          <a:lstStyle/>
          <a:p>
            <a:pPr marL="514350" indent="-514350" algn="just">
              <a:buAutoNum type="arabicPeriod"/>
            </a:pPr>
            <a:r>
              <a:rPr lang="en-US" sz="1700" b="1" dirty="0">
                <a:solidFill>
                  <a:schemeClr val="tx1"/>
                </a:solidFill>
                <a:latin typeface="+mn-lt"/>
              </a:rPr>
              <a:t>Lowe GM. Magnetic resonance imaging of intramedullary spinal cord tumors. </a:t>
            </a:r>
            <a:r>
              <a:rPr lang="en-US" sz="1700" b="1" i="1" dirty="0">
                <a:solidFill>
                  <a:schemeClr val="tx1"/>
                </a:solidFill>
                <a:latin typeface="+mn-lt"/>
              </a:rPr>
              <a:t>J </a:t>
            </a:r>
            <a:r>
              <a:rPr lang="en-US" sz="1700" b="1" i="1" dirty="0" err="1">
                <a:solidFill>
                  <a:schemeClr val="tx1"/>
                </a:solidFill>
                <a:latin typeface="+mn-lt"/>
              </a:rPr>
              <a:t>Neurooncol</a:t>
            </a:r>
            <a:r>
              <a:rPr lang="en-US" sz="1700" b="1" dirty="0">
                <a:solidFill>
                  <a:schemeClr val="tx1"/>
                </a:solidFill>
                <a:latin typeface="+mn-lt"/>
              </a:rPr>
              <a:t>. 2000;47(3):195-210. doi:10.1023/a:1006462321234</a:t>
            </a:r>
          </a:p>
          <a:p>
            <a:pPr marL="514350" indent="-514350" algn="just">
              <a:buFont typeface="Arial" pitchFamily="34" charset="0"/>
              <a:buAutoNum type="arabicPeriod"/>
            </a:pPr>
            <a:r>
              <a:rPr lang="en-US" sz="1700" b="1" dirty="0" err="1">
                <a:solidFill>
                  <a:schemeClr val="tx1"/>
                </a:solidFill>
                <a:latin typeface="+mn-lt"/>
              </a:rPr>
              <a:t>Kibola</a:t>
            </a:r>
            <a:r>
              <a:rPr lang="en-US" sz="1700" b="1" dirty="0">
                <a:solidFill>
                  <a:schemeClr val="tx1"/>
                </a:solidFill>
                <a:latin typeface="+mn-lt"/>
              </a:rPr>
              <a:t> AH, McClelland III S, </a:t>
            </a:r>
            <a:r>
              <a:rPr lang="en-US" sz="1700" b="1" dirty="0" err="1">
                <a:solidFill>
                  <a:schemeClr val="tx1"/>
                </a:solidFill>
                <a:latin typeface="+mn-lt"/>
              </a:rPr>
              <a:t>Hlavin</a:t>
            </a:r>
            <a:r>
              <a:rPr lang="en-US" sz="1700" b="1" dirty="0">
                <a:solidFill>
                  <a:schemeClr val="tx1"/>
                </a:solidFill>
                <a:latin typeface="+mn-lt"/>
              </a:rPr>
              <a:t> J, Friedman JA. </a:t>
            </a:r>
            <a:r>
              <a:rPr lang="en-US" sz="1700" b="1" dirty="0" err="1">
                <a:solidFill>
                  <a:schemeClr val="tx1"/>
                </a:solidFill>
                <a:latin typeface="+mn-lt"/>
              </a:rPr>
              <a:t>Pilomyxoid</a:t>
            </a:r>
            <a:r>
              <a:rPr lang="en-US" sz="1700" b="1" dirty="0">
                <a:solidFill>
                  <a:schemeClr val="tx1"/>
                </a:solidFill>
                <a:latin typeface="+mn-lt"/>
              </a:rPr>
              <a:t> astrocytoma in an adult woman: Case report. J Can Res </a:t>
            </a:r>
            <a:r>
              <a:rPr lang="en-US" sz="1700" b="1" dirty="0" err="1">
                <a:solidFill>
                  <a:schemeClr val="tx1"/>
                </a:solidFill>
                <a:latin typeface="+mn-lt"/>
              </a:rPr>
              <a:t>Ther</a:t>
            </a:r>
            <a:r>
              <a:rPr lang="en-US" sz="1700" b="1" dirty="0">
                <a:solidFill>
                  <a:schemeClr val="tx1"/>
                </a:solidFill>
                <a:latin typeface="+mn-lt"/>
              </a:rPr>
              <a:t> 2015;11:667</a:t>
            </a:r>
          </a:p>
          <a:p>
            <a:pPr marL="514350" indent="-514350" algn="just">
              <a:buAutoNum type="arabicPeriod"/>
            </a:pPr>
            <a:r>
              <a:rPr lang="en-US" sz="1700" b="1" dirty="0">
                <a:solidFill>
                  <a:schemeClr val="tx1"/>
                </a:solidFill>
                <a:latin typeface="+mn-lt"/>
              </a:rPr>
              <a:t>Mukherji SK. Bevacizumab (Avastin). </a:t>
            </a:r>
            <a:r>
              <a:rPr lang="en-US" sz="1700" b="1" i="1" dirty="0">
                <a:solidFill>
                  <a:schemeClr val="tx1"/>
                </a:solidFill>
                <a:latin typeface="+mn-lt"/>
              </a:rPr>
              <a:t>AJNR Am J </a:t>
            </a:r>
            <a:r>
              <a:rPr lang="en-US" sz="1700" b="1" i="1" dirty="0" err="1">
                <a:solidFill>
                  <a:schemeClr val="tx1"/>
                </a:solidFill>
                <a:latin typeface="+mn-lt"/>
              </a:rPr>
              <a:t>Neuroradiol</a:t>
            </a:r>
            <a:r>
              <a:rPr lang="en-US" sz="1700" b="1" dirty="0">
                <a:solidFill>
                  <a:schemeClr val="tx1"/>
                </a:solidFill>
                <a:latin typeface="+mn-lt"/>
              </a:rPr>
              <a:t>. 2010;31(2):235-236. doi:10.3174/ajnr.A1987</a:t>
            </a:r>
          </a:p>
          <a:p>
            <a:pPr marL="514350" indent="-514350" algn="just">
              <a:buAutoNum type="arabicPeriod"/>
            </a:pPr>
            <a:r>
              <a:rPr lang="en-US" sz="1700" b="1" dirty="0">
                <a:solidFill>
                  <a:schemeClr val="tx1"/>
                </a:solidFill>
                <a:latin typeface="+mn-lt"/>
              </a:rPr>
              <a:t>Rodriguez F.J., Perry A., Gutmann D.H., O’Neill B.P., Leonard J., Bryant S., Giannini C. Gliomas in neurofibromatosis type 1: A clinicopathologic study of 100 patients. J. </a:t>
            </a:r>
            <a:r>
              <a:rPr lang="en-US" sz="1700" b="1" dirty="0" err="1">
                <a:solidFill>
                  <a:schemeClr val="tx1"/>
                </a:solidFill>
                <a:latin typeface="+mn-lt"/>
              </a:rPr>
              <a:t>Neuropathol</a:t>
            </a:r>
            <a:r>
              <a:rPr lang="en-US" sz="1700" b="1" dirty="0">
                <a:solidFill>
                  <a:schemeClr val="tx1"/>
                </a:solidFill>
                <a:latin typeface="+mn-lt"/>
              </a:rPr>
              <a:t>. Exp. Neurol. 2008;67:240–249. </a:t>
            </a:r>
            <a:r>
              <a:rPr lang="en-US" sz="1700" b="1" dirty="0" err="1">
                <a:solidFill>
                  <a:schemeClr val="tx1"/>
                </a:solidFill>
                <a:latin typeface="+mn-lt"/>
              </a:rPr>
              <a:t>doi</a:t>
            </a:r>
            <a:r>
              <a:rPr lang="en-US" sz="1700" b="1" dirty="0">
                <a:solidFill>
                  <a:schemeClr val="tx1"/>
                </a:solidFill>
                <a:latin typeface="+mn-lt"/>
              </a:rPr>
              <a:t>: 10.1097/NEN.0b013e318165eb75. </a:t>
            </a:r>
          </a:p>
          <a:p>
            <a:pPr marL="514350" indent="-514350" algn="just">
              <a:buFont typeface="Arial" pitchFamily="34" charset="0"/>
              <a:buAutoNum type="arabicPeriod"/>
            </a:pPr>
            <a:r>
              <a:rPr lang="en-US" sz="1700" b="1" dirty="0">
                <a:solidFill>
                  <a:schemeClr val="tx1"/>
                </a:solidFill>
                <a:latin typeface="+mn-lt"/>
              </a:rPr>
              <a:t>Ullrich, N. (2016). Neurofibromatosis type 1-associated brain tumors. </a:t>
            </a:r>
            <a:r>
              <a:rPr lang="en-US" sz="1700" b="1" i="1" dirty="0">
                <a:solidFill>
                  <a:schemeClr val="tx1"/>
                </a:solidFill>
                <a:latin typeface="+mn-lt"/>
              </a:rPr>
              <a:t>Journal of Rare Diseases Research &amp; Treatment,</a:t>
            </a:r>
            <a:r>
              <a:rPr lang="en-US" sz="1700" b="1" dirty="0">
                <a:solidFill>
                  <a:schemeClr val="tx1"/>
                </a:solidFill>
                <a:latin typeface="+mn-lt"/>
              </a:rPr>
              <a:t> </a:t>
            </a:r>
            <a:r>
              <a:rPr lang="en-US" sz="1700" b="1" i="1" dirty="0">
                <a:solidFill>
                  <a:schemeClr val="tx1"/>
                </a:solidFill>
                <a:latin typeface="+mn-lt"/>
              </a:rPr>
              <a:t>1</a:t>
            </a:r>
            <a:r>
              <a:rPr lang="en-US" sz="1700" b="1" dirty="0">
                <a:solidFill>
                  <a:schemeClr val="tx1"/>
                </a:solidFill>
                <a:latin typeface="+mn-lt"/>
              </a:rPr>
              <a:t>(2), 11-16. doi:10.29245/2572-9411/2016/2.1017</a:t>
            </a:r>
          </a:p>
          <a:p>
            <a:pPr marL="514350" indent="-514350" algn="just">
              <a:buAutoNum type="arabicPeriod"/>
            </a:pPr>
            <a:endParaRPr lang="en-US" sz="1700" b="1" dirty="0">
              <a:solidFill>
                <a:schemeClr val="tx1"/>
              </a:solidFill>
              <a:latin typeface="+mn-lt"/>
            </a:endParaRPr>
          </a:p>
          <a:p>
            <a:pPr marL="514350" indent="-514350" algn="just">
              <a:buAutoNum type="arabicPeriod"/>
            </a:pPr>
            <a:endParaRPr lang="en-US" sz="1700" b="1" dirty="0">
              <a:solidFill>
                <a:schemeClr val="tx1"/>
              </a:solidFill>
              <a:latin typeface="+mn-lt"/>
            </a:endParaRPr>
          </a:p>
        </p:txBody>
      </p:sp>
      <p:sp>
        <p:nvSpPr>
          <p:cNvPr id="14" name="Text Placeholder 13"/>
          <p:cNvSpPr>
            <a:spLocks noGrp="1"/>
          </p:cNvSpPr>
          <p:nvPr>
            <p:ph type="body" sz="quarter" idx="153"/>
          </p:nvPr>
        </p:nvSpPr>
        <p:spPr>
          <a:xfrm>
            <a:off x="5946778" y="1170180"/>
            <a:ext cx="30098280" cy="2491809"/>
          </a:xfrm>
        </p:spPr>
        <p:txBody>
          <a:bodyPr>
            <a:normAutofit lnSpcReduction="10000"/>
          </a:bodyPr>
          <a:lstStyle/>
          <a:p>
            <a:r>
              <a:rPr lang="en-US" sz="5400" b="1" dirty="0" err="1">
                <a:solidFill>
                  <a:schemeClr val="tx1"/>
                </a:solidFill>
                <a:cs typeface="Arial" panose="020B0604020202020204" pitchFamily="34" charset="0"/>
              </a:rPr>
              <a:t>Pilomyxoid</a:t>
            </a:r>
            <a:r>
              <a:rPr lang="en-US" sz="5400" b="1" dirty="0">
                <a:solidFill>
                  <a:schemeClr val="tx1"/>
                </a:solidFill>
                <a:cs typeface="Arial" panose="020B0604020202020204" pitchFamily="34" charset="0"/>
              </a:rPr>
              <a:t> Astrocytoma of Thoracic Spinal Cord with Neurofibromatosis Type 1 Responsive to Neurosurgery and Chemotherapy</a:t>
            </a:r>
          </a:p>
          <a:p>
            <a:r>
              <a:rPr lang="en-US" sz="4400" b="1" dirty="0">
                <a:solidFill>
                  <a:schemeClr val="tx1"/>
                </a:solidFill>
                <a:cs typeface="Arial" panose="020B0604020202020204" pitchFamily="34" charset="0"/>
              </a:rPr>
              <a:t>Cesar Sanchez MD, Celine Fadel DO, Aman Kaur DO, </a:t>
            </a:r>
            <a:r>
              <a:rPr lang="en-US" sz="4400" b="1" dirty="0" err="1">
                <a:solidFill>
                  <a:schemeClr val="tx1"/>
                </a:solidFill>
                <a:cs typeface="Arial" panose="020B0604020202020204" pitchFamily="34" charset="0"/>
              </a:rPr>
              <a:t>Idopise</a:t>
            </a:r>
            <a:r>
              <a:rPr lang="en-US" sz="4400" b="1" dirty="0">
                <a:solidFill>
                  <a:schemeClr val="tx1"/>
                </a:solidFill>
                <a:cs typeface="Arial" panose="020B0604020202020204" pitchFamily="34" charset="0"/>
              </a:rPr>
              <a:t> Umana, MD</a:t>
            </a:r>
          </a:p>
          <a:p>
            <a:endParaRPr lang="en-US" sz="5400" b="1" dirty="0">
              <a:solidFill>
                <a:schemeClr val="tx1"/>
              </a:solidFill>
              <a:cs typeface="Arial" panose="020B0604020202020204" pitchFamily="34" charset="0"/>
            </a:endParaRPr>
          </a:p>
          <a:p>
            <a:endParaRPr lang="en-US" sz="4300" b="1" dirty="0">
              <a:solidFill>
                <a:schemeClr val="tx1"/>
              </a:solidFill>
              <a:cs typeface="Arial" panose="020B0604020202020204" pitchFamily="34" charset="0"/>
            </a:endParaRPr>
          </a:p>
        </p:txBody>
      </p:sp>
      <p:sp>
        <p:nvSpPr>
          <p:cNvPr id="3" name="TextBox 2">
            <a:extLst>
              <a:ext uri="{FF2B5EF4-FFF2-40B4-BE49-F238E27FC236}">
                <a16:creationId xmlns:a16="http://schemas.microsoft.com/office/drawing/2014/main" id="{DD2001D3-ED0F-034C-91EE-D0D73D8EBE38}"/>
              </a:ext>
            </a:extLst>
          </p:cNvPr>
          <p:cNvSpPr txBox="1"/>
          <p:nvPr/>
        </p:nvSpPr>
        <p:spPr>
          <a:xfrm>
            <a:off x="12737497" y="3661989"/>
            <a:ext cx="18790920" cy="646331"/>
          </a:xfrm>
          <a:prstGeom prst="rect">
            <a:avLst/>
          </a:prstGeom>
          <a:noFill/>
        </p:spPr>
        <p:txBody>
          <a:bodyPr wrap="square" rtlCol="0">
            <a:spAutoFit/>
          </a:bodyPr>
          <a:lstStyle/>
          <a:p>
            <a:r>
              <a:rPr lang="en-US" sz="3600" b="1" dirty="0">
                <a:latin typeface="+mj-lt"/>
              </a:rPr>
              <a:t>Northeast Georgia Medical Center, department of Internal Medicine, Gainesville, GA</a:t>
            </a:r>
          </a:p>
        </p:txBody>
      </p:sp>
      <p:sp>
        <p:nvSpPr>
          <p:cNvPr id="4" name="TextBox 3">
            <a:extLst>
              <a:ext uri="{FF2B5EF4-FFF2-40B4-BE49-F238E27FC236}">
                <a16:creationId xmlns:a16="http://schemas.microsoft.com/office/drawing/2014/main" id="{768B1884-C2EC-D345-ABB3-B6234A5C4CA1}"/>
              </a:ext>
            </a:extLst>
          </p:cNvPr>
          <p:cNvSpPr txBox="1"/>
          <p:nvPr/>
        </p:nvSpPr>
        <p:spPr>
          <a:xfrm>
            <a:off x="35547300" y="19116675"/>
            <a:ext cx="184731" cy="1415772"/>
          </a:xfrm>
          <a:prstGeom prst="rect">
            <a:avLst/>
          </a:prstGeom>
          <a:noFill/>
        </p:spPr>
        <p:txBody>
          <a:bodyPr wrap="none" rtlCol="0">
            <a:spAutoFit/>
          </a:bodyPr>
          <a:lstStyle/>
          <a:p>
            <a:endParaRPr lang="en-US" dirty="0"/>
          </a:p>
        </p:txBody>
      </p:sp>
      <p:pic>
        <p:nvPicPr>
          <p:cNvPr id="11" name="Picture 10" descr="A picture containing dark, person, photo, night&#10;&#10;Description automatically generated">
            <a:extLst>
              <a:ext uri="{FF2B5EF4-FFF2-40B4-BE49-F238E27FC236}">
                <a16:creationId xmlns:a16="http://schemas.microsoft.com/office/drawing/2014/main" id="{9CFEEB57-6BBD-2149-9EB4-A8FC3B7F4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7164" y="5831225"/>
            <a:ext cx="10227451" cy="10025593"/>
          </a:xfrm>
          <a:prstGeom prst="rect">
            <a:avLst/>
          </a:prstGeom>
        </p:spPr>
      </p:pic>
      <p:pic>
        <p:nvPicPr>
          <p:cNvPr id="28" name="Picture 27" descr="A picture containing dark, standing, glass, plant&#10;&#10;Description automatically generated">
            <a:extLst>
              <a:ext uri="{FF2B5EF4-FFF2-40B4-BE49-F238E27FC236}">
                <a16:creationId xmlns:a16="http://schemas.microsoft.com/office/drawing/2014/main" id="{7771928B-0022-8F4E-98D3-DBE62C0834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76587" y="5784064"/>
            <a:ext cx="10230628" cy="10119424"/>
          </a:xfrm>
          <a:prstGeom prst="rect">
            <a:avLst/>
          </a:prstGeom>
        </p:spPr>
      </p:pic>
      <p:pic>
        <p:nvPicPr>
          <p:cNvPr id="23" name="Picture 22" descr="A picture containing photo, dark, standing, sitting&#10;&#10;Description automatically generated">
            <a:extLst>
              <a:ext uri="{FF2B5EF4-FFF2-40B4-BE49-F238E27FC236}">
                <a16:creationId xmlns:a16="http://schemas.microsoft.com/office/drawing/2014/main" id="{EBE2B03F-BDAE-924E-AE29-27E26DA7F0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49195" y="19116675"/>
            <a:ext cx="10109049" cy="9470583"/>
          </a:xfrm>
          <a:prstGeom prst="rect">
            <a:avLst/>
          </a:prstGeom>
        </p:spPr>
      </p:pic>
      <p:pic>
        <p:nvPicPr>
          <p:cNvPr id="25" name="Picture 24" descr="A sign in the dark&#10;&#10;Description automatically generated">
            <a:extLst>
              <a:ext uri="{FF2B5EF4-FFF2-40B4-BE49-F238E27FC236}">
                <a16:creationId xmlns:a16="http://schemas.microsoft.com/office/drawing/2014/main" id="{72688B9C-0251-6D42-ABF0-EDDCCD72D5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45590" y="19116675"/>
            <a:ext cx="8205361" cy="9470584"/>
          </a:xfrm>
          <a:prstGeom prst="rect">
            <a:avLst/>
          </a:prstGeom>
        </p:spPr>
      </p:pic>
      <p:sp>
        <p:nvSpPr>
          <p:cNvPr id="29" name="TextBox 28">
            <a:extLst>
              <a:ext uri="{FF2B5EF4-FFF2-40B4-BE49-F238E27FC236}">
                <a16:creationId xmlns:a16="http://schemas.microsoft.com/office/drawing/2014/main" id="{AE37022E-1416-0549-AF15-B028B7704ADF}"/>
              </a:ext>
            </a:extLst>
          </p:cNvPr>
          <p:cNvSpPr txBox="1"/>
          <p:nvPr/>
        </p:nvSpPr>
        <p:spPr>
          <a:xfrm>
            <a:off x="11649195" y="28587258"/>
            <a:ext cx="10109049" cy="2954655"/>
          </a:xfrm>
          <a:prstGeom prst="rect">
            <a:avLst/>
          </a:prstGeom>
          <a:noFill/>
        </p:spPr>
        <p:txBody>
          <a:bodyPr wrap="square" rtlCol="0">
            <a:spAutoFit/>
          </a:bodyPr>
          <a:lstStyle/>
          <a:p>
            <a:r>
              <a:rPr lang="en-US" sz="3100" b="1" dirty="0">
                <a:cs typeface="Times New Roman" panose="02020603050405020304" pitchFamily="18" charset="0"/>
              </a:rPr>
              <a:t>Figure 3 (Status-post 1-year therapy with Camptosar/Avastin): Large expansile cystic lesion within the thoracic spinal cord consistent with the patient’s clinical history of spinal cord malignancy. No major increase in size. (</a:t>
            </a:r>
            <a:r>
              <a:rPr lang="en-US" sz="3100" b="1" i="1" dirty="0">
                <a:cs typeface="Times New Roman" panose="02020603050405020304" pitchFamily="18" charset="0"/>
              </a:rPr>
              <a:t>Image used with permission from Northeast Georgia Medical Center Diagnostic Radiology)</a:t>
            </a:r>
            <a:r>
              <a:rPr lang="en-US" sz="3100" b="1" dirty="0">
                <a:cs typeface="Times New Roman" panose="02020603050405020304" pitchFamily="18" charset="0"/>
              </a:rPr>
              <a:t> </a:t>
            </a:r>
            <a:endParaRPr lang="en-US" sz="3100" dirty="0">
              <a:cs typeface="Times New Roman" panose="02020603050405020304" pitchFamily="18" charset="0"/>
            </a:endParaRPr>
          </a:p>
        </p:txBody>
      </p:sp>
      <p:sp>
        <p:nvSpPr>
          <p:cNvPr id="30" name="TextBox 29">
            <a:extLst>
              <a:ext uri="{FF2B5EF4-FFF2-40B4-BE49-F238E27FC236}">
                <a16:creationId xmlns:a16="http://schemas.microsoft.com/office/drawing/2014/main" id="{5DB9821D-C154-FB4B-AD6B-82F7E06E1257}"/>
              </a:ext>
            </a:extLst>
          </p:cNvPr>
          <p:cNvSpPr txBox="1"/>
          <p:nvPr/>
        </p:nvSpPr>
        <p:spPr>
          <a:xfrm>
            <a:off x="23145590" y="28587258"/>
            <a:ext cx="8205361" cy="3908762"/>
          </a:xfrm>
          <a:prstGeom prst="rect">
            <a:avLst/>
          </a:prstGeom>
          <a:noFill/>
        </p:spPr>
        <p:txBody>
          <a:bodyPr wrap="square" rtlCol="0">
            <a:spAutoFit/>
          </a:bodyPr>
          <a:lstStyle/>
          <a:p>
            <a:r>
              <a:rPr lang="en-US" sz="3100" b="1" dirty="0">
                <a:cs typeface="Times New Roman" panose="02020603050405020304" pitchFamily="18" charset="0"/>
              </a:rPr>
              <a:t>Figure 4 (Avastin monotherapy): Considerable improvement from previous studies with only a thin smooth rim of enhancement along the posterior and right side of the cord at the T6-7 through T8 levels. No new findings. (</a:t>
            </a:r>
            <a:r>
              <a:rPr lang="en-US" sz="3100" b="1" i="1" dirty="0">
                <a:cs typeface="Times New Roman" panose="02020603050405020304" pitchFamily="18" charset="0"/>
              </a:rPr>
              <a:t>Image used with permission from Northeast Georgia Medical Center Diagnostic Radiology) </a:t>
            </a:r>
            <a:endParaRPr lang="en-US" sz="3100" b="1" dirty="0">
              <a:cs typeface="Times New Roman" panose="02020603050405020304" pitchFamily="18" charset="0"/>
            </a:endParaRPr>
          </a:p>
          <a:p>
            <a:endParaRPr lang="en-US" sz="3100" dirty="0">
              <a:cs typeface="Times New Roman" panose="02020603050405020304" pitchFamily="18" charset="0"/>
            </a:endParaRPr>
          </a:p>
        </p:txBody>
      </p:sp>
      <p:sp>
        <p:nvSpPr>
          <p:cNvPr id="31" name="TextBox 30">
            <a:extLst>
              <a:ext uri="{FF2B5EF4-FFF2-40B4-BE49-F238E27FC236}">
                <a16:creationId xmlns:a16="http://schemas.microsoft.com/office/drawing/2014/main" id="{8BA4D533-8526-4847-8E19-C8F4A3145E2D}"/>
              </a:ext>
            </a:extLst>
          </p:cNvPr>
          <p:cNvSpPr txBox="1"/>
          <p:nvPr/>
        </p:nvSpPr>
        <p:spPr>
          <a:xfrm>
            <a:off x="859827" y="23347705"/>
            <a:ext cx="10058400" cy="9633406"/>
          </a:xfrm>
          <a:prstGeom prst="rect">
            <a:avLst/>
          </a:prstGeom>
          <a:noFill/>
        </p:spPr>
        <p:txBody>
          <a:bodyPr wrap="square" rtlCol="0">
            <a:spAutoFit/>
          </a:bodyPr>
          <a:lstStyle/>
          <a:p>
            <a:r>
              <a:rPr lang="en-US" sz="3100" b="1" dirty="0">
                <a:cs typeface="Times New Roman" panose="02020603050405020304" pitchFamily="18" charset="0"/>
              </a:rPr>
              <a:t>History of Present Illness:</a:t>
            </a:r>
          </a:p>
          <a:p>
            <a:r>
              <a:rPr lang="en-US" sz="3100" b="1" dirty="0">
                <a:cs typeface="Times New Roman" panose="02020603050405020304" pitchFamily="18" charset="0"/>
              </a:rPr>
              <a:t>26-year-old female with a past medical history of Neurofibromatosis type 1 and astrocytoma presents to the emergency department with bilateral lower extremity weakness and numbness of 1-day duration. Patient had recently finished her chemotherapy with Avastin. She stated that she gets these kind of symptoms when her chemotherapy is stopped. Her astrocytoma has been controlled with multiple regimen of chemotherapy. </a:t>
            </a:r>
          </a:p>
          <a:p>
            <a:r>
              <a:rPr lang="en-US" sz="3100" b="1" dirty="0">
                <a:cs typeface="Times New Roman" panose="02020603050405020304" pitchFamily="18" charset="0"/>
              </a:rPr>
              <a:t>Family History:</a:t>
            </a:r>
          </a:p>
          <a:p>
            <a:r>
              <a:rPr lang="en-US" sz="3100" b="1" dirty="0">
                <a:cs typeface="Times New Roman" panose="02020603050405020304" pitchFamily="18" charset="0"/>
              </a:rPr>
              <a:t>Father - Factor V Leiden deficiency</a:t>
            </a:r>
          </a:p>
          <a:p>
            <a:r>
              <a:rPr lang="en-US" sz="3100" b="1" dirty="0">
                <a:cs typeface="Times New Roman" panose="02020603050405020304" pitchFamily="18" charset="0"/>
              </a:rPr>
              <a:t>Mother – Stroke</a:t>
            </a:r>
          </a:p>
          <a:p>
            <a:endParaRPr lang="en-US" sz="3100" b="1" dirty="0">
              <a:cs typeface="Times New Roman" panose="02020603050405020304" pitchFamily="18" charset="0"/>
            </a:endParaRPr>
          </a:p>
          <a:p>
            <a:r>
              <a:rPr lang="en-US" sz="3100" b="1" dirty="0">
                <a:cs typeface="Times New Roman" panose="02020603050405020304" pitchFamily="18" charset="0"/>
              </a:rPr>
              <a:t>Social History:</a:t>
            </a:r>
          </a:p>
          <a:p>
            <a:r>
              <a:rPr lang="en-US" sz="3100" b="1" dirty="0">
                <a:cs typeface="Times New Roman" panose="02020603050405020304" pitchFamily="18" charset="0"/>
              </a:rPr>
              <a:t>No tobacco history. Social alcohol consumption. Denies recreational drug use.</a:t>
            </a:r>
          </a:p>
          <a:p>
            <a:endParaRPr lang="en-US" sz="3100" b="1" dirty="0">
              <a:cs typeface="Times New Roman" panose="02020603050405020304" pitchFamily="18" charset="0"/>
            </a:endParaRPr>
          </a:p>
          <a:p>
            <a:r>
              <a:rPr lang="en-US" sz="3100" b="1" dirty="0">
                <a:cs typeface="Times New Roman" panose="02020603050405020304" pitchFamily="18" charset="0"/>
              </a:rPr>
              <a:t>Hospital course:</a:t>
            </a:r>
          </a:p>
          <a:p>
            <a:r>
              <a:rPr lang="en-US" sz="3100" b="1" dirty="0">
                <a:cs typeface="Times New Roman" panose="02020603050405020304" pitchFamily="18" charset="0"/>
              </a:rPr>
              <a:t>Treated with IV Decadron, with mild alleviation of symptoms, but no complete symptoms resolution</a:t>
            </a:r>
          </a:p>
        </p:txBody>
      </p:sp>
      <p:sp>
        <p:nvSpPr>
          <p:cNvPr id="5" name="TextBox 4">
            <a:extLst>
              <a:ext uri="{FF2B5EF4-FFF2-40B4-BE49-F238E27FC236}">
                <a16:creationId xmlns:a16="http://schemas.microsoft.com/office/drawing/2014/main" id="{5B89F7A3-8104-EB4F-A87E-252BE4AA881C}"/>
              </a:ext>
            </a:extLst>
          </p:cNvPr>
          <p:cNvSpPr txBox="1"/>
          <p:nvPr/>
        </p:nvSpPr>
        <p:spPr>
          <a:xfrm>
            <a:off x="32920597" y="14877773"/>
            <a:ext cx="10016895" cy="8679299"/>
          </a:xfrm>
          <a:prstGeom prst="rect">
            <a:avLst/>
          </a:prstGeom>
          <a:noFill/>
        </p:spPr>
        <p:txBody>
          <a:bodyPr wrap="square" rtlCol="0">
            <a:spAutoFit/>
          </a:bodyPr>
          <a:lstStyle/>
          <a:p>
            <a:pPr marL="457200" indent="-457200">
              <a:buFont typeface="Wingdings" pitchFamily="2" charset="2"/>
              <a:buChar char="Ø"/>
            </a:pPr>
            <a:r>
              <a:rPr lang="en-US" sz="3100" b="1" dirty="0">
                <a:cs typeface="Times New Roman" panose="02020603050405020304" pitchFamily="18" charset="0"/>
              </a:rPr>
              <a:t>Unique presentation of rare, pediatric CNS tumor in adult, complicated by the unusual primary tumor site in the spinal cord</a:t>
            </a:r>
          </a:p>
          <a:p>
            <a:pPr marL="457200" indent="-457200">
              <a:buFont typeface="Wingdings" pitchFamily="2" charset="2"/>
              <a:buChar char="Ø"/>
            </a:pPr>
            <a:r>
              <a:rPr lang="en-US" sz="3100" b="1" dirty="0">
                <a:cs typeface="Times New Roman" panose="02020603050405020304" pitchFamily="18" charset="0"/>
              </a:rPr>
              <a:t>Associate NF1 with predisposition of PMAs in adults</a:t>
            </a:r>
          </a:p>
          <a:p>
            <a:pPr marL="457200" indent="-457200">
              <a:buFont typeface="Wingdings" pitchFamily="2" charset="2"/>
              <a:buChar char="Ø"/>
            </a:pPr>
            <a:r>
              <a:rPr lang="en-US" sz="3100" b="1" dirty="0">
                <a:cs typeface="Times New Roman" panose="02020603050405020304" pitchFamily="18" charset="0"/>
              </a:rPr>
              <a:t>Review of current literature shows scarcity of formal recommendations for treatment of spinal PMAs </a:t>
            </a:r>
          </a:p>
          <a:p>
            <a:pPr marL="457200" indent="-457200">
              <a:buFont typeface="Wingdings" pitchFamily="2" charset="2"/>
              <a:buChar char="Ø"/>
            </a:pPr>
            <a:r>
              <a:rPr lang="en-US" sz="3100" b="1" dirty="0">
                <a:cs typeface="Times New Roman" panose="02020603050405020304" pitchFamily="18" charset="0"/>
              </a:rPr>
              <a:t>Negative tumor markers decrease therapeutic options</a:t>
            </a:r>
          </a:p>
          <a:p>
            <a:pPr marL="457200" indent="-457200">
              <a:buFont typeface="Wingdings" pitchFamily="2" charset="2"/>
              <a:buChar char="Ø"/>
            </a:pPr>
            <a:r>
              <a:rPr lang="en-US" sz="3100" b="1" dirty="0">
                <a:cs typeface="Times New Roman" panose="02020603050405020304" pitchFamily="18" charset="0"/>
              </a:rPr>
              <a:t>TOC: Surgery when lesion is amenable to resection</a:t>
            </a:r>
          </a:p>
          <a:p>
            <a:pPr marL="457200" indent="-457200">
              <a:buFont typeface="Wingdings" pitchFamily="2" charset="2"/>
              <a:buChar char="Ø"/>
            </a:pPr>
            <a:r>
              <a:rPr lang="en-US" sz="3100" b="1" dirty="0">
                <a:cs typeface="Times New Roman" panose="02020603050405020304" pitchFamily="18" charset="0"/>
              </a:rPr>
              <a:t>Post-surgical radiation therapy therapeutic but can precipitate further peripheral sheath tumors + secondary future malignancies in NF1 patients.</a:t>
            </a:r>
          </a:p>
          <a:p>
            <a:pPr marL="457200" indent="-457200">
              <a:buFont typeface="Wingdings" pitchFamily="2" charset="2"/>
              <a:buChar char="Ø"/>
            </a:pPr>
            <a:r>
              <a:rPr lang="en-US" sz="3100" b="1" dirty="0">
                <a:cs typeface="Times New Roman" panose="02020603050405020304" pitchFamily="18" charset="0"/>
              </a:rPr>
              <a:t>Management initiated based on pathology of tumor as opposed to location</a:t>
            </a:r>
          </a:p>
          <a:p>
            <a:pPr marL="457200" indent="-457200">
              <a:buFont typeface="Wingdings" pitchFamily="2" charset="2"/>
              <a:buChar char="Ø"/>
            </a:pPr>
            <a:r>
              <a:rPr lang="en-US" sz="3100" b="1" dirty="0">
                <a:cs typeface="Times New Roman" panose="02020603050405020304" pitchFamily="18" charset="0"/>
              </a:rPr>
              <a:t>First line: Carboplatin showed progression after 1 year</a:t>
            </a:r>
          </a:p>
          <a:p>
            <a:pPr marL="457200" indent="-457200">
              <a:buFont typeface="Wingdings" pitchFamily="2" charset="2"/>
              <a:buChar char="Ø"/>
            </a:pPr>
            <a:r>
              <a:rPr lang="en-US" sz="3100" b="1" dirty="0">
                <a:cs typeface="Times New Roman" panose="02020603050405020304" pitchFamily="18" charset="0"/>
              </a:rPr>
              <a:t>Second line: Combination of Irinotecan, topoisomerase I inhibitor, + Bevacizumab, antiangiogenic</a:t>
            </a:r>
          </a:p>
          <a:p>
            <a:pPr marL="457200" indent="-457200">
              <a:buFont typeface="Wingdings" pitchFamily="2" charset="2"/>
              <a:buChar char="Ø"/>
            </a:pPr>
            <a:r>
              <a:rPr lang="en-US" sz="3100" b="1" dirty="0">
                <a:cs typeface="Times New Roman" panose="02020603050405020304" pitchFamily="18" charset="0"/>
              </a:rPr>
              <a:t>Second line therapy proved effective therapeutic approach </a:t>
            </a:r>
          </a:p>
        </p:txBody>
      </p:sp>
      <p:sp>
        <p:nvSpPr>
          <p:cNvPr id="27" name="Text Placeholder 619">
            <a:extLst>
              <a:ext uri="{FF2B5EF4-FFF2-40B4-BE49-F238E27FC236}">
                <a16:creationId xmlns:a16="http://schemas.microsoft.com/office/drawing/2014/main" id="{90350AE5-6FAA-9E40-9769-CD2B817DD8E5}"/>
              </a:ext>
            </a:extLst>
          </p:cNvPr>
          <p:cNvSpPr txBox="1">
            <a:spLocks/>
          </p:cNvSpPr>
          <p:nvPr/>
        </p:nvSpPr>
        <p:spPr>
          <a:xfrm>
            <a:off x="32937218" y="23519585"/>
            <a:ext cx="10047018" cy="754045"/>
          </a:xfrm>
          <a:prstGeom prst="rect">
            <a:avLst/>
          </a:prstGeom>
          <a:solidFill>
            <a:srgbClr val="404726"/>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Conclusion </a:t>
            </a:r>
          </a:p>
        </p:txBody>
      </p:sp>
      <p:sp>
        <p:nvSpPr>
          <p:cNvPr id="9" name="TextBox 8">
            <a:extLst>
              <a:ext uri="{FF2B5EF4-FFF2-40B4-BE49-F238E27FC236}">
                <a16:creationId xmlns:a16="http://schemas.microsoft.com/office/drawing/2014/main" id="{880704FA-28FA-EA4C-BA32-A0AFFB57E040}"/>
              </a:ext>
            </a:extLst>
          </p:cNvPr>
          <p:cNvSpPr txBox="1"/>
          <p:nvPr/>
        </p:nvSpPr>
        <p:spPr>
          <a:xfrm>
            <a:off x="32937218" y="24421257"/>
            <a:ext cx="10028411" cy="4862870"/>
          </a:xfrm>
          <a:prstGeom prst="rect">
            <a:avLst/>
          </a:prstGeom>
          <a:noFill/>
        </p:spPr>
        <p:txBody>
          <a:bodyPr wrap="square" rtlCol="0">
            <a:spAutoFit/>
          </a:bodyPr>
          <a:lstStyle/>
          <a:p>
            <a:pPr marL="342900" indent="-342900">
              <a:buFont typeface="Wingdings" pitchFamily="2" charset="2"/>
              <a:buChar char="Ø"/>
            </a:pPr>
            <a:r>
              <a:rPr lang="en-US" sz="3100" b="1" dirty="0">
                <a:cs typeface="Times New Roman" panose="02020603050405020304" pitchFamily="18" charset="0"/>
              </a:rPr>
              <a:t>Treatment PMA in NF1 with negative tumor markers</a:t>
            </a:r>
          </a:p>
          <a:p>
            <a:pPr marL="2537351" lvl="1" indent="-342900">
              <a:buFont typeface="Wingdings" pitchFamily="2" charset="2"/>
              <a:buChar char="Ø"/>
            </a:pPr>
            <a:r>
              <a:rPr lang="en-US" sz="3100" b="1" dirty="0">
                <a:cs typeface="Times New Roman" panose="02020603050405020304" pitchFamily="18" charset="0"/>
              </a:rPr>
              <a:t>Surgical resection</a:t>
            </a:r>
          </a:p>
          <a:p>
            <a:pPr marL="2537351" lvl="1" indent="-342900">
              <a:buFont typeface="Wingdings" pitchFamily="2" charset="2"/>
              <a:buChar char="Ø"/>
            </a:pPr>
            <a:r>
              <a:rPr lang="en-US" sz="3100" b="1" dirty="0">
                <a:cs typeface="Times New Roman" panose="02020603050405020304" pitchFamily="18" charset="0"/>
              </a:rPr>
              <a:t>First line: Carboplatin</a:t>
            </a:r>
          </a:p>
          <a:p>
            <a:pPr marL="2537351" lvl="1" indent="-342900">
              <a:buFont typeface="Wingdings" pitchFamily="2" charset="2"/>
              <a:buChar char="Ø"/>
            </a:pPr>
            <a:r>
              <a:rPr lang="en-US" sz="3100" b="1" dirty="0">
                <a:cs typeface="Times New Roman" panose="02020603050405020304" pitchFamily="18" charset="0"/>
              </a:rPr>
              <a:t>Second line: Irinotecan and Bevacizumab </a:t>
            </a:r>
          </a:p>
          <a:p>
            <a:pPr marL="342900" indent="-342900">
              <a:buFont typeface="Wingdings" pitchFamily="2" charset="2"/>
              <a:buChar char="Ø"/>
            </a:pPr>
            <a:r>
              <a:rPr lang="en-US" sz="3100" b="1" dirty="0">
                <a:cs typeface="Times New Roman" panose="02020603050405020304" pitchFamily="18" charset="0"/>
              </a:rPr>
              <a:t>No history NF1, consider surgery with radiotherapy</a:t>
            </a:r>
          </a:p>
          <a:p>
            <a:pPr marL="342900" indent="-342900">
              <a:buFont typeface="Wingdings" pitchFamily="2" charset="2"/>
              <a:buChar char="Ø"/>
            </a:pPr>
            <a:r>
              <a:rPr lang="en-US" sz="3100" b="1" dirty="0">
                <a:cs typeface="Times New Roman" panose="02020603050405020304" pitchFamily="18" charset="0"/>
              </a:rPr>
              <a:t>Positive tumor markers: IDH1 or BRAF:KIAA1549</a:t>
            </a:r>
          </a:p>
          <a:p>
            <a:pPr marL="2537351" lvl="1" indent="-342900">
              <a:buFont typeface="Wingdings" pitchFamily="2" charset="2"/>
              <a:buChar char="Ø"/>
            </a:pPr>
            <a:r>
              <a:rPr lang="en-US" sz="3100" b="1" dirty="0">
                <a:cs typeface="Times New Roman" panose="02020603050405020304" pitchFamily="18" charset="0"/>
              </a:rPr>
              <a:t>Targeted therapies are appropriate</a:t>
            </a:r>
          </a:p>
          <a:p>
            <a:pPr marL="342900" indent="-342900">
              <a:buFont typeface="Wingdings" pitchFamily="2" charset="2"/>
              <a:buChar char="Ø"/>
            </a:pPr>
            <a:r>
              <a:rPr lang="en-US" sz="3100" b="1" dirty="0">
                <a:cs typeface="Times New Roman" panose="02020603050405020304" pitchFamily="18" charset="0"/>
              </a:rPr>
              <a:t>Recognition and hope for future patients with similar presentations.</a:t>
            </a:r>
          </a:p>
          <a:p>
            <a:pPr marL="342900" indent="-342900">
              <a:buFont typeface="Wingdings" pitchFamily="2" charset="2"/>
              <a:buChar char="Ø"/>
            </a:pPr>
            <a:endParaRPr lang="en-US" sz="3100" b="1" dirty="0">
              <a:cs typeface="Times New Roman" panose="02020603050405020304" pitchFamily="18" charset="0"/>
            </a:endParaRPr>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15375</TotalTime>
  <Words>981</Words>
  <Application>Microsoft Macintosh PowerPoint</Application>
  <PresentationFormat>Custom</PresentationFormat>
  <Paragraphs>76</Paragraphs>
  <Slides>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Courier New</vt:lpstr>
      <vt:lpstr>Times New Roman</vt:lpstr>
      <vt:lpstr>Trebuchet MS</vt:lpstr>
      <vt:lpstr>Wingdings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Cesar Sanchez</cp:lastModifiedBy>
  <cp:revision>223</cp:revision>
  <cp:lastPrinted>2016-07-25T16:08:09Z</cp:lastPrinted>
  <dcterms:created xsi:type="dcterms:W3CDTF">2012-02-03T19:11:35Z</dcterms:created>
  <dcterms:modified xsi:type="dcterms:W3CDTF">2020-09-30T02:34:14Z</dcterms:modified>
</cp:coreProperties>
</file>