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38404800" cy="32918400"/>
  <p:notesSz cx="7010400" cy="92964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userDrawn="1">
          <p15:clr>
            <a:srgbClr val="A4A3A4"/>
          </p15:clr>
        </p15:guide>
        <p15:guide id="2" orient="horz" pos="288" userDrawn="1">
          <p15:clr>
            <a:srgbClr val="A4A3A4"/>
          </p15:clr>
        </p15:guide>
        <p15:guide id="3" orient="horz" pos="20160" userDrawn="1">
          <p15:clr>
            <a:srgbClr val="A4A3A4"/>
          </p15:clr>
        </p15:guide>
        <p15:guide id="4" orient="horz" userDrawn="1">
          <p15:clr>
            <a:srgbClr val="A4A3A4"/>
          </p15:clr>
        </p15:guide>
        <p15:guide id="5" pos="508" userDrawn="1">
          <p15:clr>
            <a:srgbClr val="A4A3A4"/>
          </p15:clr>
        </p15:guide>
        <p15:guide id="6" pos="23685"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300"/>
    <a:srgbClr val="389492"/>
    <a:srgbClr val="DB601B"/>
    <a:srgbClr val="525249"/>
    <a:srgbClr val="706D00"/>
    <a:srgbClr val="8246AF"/>
    <a:srgbClr val="404726"/>
    <a:srgbClr val="643276"/>
    <a:srgbClr val="F3F5FA"/>
    <a:srgbClr val="CDD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861" autoAdjust="0"/>
    <p:restoredTop sz="94707" autoAdjust="0"/>
  </p:normalViewPr>
  <p:slideViewPr>
    <p:cSldViewPr snapToGrid="0" snapToObjects="1" showGuides="1">
      <p:cViewPr varScale="1">
        <p:scale>
          <a:sx n="23" d="100"/>
          <a:sy n="23" d="100"/>
        </p:scale>
        <p:origin x="2598" y="30"/>
      </p:cViewPr>
      <p:guideLst>
        <p:guide orient="horz" pos="3318"/>
        <p:guide orient="horz" pos="288"/>
        <p:guide orient="horz" pos="20160"/>
        <p:guide orient="horz"/>
        <p:guide pos="508"/>
        <p:guide pos="236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9/23/2020</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9/23/2020</a:t>
            </a:fld>
            <a:endParaRPr lang="en-US" dirty="0"/>
          </a:p>
        </p:txBody>
      </p:sp>
      <p:sp>
        <p:nvSpPr>
          <p:cNvPr id="4" name="Slide Image Placeholder 3"/>
          <p:cNvSpPr>
            <a:spLocks noGrp="1" noRot="1" noChangeAspect="1"/>
          </p:cNvSpPr>
          <p:nvPr>
            <p:ph type="sldImg" idx="2"/>
          </p:nvPr>
        </p:nvSpPr>
        <p:spPr>
          <a:xfrm>
            <a:off x="1471613" y="696913"/>
            <a:ext cx="40671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696913"/>
            <a:ext cx="406717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rgbClr val="959300">
            <a:alpha val="54000"/>
          </a:srgb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1166" y="5976148"/>
            <a:ext cx="8799711"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endParaRPr lang="en-US" dirty="0"/>
          </a:p>
        </p:txBody>
      </p:sp>
      <p:sp>
        <p:nvSpPr>
          <p:cNvPr id="6" name="Text Placeholder 5"/>
          <p:cNvSpPr>
            <a:spLocks noGrp="1"/>
          </p:cNvSpPr>
          <p:nvPr>
            <p:ph type="body" sz="quarter" idx="11"/>
          </p:nvPr>
        </p:nvSpPr>
        <p:spPr>
          <a:xfrm>
            <a:off x="807050" y="5108818"/>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endParaRPr lang="en-US" dirty="0"/>
          </a:p>
        </p:txBody>
      </p:sp>
      <p:sp>
        <p:nvSpPr>
          <p:cNvPr id="20" name="Text Placeholder 5"/>
          <p:cNvSpPr>
            <a:spLocks noGrp="1"/>
          </p:cNvSpPr>
          <p:nvPr>
            <p:ph type="body" sz="quarter" idx="20"/>
          </p:nvPr>
        </p:nvSpPr>
        <p:spPr>
          <a:xfrm>
            <a:off x="807047" y="14248070"/>
            <a:ext cx="879415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endParaRPr lang="en-US" dirty="0"/>
          </a:p>
        </p:txBody>
      </p:sp>
      <p:sp>
        <p:nvSpPr>
          <p:cNvPr id="21" name="Text Placeholder 3"/>
          <p:cNvSpPr>
            <a:spLocks noGrp="1"/>
          </p:cNvSpPr>
          <p:nvPr>
            <p:ph type="body" sz="quarter" idx="21" hasCustomPrompt="1"/>
          </p:nvPr>
        </p:nvSpPr>
        <p:spPr>
          <a:xfrm>
            <a:off x="10138769" y="5976148"/>
            <a:ext cx="8792765"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71" y="5108818"/>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3" name="Text Placeholder 3"/>
          <p:cNvSpPr>
            <a:spLocks noGrp="1"/>
          </p:cNvSpPr>
          <p:nvPr>
            <p:ph type="body" sz="quarter" idx="23" hasCustomPrompt="1"/>
          </p:nvPr>
        </p:nvSpPr>
        <p:spPr>
          <a:xfrm>
            <a:off x="19476047" y="6012724"/>
            <a:ext cx="8792765"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9469100" y="5108818"/>
            <a:ext cx="8801100"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5" name="Text Placeholder 5"/>
          <p:cNvSpPr>
            <a:spLocks noGrp="1"/>
          </p:cNvSpPr>
          <p:nvPr>
            <p:ph type="body" sz="quarter" idx="25" hasCustomPrompt="1"/>
          </p:nvPr>
        </p:nvSpPr>
        <p:spPr>
          <a:xfrm>
            <a:off x="28799774" y="5108818"/>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6" name="Text Placeholder 3"/>
          <p:cNvSpPr>
            <a:spLocks noGrp="1"/>
          </p:cNvSpPr>
          <p:nvPr>
            <p:ph type="body" sz="quarter" idx="26" hasCustomPrompt="1"/>
          </p:nvPr>
        </p:nvSpPr>
        <p:spPr>
          <a:xfrm>
            <a:off x="28799774" y="5939572"/>
            <a:ext cx="8791141"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8799774" y="14308295"/>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8" name="Text Placeholder 3"/>
          <p:cNvSpPr>
            <a:spLocks noGrp="1"/>
          </p:cNvSpPr>
          <p:nvPr>
            <p:ph type="body" sz="quarter" idx="28" hasCustomPrompt="1"/>
          </p:nvPr>
        </p:nvSpPr>
        <p:spPr>
          <a:xfrm>
            <a:off x="28799774" y="15011405"/>
            <a:ext cx="8795544"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8799774" y="25714958"/>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8799774" y="26433449"/>
            <a:ext cx="8795544"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Name, Credentials, Title</a:t>
            </a:r>
          </a:p>
        </p:txBody>
      </p:sp>
      <p:sp>
        <p:nvSpPr>
          <p:cNvPr id="60" name="Text Placeholder 3"/>
          <p:cNvSpPr>
            <a:spLocks noGrp="1"/>
          </p:cNvSpPr>
          <p:nvPr>
            <p:ph type="body" sz="quarter" idx="96"/>
          </p:nvPr>
        </p:nvSpPr>
        <p:spPr>
          <a:xfrm>
            <a:off x="791166" y="14951555"/>
            <a:ext cx="8799711"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endParaRPr lang="en-US" dirty="0"/>
          </a:p>
        </p:txBody>
      </p:sp>
      <p:sp>
        <p:nvSpPr>
          <p:cNvPr id="78" name="Text Placeholder 76"/>
          <p:cNvSpPr>
            <a:spLocks noGrp="1"/>
          </p:cNvSpPr>
          <p:nvPr>
            <p:ph type="body" sz="quarter" idx="151" hasCustomPrompt="1"/>
          </p:nvPr>
        </p:nvSpPr>
        <p:spPr>
          <a:xfrm>
            <a:off x="1254528" y="2432971"/>
            <a:ext cx="26012881"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79" name="Text Placeholder 76"/>
          <p:cNvSpPr>
            <a:spLocks noGrp="1"/>
          </p:cNvSpPr>
          <p:nvPr>
            <p:ph type="body" sz="quarter" idx="153" hasCustomPrompt="1"/>
          </p:nvPr>
        </p:nvSpPr>
        <p:spPr>
          <a:xfrm>
            <a:off x="1254528" y="795000"/>
            <a:ext cx="26012881"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19"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601735"/>
            <a:ext cx="9126444" cy="3337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bg>
      <p:bgPr>
        <a:solidFill>
          <a:srgbClr val="959300">
            <a:alpha val="54000"/>
          </a:srgbClr>
        </a:solidFill>
        <a:effectLst/>
      </p:bgPr>
    </p:bg>
    <p:spTree>
      <p:nvGrpSpPr>
        <p:cNvPr id="1" name=""/>
        <p:cNvGrpSpPr/>
        <p:nvPr/>
      </p:nvGrpSpPr>
      <p:grpSpPr>
        <a:xfrm>
          <a:off x="0" y="0"/>
          <a:ext cx="0" cy="0"/>
          <a:chOff x="0" y="0"/>
          <a:chExt cx="0" cy="0"/>
        </a:xfrm>
      </p:grpSpPr>
      <p:sp>
        <p:nvSpPr>
          <p:cNvPr id="65" name="Text Placeholder 76"/>
          <p:cNvSpPr>
            <a:spLocks noGrp="1"/>
          </p:cNvSpPr>
          <p:nvPr>
            <p:ph type="body" sz="quarter" idx="151" hasCustomPrompt="1"/>
          </p:nvPr>
        </p:nvSpPr>
        <p:spPr>
          <a:xfrm>
            <a:off x="1190519" y="2484787"/>
            <a:ext cx="25979544"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66" name="Text Placeholder 76"/>
          <p:cNvSpPr>
            <a:spLocks noGrp="1"/>
          </p:cNvSpPr>
          <p:nvPr>
            <p:ph type="body" sz="quarter" idx="153" hasCustomPrompt="1"/>
          </p:nvPr>
        </p:nvSpPr>
        <p:spPr>
          <a:xfrm>
            <a:off x="1190519" y="846816"/>
            <a:ext cx="25979544"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4" name="Text Placeholder 3"/>
          <p:cNvSpPr>
            <a:spLocks noGrp="1"/>
          </p:cNvSpPr>
          <p:nvPr>
            <p:ph type="body" sz="quarter" idx="10" hasCustomPrompt="1"/>
          </p:nvPr>
        </p:nvSpPr>
        <p:spPr>
          <a:xfrm>
            <a:off x="791164" y="5838153"/>
            <a:ext cx="11892367"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47" y="4972252"/>
            <a:ext cx="1187648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807046" y="18240478"/>
            <a:ext cx="11893756"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24322" y="17444786"/>
            <a:ext cx="1187648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3259992" y="21595083"/>
            <a:ext cx="11875092"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259992" y="20775220"/>
            <a:ext cx="11875092"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3" name="Text Placeholder 3"/>
          <p:cNvSpPr>
            <a:spLocks noGrp="1"/>
          </p:cNvSpPr>
          <p:nvPr>
            <p:ph type="body" sz="quarter" idx="23" hasCustomPrompt="1"/>
          </p:nvPr>
        </p:nvSpPr>
        <p:spPr>
          <a:xfrm>
            <a:off x="13266938" y="5838153"/>
            <a:ext cx="11875092"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259994" y="4972252"/>
            <a:ext cx="118820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5721275" y="4972252"/>
            <a:ext cx="1187902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5721275" y="5838153"/>
            <a:ext cx="11879025"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721275" y="17412679"/>
            <a:ext cx="11879025" cy="682936"/>
          </a:xfrm>
          <a:prstGeom prst="rect">
            <a:avLst/>
          </a:prstGeom>
          <a:solidFill>
            <a:srgbClr val="404726"/>
          </a:solidFill>
        </p:spPr>
        <p:txBody>
          <a:bodyPr wrap="square" lIns="91436" tIns="91436" rIns="91436" bIns="91436" anchor="ctr" anchorCtr="0">
            <a:spAutoFit/>
          </a:bodyPr>
          <a:lstStyle>
            <a:lvl1pPr marL="0" indent="0" algn="ctr">
              <a:buNone/>
              <a:tabLst/>
              <a:defRPr sz="3238"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5716873" y="18157350"/>
            <a:ext cx="11883428"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721275" y="25881214"/>
            <a:ext cx="1187902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5721276" y="26625887"/>
            <a:ext cx="11883428" cy="811738"/>
          </a:xfrm>
          <a:prstGeom prst="rect">
            <a:avLst/>
          </a:prstGeom>
        </p:spPr>
        <p:txBody>
          <a:bodyPr wrap="square" lIns="228589" tIns="228589" rIns="228589" bIns="228589">
            <a:spAutoFit/>
          </a:bodyPr>
          <a:lstStyle>
            <a:lvl1pPr marL="0" indent="0">
              <a:buNone/>
              <a:defRPr sz="2275"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Name, Credentials, Title</a:t>
            </a:r>
          </a:p>
        </p:txBody>
      </p:sp>
      <p:sp>
        <p:nvSpPr>
          <p:cNvPr id="32"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549919"/>
            <a:ext cx="9126444" cy="3337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6" y="5869325"/>
            <a:ext cx="8799711"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50" y="4927224"/>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789773" y="15043762"/>
            <a:ext cx="8801100"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07047" y="14248070"/>
            <a:ext cx="879415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0138768" y="5861387"/>
            <a:ext cx="18130042"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68" y="4927224"/>
            <a:ext cx="1813004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(header)</a:t>
            </a:r>
          </a:p>
        </p:txBody>
      </p:sp>
      <p:sp>
        <p:nvSpPr>
          <p:cNvPr id="23" name="Text Placeholder 3"/>
          <p:cNvSpPr>
            <a:spLocks noGrp="1"/>
          </p:cNvSpPr>
          <p:nvPr>
            <p:ph type="body" sz="quarter" idx="23" hasCustomPrompt="1"/>
          </p:nvPr>
        </p:nvSpPr>
        <p:spPr>
          <a:xfrm>
            <a:off x="10138768" y="21896538"/>
            <a:ext cx="181300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0138767" y="21110303"/>
            <a:ext cx="1813004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8792345" y="4927224"/>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8792345" y="5831225"/>
            <a:ext cx="8791141"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8792345" y="14308295"/>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8792344" y="15011402"/>
            <a:ext cx="87955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8792345" y="25705433"/>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8792344" y="26436774"/>
            <a:ext cx="87955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Name, Credentials, Title</a:t>
            </a:r>
          </a:p>
        </p:txBody>
      </p:sp>
      <p:sp>
        <p:nvSpPr>
          <p:cNvPr id="65" name="Text Placeholder 76"/>
          <p:cNvSpPr>
            <a:spLocks noGrp="1"/>
          </p:cNvSpPr>
          <p:nvPr>
            <p:ph type="body" sz="quarter" idx="151" hasCustomPrompt="1"/>
          </p:nvPr>
        </p:nvSpPr>
        <p:spPr>
          <a:xfrm>
            <a:off x="1290533" y="2408587"/>
            <a:ext cx="26179569"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66" name="Text Placeholder 76"/>
          <p:cNvSpPr>
            <a:spLocks noGrp="1"/>
          </p:cNvSpPr>
          <p:nvPr>
            <p:ph type="body" sz="quarter" idx="153" hasCustomPrompt="1"/>
          </p:nvPr>
        </p:nvSpPr>
        <p:spPr>
          <a:xfrm>
            <a:off x="1290533" y="770616"/>
            <a:ext cx="26179569"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32"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523295"/>
            <a:ext cx="9126444" cy="33376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1.vml"/><Relationship Id="rId7" Type="http://schemas.openxmlformats.org/officeDocument/2006/relationships/oleObject" Target="../embeddings/oleObject2.bin"/><Relationship Id="rId12" Type="http://schemas.openxmlformats.org/officeDocument/2006/relationships/image" Target="../media/image9.png"/><Relationship Id="rId17" Type="http://schemas.openxmlformats.org/officeDocument/2006/relationships/oleObject" Target="../embeddings/oleObject4.bin"/><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3.bin"/><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9.png"/><Relationship Id="rId17" Type="http://schemas.openxmlformats.org/officeDocument/2006/relationships/oleObject" Target="../embeddings/oleObject8.bin"/><Relationship Id="rId2" Type="http://schemas.openxmlformats.org/officeDocument/2006/relationships/theme" Target="../theme/theme3.xml"/><Relationship Id="rId16" Type="http://schemas.openxmlformats.org/officeDocument/2006/relationships/image" Target="../media/image4.w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7.bin"/><Relationship Id="rId10" Type="http://schemas.openxmlformats.org/officeDocument/2006/relationships/image" Target="../media/image7.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1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171774"/>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0" y="4248254"/>
            <a:ext cx="38404800" cy="45719"/>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sp>
        <p:nvSpPr>
          <p:cNvPr id="10" name="Text Box 14"/>
          <p:cNvSpPr txBox="1">
            <a:spLocks noChangeArrowheads="1"/>
          </p:cNvSpPr>
          <p:nvPr/>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
        <p:nvSpPr>
          <p:cNvPr id="2" name="Rounded Rectangle 1"/>
          <p:cNvSpPr/>
          <p:nvPr userDrawn="1"/>
        </p:nvSpPr>
        <p:spPr>
          <a:xfrm>
            <a:off x="807046" y="5047489"/>
            <a:ext cx="8801100" cy="27164332"/>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10139231" y="5047492"/>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4" name="Rounded Rectangle 23"/>
          <p:cNvSpPr/>
          <p:nvPr userDrawn="1"/>
        </p:nvSpPr>
        <p:spPr>
          <a:xfrm>
            <a:off x="19471415" y="5047492"/>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6" name="Rounded Rectangle 25"/>
          <p:cNvSpPr/>
          <p:nvPr userDrawn="1"/>
        </p:nvSpPr>
        <p:spPr>
          <a:xfrm>
            <a:off x="28803600" y="5047492"/>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076700"/>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0" y="4157663"/>
            <a:ext cx="38404800" cy="152400"/>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cxnSp>
        <p:nvCxnSpPr>
          <p:cNvPr id="38" name="Straight Connector 37"/>
          <p:cNvCxnSpPr/>
          <p:nvPr/>
        </p:nvCxnSpPr>
        <p:spPr>
          <a:xfrm flipV="1">
            <a:off x="-12203275" y="11526118"/>
            <a:ext cx="11880257"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807047" y="4914901"/>
            <a:ext cx="11880257" cy="27213792"/>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2" name="Rounded Rectangle 21"/>
          <p:cNvSpPr/>
          <p:nvPr userDrawn="1"/>
        </p:nvSpPr>
        <p:spPr>
          <a:xfrm>
            <a:off x="13260192" y="4914904"/>
            <a:ext cx="11880257"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25713337" y="4914904"/>
            <a:ext cx="11880257"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grpSp>
        <p:nvGrpSpPr>
          <p:cNvPr id="44" name="Group 43"/>
          <p:cNvGrpSpPr/>
          <p:nvPr userDrawn="1"/>
        </p:nvGrpSpPr>
        <p:grpSpPr>
          <a:xfrm>
            <a:off x="38638109" y="-55065"/>
            <a:ext cx="9679372"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500" b="1" spc="525" dirty="0">
                  <a:solidFill>
                    <a:schemeClr val="bg1"/>
                  </a:solidFill>
                  <a:latin typeface="Trebuchet MS" pitchFamily="34" charset="0"/>
                </a:rPr>
                <a:t>QUICK START (cont.)</a:t>
              </a:r>
            </a:p>
            <a:p>
              <a:pPr algn="ctr"/>
              <a:endParaRPr lang="en-US" sz="315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How to change the template color theme</a:t>
              </a:r>
            </a:p>
            <a:p>
              <a:pPr marL="0" marR="0" lvl="2" indent="0" algn="l" defTabSz="100013"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100" b="0" spc="0" baseline="0" dirty="0">
                  <a:solidFill>
                    <a:schemeClr val="bg1">
                      <a:lumMod val="75000"/>
                    </a:schemeClr>
                  </a:solidFill>
                  <a:latin typeface="Trebuchet MS" pitchFamily="34" charset="0"/>
                </a:rPr>
                <a:t>also create your own color theme.</a:t>
              </a:r>
            </a:p>
            <a:p>
              <a:pPr marL="0" marR="0" lvl="2"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r>
                <a:rPr lang="en-US" sz="21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Text</a:t>
              </a:r>
            </a:p>
            <a:p>
              <a:pPr marL="2857302" lvl="2" indent="0" algn="l" defTabSz="100013"/>
              <a:r>
                <a:rPr lang="en-US" sz="21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28548" lvl="2"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 </a:t>
              </a:r>
              <a:r>
                <a:rPr kumimoji="0" lang="en-US" sz="2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100" b="0" baseline="0" dirty="0">
                <a:solidFill>
                  <a:schemeClr val="bg1">
                    <a:lumMod val="75000"/>
                  </a:schemeClr>
                </a:solidFill>
                <a:latin typeface="Trebuchet MS" pitchFamily="34" charset="0"/>
              </a:endParaRPr>
            </a:p>
            <a:p>
              <a:pPr marL="1328548" lvl="2"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Tables</a:t>
              </a:r>
            </a:p>
            <a:p>
              <a:pPr marL="1514078" lvl="1" indent="0" algn="l" defTabSz="100013"/>
              <a:r>
                <a:rPr lang="en-US" sz="2100" b="0" baseline="0" dirty="0">
                  <a:solidFill>
                    <a:schemeClr val="bg1">
                      <a:lumMod val="75000"/>
                    </a:schemeClr>
                  </a:solidFill>
                  <a:latin typeface="Trebuchet MS" pitchFamily="34" charset="0"/>
                </a:rPr>
                <a:t>To add a table from scratch go to the INSERT menu and </a:t>
              </a:r>
              <a:br>
                <a:rPr lang="en-US" sz="2100" b="0" baseline="0" dirty="0">
                  <a:solidFill>
                    <a:schemeClr val="bg1">
                      <a:lumMod val="75000"/>
                    </a:schemeClr>
                  </a:solidFill>
                  <a:latin typeface="Trebuchet MS" pitchFamily="34" charset="0"/>
                </a:rPr>
              </a:br>
              <a:r>
                <a:rPr lang="en-US" sz="2100" b="0" baseline="0" dirty="0">
                  <a:solidFill>
                    <a:schemeClr val="bg1">
                      <a:lumMod val="75000"/>
                    </a:schemeClr>
                  </a:solidFill>
                  <a:latin typeface="Trebuchet MS" pitchFamily="34" charset="0"/>
                </a:rPr>
                <a:t>click on TABLE. A drop-down box will help you select rows and columns. </a:t>
              </a:r>
            </a:p>
            <a:p>
              <a:pPr marL="0" lvl="0" indent="0" algn="l" defTabSz="100013"/>
              <a:r>
                <a:rPr lang="en-US" sz="21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28548"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45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739"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740"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636533"/>
              </a:xfrm>
              <a:prstGeom prst="rect">
                <a:avLst/>
              </a:prstGeom>
              <a:noFill/>
              <a:ln>
                <a:noFill/>
              </a:ln>
            </p:spPr>
            <p:txBody>
              <a:bodyPr wrap="square" rtlCol="0">
                <a:spAutoFit/>
              </a:body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Facebook page.</a:t>
                </a:r>
                <a:br>
                  <a:rPr lang="en-US" sz="2100" baseline="0" dirty="0">
                    <a:solidFill>
                      <a:schemeClr val="tx2"/>
                    </a:solidFill>
                    <a:latin typeface="Trebuchet MS" pitchFamily="34" charset="0"/>
                  </a:rPr>
                </a:br>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 </a:t>
                </a:r>
                <a:endParaRPr lang="en-US" sz="2100" dirty="0">
                  <a:solidFill>
                    <a:schemeClr val="tx2"/>
                  </a:solidFill>
                  <a:latin typeface="Trebuchet MS" pitchFamily="34" charset="0"/>
                </a:endParaRPr>
              </a:p>
            </p:txBody>
          </p:sp>
        </p:grpSp>
        <p:sp>
          <p:nvSpPr>
            <p:cNvPr id="50" name="TextBox 49"/>
            <p:cNvSpPr txBox="1"/>
            <p:nvPr userDrawn="1"/>
          </p:nvSpPr>
          <p:spPr>
            <a:xfrm>
              <a:off x="44262808" y="31169782"/>
              <a:ext cx="6870215" cy="1245750"/>
            </a:xfrm>
            <a:prstGeom prst="rect">
              <a:avLst/>
            </a:prstGeom>
            <a:noFill/>
          </p:spPr>
          <p:txBody>
            <a:bodyPr wrap="square" lIns="65304" tIns="32651" rIns="65304" bIns="32651" rtlCol="0">
              <a:spAutoFit/>
            </a:bodyPr>
            <a:lstStyle/>
            <a:p>
              <a:pPr>
                <a:lnSpc>
                  <a:spcPts val="2275"/>
                </a:lnSpc>
              </a:pPr>
              <a:r>
                <a:rPr lang="en-US" sz="2450" dirty="0">
                  <a:solidFill>
                    <a:schemeClr val="bg1"/>
                  </a:solidFill>
                </a:rPr>
                <a:t>© 2015</a:t>
              </a:r>
              <a:r>
                <a:rPr lang="en-US" sz="2450" baseline="0" dirty="0">
                  <a:solidFill>
                    <a:schemeClr val="bg1"/>
                  </a:solidFill>
                </a:rPr>
                <a:t> </a:t>
              </a:r>
              <a:r>
                <a:rPr lang="en-US" sz="2450" dirty="0">
                  <a:solidFill>
                    <a:schemeClr val="bg1"/>
                  </a:solidFill>
                </a:rPr>
                <a:t>PosterPresentations.com</a:t>
              </a:r>
              <a:br>
                <a:rPr lang="en-US" sz="2450" dirty="0">
                  <a:solidFill>
                    <a:schemeClr val="bg1"/>
                  </a:solidFill>
                </a:rPr>
              </a:br>
              <a:r>
                <a:rPr lang="en-US" sz="2450" dirty="0">
                  <a:solidFill>
                    <a:schemeClr val="bg1"/>
                  </a:solidFill>
                </a:rPr>
                <a:t>    </a:t>
              </a:r>
              <a:r>
                <a:rPr lang="en-US" sz="2100" dirty="0">
                  <a:solidFill>
                    <a:schemeClr val="bg1"/>
                  </a:solidFill>
                </a:rPr>
                <a:t>2117 Fourth Street ,</a:t>
              </a:r>
              <a:r>
                <a:rPr lang="en-US" sz="2100" baseline="0" dirty="0">
                  <a:solidFill>
                    <a:schemeClr val="bg1"/>
                  </a:solidFill>
                </a:rPr>
                <a:t> Unit C        </a:t>
              </a:r>
            </a:p>
            <a:p>
              <a:pPr>
                <a:lnSpc>
                  <a:spcPts val="2275"/>
                </a:lnSpc>
              </a:pPr>
              <a:r>
                <a:rPr lang="en-US" sz="2100" baseline="0" dirty="0">
                  <a:solidFill>
                    <a:schemeClr val="bg1"/>
                  </a:solidFill>
                </a:rPr>
                <a:t>     Berkeley CA </a:t>
              </a:r>
              <a:r>
                <a:rPr lang="en-US" sz="1750" baseline="0" dirty="0">
                  <a:solidFill>
                    <a:schemeClr val="bg1"/>
                  </a:solidFill>
                </a:rPr>
                <a:t>94710</a:t>
              </a:r>
              <a:br>
                <a:rPr lang="en-US" sz="2100" baseline="0" dirty="0">
                  <a:solidFill>
                    <a:schemeClr val="bg1"/>
                  </a:solidFill>
                </a:rPr>
              </a:br>
              <a:r>
                <a:rPr lang="en-US" sz="2100" baseline="0" dirty="0">
                  <a:solidFill>
                    <a:schemeClr val="bg1"/>
                  </a:solidFill>
                </a:rPr>
                <a:t>    </a:t>
              </a:r>
              <a:r>
                <a:rPr lang="en-US" sz="2100" b="1" baseline="0" dirty="0">
                  <a:solidFill>
                    <a:srgbClr val="FFFF00"/>
                  </a:solidFill>
                </a:rPr>
                <a:t>posterpresenter@gmail.com</a:t>
              </a:r>
              <a:endParaRPr lang="en-US" sz="2450" b="1" dirty="0">
                <a:solidFill>
                  <a:srgbClr val="FFFF00"/>
                </a:solidFill>
              </a:endParaRPr>
            </a:p>
          </p:txBody>
        </p:sp>
      </p:grpSp>
      <p:grpSp>
        <p:nvGrpSpPr>
          <p:cNvPr id="54" name="Group 53"/>
          <p:cNvGrpSpPr/>
          <p:nvPr userDrawn="1"/>
        </p:nvGrpSpPr>
        <p:grpSpPr>
          <a:xfrm>
            <a:off x="-9822039" y="-1"/>
            <a:ext cx="9641507"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28548" rtl="0" eaLnBrk="1" fontAlgn="auto" latinLnBrk="0" hangingPunct="1">
                <a:lnSpc>
                  <a:spcPct val="100000"/>
                </a:lnSpc>
                <a:spcBef>
                  <a:spcPts val="0"/>
                </a:spcBef>
                <a:spcAft>
                  <a:spcPts val="0"/>
                </a:spcAft>
                <a:buClrTx/>
                <a:buSzTx/>
                <a:buFontTx/>
                <a:buNone/>
                <a:tabLst/>
                <a:defRPr/>
              </a:pPr>
              <a:r>
                <a:rPr lang="en-US" sz="2800" b="1" spc="0" dirty="0">
                  <a:solidFill>
                    <a:srgbClr val="FF0000"/>
                  </a:solidFill>
                  <a:latin typeface="Trebuchet MS" pitchFamily="34" charset="0"/>
                </a:rPr>
                <a:t>(—THIS SIDEBAR DOES NOT PRINT—)</a:t>
              </a:r>
              <a:endParaRPr lang="en-US" sz="2800" b="1" spc="525" dirty="0">
                <a:solidFill>
                  <a:schemeClr val="bg1"/>
                </a:solidFill>
                <a:latin typeface="Trebuchet MS" pitchFamily="34" charset="0"/>
              </a:endParaRPr>
            </a:p>
            <a:p>
              <a:pPr algn="ctr"/>
              <a:r>
                <a:rPr lang="en-US" sz="3500" b="1" spc="525" dirty="0">
                  <a:solidFill>
                    <a:schemeClr val="bg1"/>
                  </a:solidFill>
                  <a:latin typeface="Trebuchet MS" pitchFamily="34" charset="0"/>
                </a:rPr>
                <a:t>DESIGN</a:t>
              </a:r>
              <a:r>
                <a:rPr lang="en-US" sz="3500" b="1" spc="525" baseline="0" dirty="0">
                  <a:solidFill>
                    <a:schemeClr val="bg1"/>
                  </a:solidFill>
                  <a:latin typeface="Trebuchet MS" pitchFamily="34" charset="0"/>
                </a:rPr>
                <a:t> </a:t>
              </a:r>
              <a:r>
                <a:rPr lang="en-US" sz="3500" b="1" spc="525" dirty="0">
                  <a:solidFill>
                    <a:schemeClr val="bg1"/>
                  </a:solidFill>
                  <a:latin typeface="Trebuchet MS" pitchFamily="34" charset="0"/>
                </a:rPr>
                <a:t>GUIDE</a:t>
              </a:r>
            </a:p>
            <a:p>
              <a:pPr algn="ctr"/>
              <a:endParaRPr lang="en-US" sz="2450" b="1" dirty="0">
                <a:latin typeface="Trebuchet MS" pitchFamily="34" charset="0"/>
              </a:endParaRPr>
            </a:p>
            <a:p>
              <a:pPr defTabSz="3294934"/>
              <a:r>
                <a:rPr lang="en-US" sz="2450" i="0" dirty="0">
                  <a:latin typeface="Trebuchet MS" pitchFamily="34" charset="0"/>
                </a:rPr>
                <a:t>This PowerPoint</a:t>
              </a:r>
              <a:r>
                <a:rPr lang="en-US" sz="2450" i="0" baseline="0" dirty="0">
                  <a:latin typeface="Trebuchet MS" pitchFamily="34" charset="0"/>
                </a:rPr>
                <a:t> </a:t>
              </a:r>
              <a:r>
                <a:rPr lang="en-US" sz="2450" i="0" dirty="0">
                  <a:latin typeface="Trebuchet MS" pitchFamily="34" charset="0"/>
                </a:rPr>
                <a:t>2007 template produces</a:t>
              </a:r>
              <a:r>
                <a:rPr lang="en-US" sz="2450" i="0" baseline="0" dirty="0">
                  <a:latin typeface="Trebuchet MS" pitchFamily="34" charset="0"/>
                </a:rPr>
                <a:t> </a:t>
              </a:r>
              <a:r>
                <a:rPr lang="en-US" sz="2450" i="0" dirty="0">
                  <a:latin typeface="Trebuchet MS" pitchFamily="34" charset="0"/>
                </a:rPr>
                <a:t>a 36”x48” presentation poster. </a:t>
              </a:r>
              <a:r>
                <a:rPr lang="en-US" sz="2450" dirty="0">
                  <a:latin typeface="Trebuchet MS" pitchFamily="34" charset="0"/>
                </a:rPr>
                <a:t>You</a:t>
              </a:r>
              <a:r>
                <a:rPr lang="en-US" sz="2450" baseline="0" dirty="0">
                  <a:latin typeface="Trebuchet MS" pitchFamily="34" charset="0"/>
                </a:rPr>
                <a:t> can u</a:t>
              </a:r>
              <a:r>
                <a:rPr lang="en-US" sz="2450" dirty="0">
                  <a:latin typeface="Trebuchet MS" pitchFamily="34" charset="0"/>
                </a:rPr>
                <a:t>se</a:t>
              </a:r>
              <a:r>
                <a:rPr lang="en-US" sz="2450" baseline="0" dirty="0">
                  <a:latin typeface="Trebuchet MS" pitchFamily="34" charset="0"/>
                </a:rPr>
                <a:t> it to create your research poster and </a:t>
              </a:r>
              <a:r>
                <a:rPr lang="en-US" sz="2450" dirty="0">
                  <a:latin typeface="Trebuchet MS" pitchFamily="34" charset="0"/>
                </a:rPr>
                <a:t>save valuable time placing titles, subtitles,</a:t>
              </a:r>
              <a:r>
                <a:rPr lang="en-US" sz="2450" baseline="0" dirty="0">
                  <a:latin typeface="Trebuchet MS" pitchFamily="34" charset="0"/>
                </a:rPr>
                <a:t> text, and graphics</a:t>
              </a:r>
              <a:r>
                <a:rPr lang="en-US" sz="2450" dirty="0">
                  <a:latin typeface="Trebuchet MS" pitchFamily="34" charset="0"/>
                </a:rPr>
                <a:t>. </a:t>
              </a:r>
            </a:p>
            <a:p>
              <a:pPr defTabSz="3294934"/>
              <a:endParaRPr lang="en-US" sz="2450" dirty="0">
                <a:latin typeface="Trebuchet MS" pitchFamily="34" charset="0"/>
              </a:endParaRPr>
            </a:p>
            <a:p>
              <a:pPr defTabSz="3840567"/>
              <a:r>
                <a:rPr lang="en-US" sz="2450" dirty="0">
                  <a:latin typeface="Trebuchet MS" pitchFamily="34" charset="0"/>
                </a:rPr>
                <a:t>We provide a series of online tutorials that will guide you through the poster design process and answer your poster production questions. To view our template tutorials, go online to </a:t>
              </a:r>
              <a:r>
                <a:rPr lang="en-US" sz="2450" b="1" dirty="0">
                  <a:solidFill>
                    <a:srgbClr val="FFC000"/>
                  </a:solidFill>
                  <a:latin typeface="Trebuchet MS" pitchFamily="34" charset="0"/>
                </a:rPr>
                <a:t>PosterPresentations.com</a:t>
              </a:r>
              <a:r>
                <a:rPr lang="en-US" sz="2450" b="1" dirty="0">
                  <a:solidFill>
                    <a:schemeClr val="bg1"/>
                  </a:solidFill>
                  <a:latin typeface="Trebuchet MS" pitchFamily="34" charset="0"/>
                </a:rPr>
                <a:t> </a:t>
              </a:r>
              <a:r>
                <a:rPr lang="en-US" sz="2450" dirty="0">
                  <a:solidFill>
                    <a:schemeClr val="bg1"/>
                  </a:solidFill>
                  <a:latin typeface="Trebuchet MS" pitchFamily="34" charset="0"/>
                </a:rPr>
                <a:t>and click on HELP DESK.</a:t>
              </a:r>
            </a:p>
            <a:p>
              <a:pPr defTabSz="3840567"/>
              <a:endParaRPr lang="en-US" sz="2450" dirty="0">
                <a:latin typeface="Trebuchet MS" pitchFamily="34" charset="0"/>
              </a:endParaRPr>
            </a:p>
            <a:p>
              <a:pPr defTabSz="3840567"/>
              <a:r>
                <a:rPr lang="en-US" sz="2450" dirty="0">
                  <a:solidFill>
                    <a:schemeClr val="bg1"/>
                  </a:solidFill>
                  <a:latin typeface="Trebuchet MS" pitchFamily="34" charset="0"/>
                </a:rPr>
                <a:t>When</a:t>
              </a:r>
              <a:r>
                <a:rPr lang="en-US" sz="2450" baseline="0" dirty="0">
                  <a:solidFill>
                    <a:schemeClr val="bg1"/>
                  </a:solidFill>
                  <a:latin typeface="Trebuchet MS" pitchFamily="34" charset="0"/>
                </a:rPr>
                <a:t> you are ready to print your poster</a:t>
              </a:r>
              <a:r>
                <a:rPr lang="en-US" sz="2450" dirty="0">
                  <a:solidFill>
                    <a:schemeClr val="bg1"/>
                  </a:solidFill>
                  <a:latin typeface="Trebuchet MS" pitchFamily="34" charset="0"/>
                </a:rPr>
                <a:t>,</a:t>
              </a:r>
              <a:r>
                <a:rPr lang="en-US" sz="2450" baseline="0" dirty="0">
                  <a:solidFill>
                    <a:schemeClr val="bg1"/>
                  </a:solidFill>
                  <a:latin typeface="Trebuchet MS" pitchFamily="34" charset="0"/>
                </a:rPr>
                <a:t> go online to </a:t>
              </a:r>
              <a:r>
                <a:rPr lang="en-US" sz="2450" b="0" dirty="0">
                  <a:solidFill>
                    <a:schemeClr val="bg1"/>
                  </a:solidFill>
                  <a:latin typeface="Trebuchet MS" pitchFamily="34" charset="0"/>
                </a:rPr>
                <a:t>PosterPresentations.com</a:t>
              </a:r>
              <a:br>
                <a:rPr lang="en-US" sz="2450" dirty="0">
                  <a:solidFill>
                    <a:schemeClr val="bg1"/>
                  </a:solidFill>
                  <a:latin typeface="Trebuchet MS" pitchFamily="34" charset="0"/>
                </a:rPr>
              </a:br>
              <a:endParaRPr lang="en-US" sz="2450" dirty="0">
                <a:solidFill>
                  <a:schemeClr val="bg1"/>
                </a:solidFill>
                <a:latin typeface="Trebuchet MS" pitchFamily="34" charset="0"/>
              </a:endParaRPr>
            </a:p>
            <a:p>
              <a:pPr algn="l" defTabSz="3294934"/>
              <a:r>
                <a:rPr lang="en-US" sz="2450" b="0" dirty="0">
                  <a:solidFill>
                    <a:schemeClr val="bg1"/>
                  </a:solidFill>
                  <a:latin typeface="Trebuchet MS" pitchFamily="34" charset="0"/>
                </a:rPr>
                <a:t>Need</a:t>
              </a:r>
              <a:r>
                <a:rPr lang="en-US" sz="2450" b="0" baseline="0" dirty="0">
                  <a:solidFill>
                    <a:schemeClr val="bg1"/>
                  </a:solidFill>
                  <a:latin typeface="Trebuchet MS" pitchFamily="34" charset="0"/>
                </a:rPr>
                <a:t> assistance? Call us at </a:t>
              </a:r>
              <a:r>
                <a:rPr lang="en-US" sz="2450" b="0" dirty="0">
                  <a:solidFill>
                    <a:srgbClr val="FFC000"/>
                  </a:solidFill>
                  <a:latin typeface="Trebuchet MS" pitchFamily="34" charset="0"/>
                </a:rPr>
                <a:t>1.510.649.3001</a:t>
              </a:r>
            </a:p>
            <a:p>
              <a:pPr algn="l" defTabSz="3294934"/>
              <a:endParaRPr lang="en-US" sz="3150" b="1" dirty="0">
                <a:solidFill>
                  <a:srgbClr val="FFFF00"/>
                </a:solidFill>
                <a:latin typeface="Trebuchet MS" pitchFamily="34" charset="0"/>
              </a:endParaRPr>
            </a:p>
            <a:p>
              <a:pPr algn="ctr"/>
              <a:endParaRPr lang="en-US" sz="2100" b="1" dirty="0">
                <a:solidFill>
                  <a:schemeClr val="bg1"/>
                </a:solidFill>
                <a:latin typeface="Trebuchet MS" pitchFamily="34" charset="0"/>
              </a:endParaRPr>
            </a:p>
            <a:p>
              <a:pPr algn="ctr"/>
              <a:r>
                <a:rPr lang="en-US" sz="3500" b="1" spc="525" dirty="0">
                  <a:solidFill>
                    <a:schemeClr val="bg1"/>
                  </a:solidFill>
                  <a:latin typeface="Trebuchet MS" pitchFamily="34" charset="0"/>
                </a:rPr>
                <a:t>QUICK START</a:t>
              </a:r>
            </a:p>
            <a:p>
              <a:pPr algn="ctr"/>
              <a:endParaRPr lang="en-US" sz="280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Zoom in and out</a:t>
              </a:r>
            </a:p>
            <a:p>
              <a:pPr marL="1655763" indent="-1655763" algn="l" defTabSz="744538"/>
              <a:r>
                <a:rPr lang="en-US" sz="2100" b="0" baseline="0" dirty="0">
                  <a:solidFill>
                    <a:schemeClr val="bg1"/>
                  </a:solidFill>
                  <a:latin typeface="Trebuchet MS" pitchFamily="34" charset="0"/>
                </a:rPr>
                <a:t>	</a:t>
              </a:r>
              <a:r>
                <a:rPr lang="en-US" sz="2100" b="0" baseline="0" dirty="0">
                  <a:solidFill>
                    <a:schemeClr val="bg1">
                      <a:lumMod val="75000"/>
                    </a:schemeClr>
                  </a:solidFill>
                  <a:latin typeface="Trebuchet MS" pitchFamily="34" charset="0"/>
                </a:rPr>
                <a:t>As you work on your poster zoom in and out to the level that is more comfortable to you. </a:t>
              </a:r>
            </a:p>
            <a:p>
              <a:pPr marL="1655763" indent="-1655763" algn="l" defTabSz="744538"/>
              <a:r>
                <a:rPr lang="en-US" sz="2100" b="1" baseline="0" dirty="0">
                  <a:solidFill>
                    <a:schemeClr val="bg1">
                      <a:lumMod val="75000"/>
                    </a:schemeClr>
                  </a:solidFill>
                  <a:latin typeface="Trebuchet MS" pitchFamily="34" charset="0"/>
                </a:rPr>
                <a:t>	</a:t>
              </a:r>
              <a:r>
                <a:rPr lang="en-US" sz="2100" b="0" baseline="0" dirty="0">
                  <a:solidFill>
                    <a:schemeClr val="bg1">
                      <a:lumMod val="75000"/>
                    </a:schemeClr>
                  </a:solidFill>
                  <a:latin typeface="Trebuchet MS" pitchFamily="34" charset="0"/>
                </a:rPr>
                <a:t>Go to VIEW &gt; ZOOM.</a:t>
              </a:r>
            </a:p>
            <a:p>
              <a:pPr algn="l"/>
              <a:endParaRPr lang="en-US" sz="2450" b="0"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Title, Authors, and Affiliations</a:t>
              </a:r>
            </a:p>
            <a:p>
              <a:pPr algn="l"/>
              <a:r>
                <a:rPr lang="en-US" sz="21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1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100" b="0" spc="0"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The font size of your title should be bigger than your name(s) and institution name(s).</a:t>
              </a:r>
            </a:p>
            <a:p>
              <a:pPr algn="l"/>
              <a:br>
                <a:rPr lang="en-US" sz="2450" b="1" baseline="0" dirty="0">
                  <a:solidFill>
                    <a:schemeClr val="bg1"/>
                  </a:solidFill>
                  <a:latin typeface="Trebuchet MS" pitchFamily="34" charset="0"/>
                </a:rPr>
              </a:br>
              <a:endParaRPr lang="en-US" sz="2450" b="1" dirty="0">
                <a:solidFill>
                  <a:schemeClr val="bg1"/>
                </a:solidFill>
                <a:latin typeface="Trebuchet MS" pitchFamily="34" charset="0"/>
              </a:endParaRPr>
            </a:p>
            <a:p>
              <a:pPr algn="ctr"/>
              <a:endParaRPr lang="en-US" sz="2450" b="1" dirty="0">
                <a:solidFill>
                  <a:srgbClr val="FFC000"/>
                </a:solidFill>
                <a:latin typeface="Trebuchet MS" pitchFamily="34" charset="0"/>
              </a:endParaRPr>
            </a:p>
            <a:p>
              <a:pPr algn="ctr"/>
              <a:endParaRPr lang="en-US" sz="2450" b="1" dirty="0">
                <a:solidFill>
                  <a:srgbClr val="FFC000"/>
                </a:solidFill>
                <a:latin typeface="Trebuchet MS" pitchFamily="34" charset="0"/>
              </a:endParaRPr>
            </a:p>
            <a:p>
              <a:pPr algn="ctr"/>
              <a:r>
                <a:rPr lang="en-US" sz="2800" b="1" dirty="0">
                  <a:solidFill>
                    <a:srgbClr val="FFC000"/>
                  </a:solidFill>
                  <a:latin typeface="Trebuchet MS" pitchFamily="34" charset="0"/>
                </a:rPr>
                <a:t>Adding Logos</a:t>
              </a:r>
              <a:r>
                <a:rPr lang="en-US" sz="2800" b="1" baseline="0" dirty="0">
                  <a:solidFill>
                    <a:srgbClr val="FFC000"/>
                  </a:solidFill>
                  <a:latin typeface="Trebuchet MS" pitchFamily="34" charset="0"/>
                </a:rPr>
                <a:t> / Seals</a:t>
              </a:r>
            </a:p>
            <a:p>
              <a:pPr algn="l"/>
              <a:r>
                <a:rPr lang="en-US" sz="21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100" b="0" spc="263"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spc="0"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See if your school’s logo is available on our free poster templates page.</a:t>
              </a:r>
            </a:p>
            <a:p>
              <a:pPr algn="l"/>
              <a:endParaRPr lang="en-US" sz="2100" b="0" baseline="0" dirty="0">
                <a:latin typeface="Trebuchet MS" pitchFamily="34" charset="0"/>
              </a:endParaRPr>
            </a:p>
            <a:p>
              <a:pPr algn="ctr"/>
              <a:r>
                <a:rPr lang="en-US" sz="2800" b="1" baseline="0" dirty="0">
                  <a:solidFill>
                    <a:srgbClr val="FFC000"/>
                  </a:solidFill>
                  <a:latin typeface="Trebuchet MS" pitchFamily="34" charset="0"/>
                </a:rPr>
                <a:t>Photographs / Graphics</a:t>
              </a:r>
            </a:p>
            <a:p>
              <a:pPr algn="l" defTabSz="855663"/>
              <a:r>
                <a:rPr lang="en-US" sz="21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100" b="0" spc="0" baseline="0" dirty="0">
                  <a:solidFill>
                    <a:schemeClr val="bg1">
                      <a:lumMod val="75000"/>
                    </a:schemeClr>
                  </a:solidFill>
                  <a:latin typeface="Trebuchet MS" pitchFamily="34" charset="0"/>
                </a:rPr>
                <a:t>disproportionally.</a:t>
              </a:r>
            </a:p>
            <a:p>
              <a:pPr algn="l" defTabSz="855663"/>
              <a:endParaRPr lang="en-US" sz="2100" b="0" baseline="0" dirty="0">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r>
                <a:rPr lang="en-US" sz="2800" b="1" baseline="0" dirty="0">
                  <a:solidFill>
                    <a:srgbClr val="FFC000"/>
                  </a:solidFill>
                  <a:latin typeface="Trebuchet MS" pitchFamily="34" charset="0"/>
                </a:rPr>
                <a:t>Image Quality Check</a:t>
              </a:r>
            </a:p>
            <a:p>
              <a:pPr lvl="0" algn="l" defTabSz="855663"/>
              <a:r>
                <a:rPr lang="en-US" sz="2100" b="0" baseline="0" dirty="0">
                  <a:solidFill>
                    <a:schemeClr val="bg1">
                      <a:lumMod val="75000"/>
                    </a:schemeClr>
                  </a:solidFill>
                  <a:latin typeface="Trebuchet MS" pitchFamily="34" charset="0"/>
                </a:rPr>
                <a:t>Zoom in and look at your images at 100% magnification. If they look good they will print well. </a:t>
              </a:r>
              <a:endParaRPr lang="en-US" sz="245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6"/>
              <a:ext cx="7531182" cy="2305104"/>
              <a:chOff x="-4470427" y="11016658"/>
              <a:chExt cx="3470785" cy="1059063"/>
            </a:xfrm>
          </p:grpSpPr>
          <p:grpSp>
            <p:nvGrpSpPr>
              <p:cNvPr id="65" name="Group 64"/>
              <p:cNvGrpSpPr/>
              <p:nvPr userDrawn="1"/>
            </p:nvGrpSpPr>
            <p:grpSpPr>
              <a:xfrm>
                <a:off x="-2783495" y="11060889"/>
                <a:ext cx="624431" cy="879395"/>
                <a:chOff x="-3958697" y="11117435"/>
                <a:chExt cx="779338" cy="1260167"/>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66" name="Group 65"/>
              <p:cNvGrpSpPr/>
              <p:nvPr userDrawn="1"/>
            </p:nvGrpSpPr>
            <p:grpSpPr>
              <a:xfrm>
                <a:off x="-2033159" y="11060893"/>
                <a:ext cx="1033517" cy="881161"/>
                <a:chOff x="-2921738" y="11200127"/>
                <a:chExt cx="1420279" cy="1210907"/>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35616"/>
                </a:xfrm>
                <a:prstGeom prst="rect">
                  <a:avLst/>
                </a:prstGeom>
                <a:solidFill>
                  <a:srgbClr val="FF0000"/>
                </a:solidFill>
              </p:spPr>
              <p:txBody>
                <a:bodyPr wrap="square" lIns="457200" tIns="91440" rIns="457200" bIns="91440" rtlCol="0">
                  <a:spAutoFit/>
                </a:bodyPr>
                <a:lstStyle/>
                <a:p>
                  <a:pPr algn="ctr"/>
                  <a:r>
                    <a:rPr lang="en-US" sz="1225" b="1" dirty="0">
                      <a:solidFill>
                        <a:schemeClr val="bg1"/>
                      </a:solidFill>
                    </a:rPr>
                    <a:t>DISTORTED</a:t>
                  </a:r>
                  <a:endParaRPr lang="en-US" sz="613"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60" name="Group 59"/>
            <p:cNvGrpSpPr/>
            <p:nvPr userDrawn="1"/>
          </p:nvGrpSpPr>
          <p:grpSpPr>
            <a:xfrm>
              <a:off x="-10405389" y="27751412"/>
              <a:ext cx="9336204" cy="2453251"/>
              <a:chOff x="-4758036" y="12734137"/>
              <a:chExt cx="430263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741"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742"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1886"/>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64" name="TextBox 63"/>
              <p:cNvSpPr txBox="1"/>
              <p:nvPr userDrawn="1"/>
            </p:nvSpPr>
            <p:spPr>
              <a:xfrm rot="16200000">
                <a:off x="-1095250" y="13221413"/>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sp>
        <p:nvSpPr>
          <p:cNvPr id="40" name="Text Box 14"/>
          <p:cNvSpPr txBox="1">
            <a:spLocks noChangeArrowheads="1"/>
          </p:cNvSpPr>
          <p:nvPr userDrawn="1"/>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000500"/>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52776" y="4084927"/>
            <a:ext cx="38404800" cy="152400"/>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sp>
        <p:nvSpPr>
          <p:cNvPr id="21" name="Rounded Rectangle 20"/>
          <p:cNvSpPr/>
          <p:nvPr userDrawn="1"/>
        </p:nvSpPr>
        <p:spPr>
          <a:xfrm>
            <a:off x="807046" y="4876803"/>
            <a:ext cx="8794154" cy="27117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2" name="Rounded Rectangle 21"/>
          <p:cNvSpPr/>
          <p:nvPr userDrawn="1"/>
        </p:nvSpPr>
        <p:spPr>
          <a:xfrm>
            <a:off x="28803600" y="4876802"/>
            <a:ext cx="8794154" cy="2711767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10135296" y="4876801"/>
            <a:ext cx="18134211" cy="2712720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grpSp>
        <p:nvGrpSpPr>
          <p:cNvPr id="43" name="Group 42"/>
          <p:cNvGrpSpPr/>
          <p:nvPr userDrawn="1"/>
        </p:nvGrpSpPr>
        <p:grpSpPr>
          <a:xfrm>
            <a:off x="38638109" y="-55065"/>
            <a:ext cx="9679372"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500" b="1" spc="525" dirty="0">
                  <a:solidFill>
                    <a:schemeClr val="bg1"/>
                  </a:solidFill>
                  <a:latin typeface="Trebuchet MS" pitchFamily="34" charset="0"/>
                </a:rPr>
                <a:t>QUICK START (cont.)</a:t>
              </a:r>
            </a:p>
            <a:p>
              <a:pPr algn="ctr"/>
              <a:endParaRPr lang="en-US" sz="315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How to change the template color theme</a:t>
              </a:r>
            </a:p>
            <a:p>
              <a:pPr marL="0" marR="0" lvl="2" indent="0" algn="l" defTabSz="100013"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100" b="0" spc="0" baseline="0" dirty="0">
                  <a:solidFill>
                    <a:schemeClr val="bg1">
                      <a:lumMod val="75000"/>
                    </a:schemeClr>
                  </a:solidFill>
                  <a:latin typeface="Trebuchet MS" pitchFamily="34" charset="0"/>
                </a:rPr>
                <a:t>also create your own color theme.</a:t>
              </a:r>
            </a:p>
            <a:p>
              <a:pPr marL="0" marR="0" lvl="2"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r>
                <a:rPr lang="en-US" sz="21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Text</a:t>
              </a:r>
            </a:p>
            <a:p>
              <a:pPr marL="2857302" lvl="2" indent="0" algn="l" defTabSz="100013"/>
              <a:r>
                <a:rPr lang="en-US" sz="21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28548" lvl="2"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 </a:t>
              </a:r>
              <a:r>
                <a:rPr kumimoji="0" lang="en-US" sz="2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100" b="0" baseline="0" dirty="0">
                <a:solidFill>
                  <a:schemeClr val="bg1">
                    <a:lumMod val="75000"/>
                  </a:schemeClr>
                </a:solidFill>
                <a:latin typeface="Trebuchet MS" pitchFamily="34" charset="0"/>
              </a:endParaRPr>
            </a:p>
            <a:p>
              <a:pPr marL="1328548" lvl="2"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Tables</a:t>
              </a:r>
            </a:p>
            <a:p>
              <a:pPr marL="1514078" lvl="1" indent="0" algn="l" defTabSz="100013"/>
              <a:r>
                <a:rPr lang="en-US" sz="2100" b="0" baseline="0" dirty="0">
                  <a:solidFill>
                    <a:schemeClr val="bg1">
                      <a:lumMod val="75000"/>
                    </a:schemeClr>
                  </a:solidFill>
                  <a:latin typeface="Trebuchet MS" pitchFamily="34" charset="0"/>
                </a:rPr>
                <a:t>To add a table from scratch go to the INSERT menu and </a:t>
              </a:r>
              <a:br>
                <a:rPr lang="en-US" sz="2100" b="0" baseline="0" dirty="0">
                  <a:solidFill>
                    <a:schemeClr val="bg1">
                      <a:lumMod val="75000"/>
                    </a:schemeClr>
                  </a:solidFill>
                  <a:latin typeface="Trebuchet MS" pitchFamily="34" charset="0"/>
                </a:rPr>
              </a:br>
              <a:r>
                <a:rPr lang="en-US" sz="2100" b="0" baseline="0" dirty="0">
                  <a:solidFill>
                    <a:schemeClr val="bg1">
                      <a:lumMod val="75000"/>
                    </a:schemeClr>
                  </a:solidFill>
                  <a:latin typeface="Trebuchet MS" pitchFamily="34" charset="0"/>
                </a:rPr>
                <a:t>click on TABLE. A drop-down box will help you select rows and columns. </a:t>
              </a:r>
            </a:p>
            <a:p>
              <a:pPr marL="0" lvl="0" indent="0" algn="l" defTabSz="100013"/>
              <a:r>
                <a:rPr lang="en-US" sz="21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28548"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45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763"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764"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636533"/>
              </a:xfrm>
              <a:prstGeom prst="rect">
                <a:avLst/>
              </a:prstGeom>
              <a:noFill/>
              <a:ln>
                <a:noFill/>
              </a:ln>
            </p:spPr>
            <p:txBody>
              <a:bodyPr wrap="square" rtlCol="0">
                <a:spAutoFit/>
              </a:body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Facebook page.</a:t>
                </a:r>
                <a:br>
                  <a:rPr lang="en-US" sz="2100" baseline="0" dirty="0">
                    <a:solidFill>
                      <a:schemeClr val="tx2"/>
                    </a:solidFill>
                    <a:latin typeface="Trebuchet MS" pitchFamily="34" charset="0"/>
                  </a:rPr>
                </a:br>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 </a:t>
                </a:r>
                <a:endParaRPr lang="en-US" sz="2100" dirty="0">
                  <a:solidFill>
                    <a:schemeClr val="tx2"/>
                  </a:solidFill>
                  <a:latin typeface="Trebuchet MS" pitchFamily="34" charset="0"/>
                </a:endParaRPr>
              </a:p>
            </p:txBody>
          </p:sp>
        </p:grpSp>
        <p:sp>
          <p:nvSpPr>
            <p:cNvPr id="49" name="TextBox 48"/>
            <p:cNvSpPr txBox="1"/>
            <p:nvPr userDrawn="1"/>
          </p:nvSpPr>
          <p:spPr>
            <a:xfrm>
              <a:off x="44262808" y="31169782"/>
              <a:ext cx="6870215" cy="1245750"/>
            </a:xfrm>
            <a:prstGeom prst="rect">
              <a:avLst/>
            </a:prstGeom>
            <a:noFill/>
          </p:spPr>
          <p:txBody>
            <a:bodyPr wrap="square" lIns="65304" tIns="32651" rIns="65304" bIns="32651" rtlCol="0">
              <a:spAutoFit/>
            </a:bodyPr>
            <a:lstStyle/>
            <a:p>
              <a:pPr>
                <a:lnSpc>
                  <a:spcPts val="2275"/>
                </a:lnSpc>
              </a:pPr>
              <a:r>
                <a:rPr lang="en-US" sz="2450" dirty="0">
                  <a:solidFill>
                    <a:schemeClr val="bg1"/>
                  </a:solidFill>
                </a:rPr>
                <a:t>© 2015</a:t>
              </a:r>
              <a:r>
                <a:rPr lang="en-US" sz="2450" baseline="0" dirty="0">
                  <a:solidFill>
                    <a:schemeClr val="bg1"/>
                  </a:solidFill>
                </a:rPr>
                <a:t> </a:t>
              </a:r>
              <a:r>
                <a:rPr lang="en-US" sz="2450" dirty="0">
                  <a:solidFill>
                    <a:schemeClr val="bg1"/>
                  </a:solidFill>
                </a:rPr>
                <a:t>PosterPresentations.com</a:t>
              </a:r>
              <a:br>
                <a:rPr lang="en-US" sz="2450" dirty="0">
                  <a:solidFill>
                    <a:schemeClr val="bg1"/>
                  </a:solidFill>
                </a:rPr>
              </a:br>
              <a:r>
                <a:rPr lang="en-US" sz="2450" dirty="0">
                  <a:solidFill>
                    <a:schemeClr val="bg1"/>
                  </a:solidFill>
                </a:rPr>
                <a:t>    </a:t>
              </a:r>
              <a:r>
                <a:rPr lang="en-US" sz="2100" dirty="0">
                  <a:solidFill>
                    <a:schemeClr val="bg1"/>
                  </a:solidFill>
                </a:rPr>
                <a:t>2117 Fourth Street ,</a:t>
              </a:r>
              <a:r>
                <a:rPr lang="en-US" sz="2100" baseline="0" dirty="0">
                  <a:solidFill>
                    <a:schemeClr val="bg1"/>
                  </a:solidFill>
                </a:rPr>
                <a:t> Unit C        </a:t>
              </a:r>
            </a:p>
            <a:p>
              <a:pPr>
                <a:lnSpc>
                  <a:spcPts val="2275"/>
                </a:lnSpc>
              </a:pPr>
              <a:r>
                <a:rPr lang="en-US" sz="2100" baseline="0" dirty="0">
                  <a:solidFill>
                    <a:schemeClr val="bg1"/>
                  </a:solidFill>
                </a:rPr>
                <a:t>     Berkeley CA </a:t>
              </a:r>
              <a:r>
                <a:rPr lang="en-US" sz="1750" baseline="0" dirty="0">
                  <a:solidFill>
                    <a:schemeClr val="bg1"/>
                  </a:solidFill>
                </a:rPr>
                <a:t>94710</a:t>
              </a:r>
              <a:br>
                <a:rPr lang="en-US" sz="2100" baseline="0" dirty="0">
                  <a:solidFill>
                    <a:schemeClr val="bg1"/>
                  </a:solidFill>
                </a:rPr>
              </a:br>
              <a:r>
                <a:rPr lang="en-US" sz="2100" baseline="0" dirty="0">
                  <a:solidFill>
                    <a:schemeClr val="bg1"/>
                  </a:solidFill>
                </a:rPr>
                <a:t>    </a:t>
              </a:r>
              <a:r>
                <a:rPr lang="en-US" sz="2100" b="1" baseline="0" dirty="0">
                  <a:solidFill>
                    <a:srgbClr val="FFFF00"/>
                  </a:solidFill>
                </a:rPr>
                <a:t>posterpresenter@gmail.com</a:t>
              </a:r>
              <a:endParaRPr lang="en-US" sz="2450" b="1" dirty="0">
                <a:solidFill>
                  <a:srgbClr val="FFFF00"/>
                </a:solidFill>
              </a:endParaRPr>
            </a:p>
          </p:txBody>
        </p:sp>
      </p:grpSp>
      <p:grpSp>
        <p:nvGrpSpPr>
          <p:cNvPr id="53" name="Group 52"/>
          <p:cNvGrpSpPr/>
          <p:nvPr userDrawn="1"/>
        </p:nvGrpSpPr>
        <p:grpSpPr>
          <a:xfrm>
            <a:off x="-9822039" y="-1"/>
            <a:ext cx="9641507"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28548" rtl="0" eaLnBrk="1" fontAlgn="auto" latinLnBrk="0" hangingPunct="1">
                <a:lnSpc>
                  <a:spcPct val="100000"/>
                </a:lnSpc>
                <a:spcBef>
                  <a:spcPts val="0"/>
                </a:spcBef>
                <a:spcAft>
                  <a:spcPts val="0"/>
                </a:spcAft>
                <a:buClrTx/>
                <a:buSzTx/>
                <a:buFontTx/>
                <a:buNone/>
                <a:tabLst/>
                <a:defRPr/>
              </a:pPr>
              <a:r>
                <a:rPr lang="en-US" sz="2800" b="1" spc="0" dirty="0">
                  <a:solidFill>
                    <a:srgbClr val="FF0000"/>
                  </a:solidFill>
                  <a:latin typeface="Trebuchet MS" pitchFamily="34" charset="0"/>
                </a:rPr>
                <a:t>(—THIS SIDEBAR DOES NOT PRINT—)</a:t>
              </a:r>
              <a:endParaRPr lang="en-US" sz="2800" b="1" spc="525" dirty="0">
                <a:solidFill>
                  <a:schemeClr val="bg1"/>
                </a:solidFill>
                <a:latin typeface="Trebuchet MS" pitchFamily="34" charset="0"/>
              </a:endParaRPr>
            </a:p>
            <a:p>
              <a:pPr algn="ctr"/>
              <a:r>
                <a:rPr lang="en-US" sz="3500" b="1" spc="525" dirty="0">
                  <a:solidFill>
                    <a:schemeClr val="bg1"/>
                  </a:solidFill>
                  <a:latin typeface="Trebuchet MS" pitchFamily="34" charset="0"/>
                </a:rPr>
                <a:t>DESIGN</a:t>
              </a:r>
              <a:r>
                <a:rPr lang="en-US" sz="3500" b="1" spc="525" baseline="0" dirty="0">
                  <a:solidFill>
                    <a:schemeClr val="bg1"/>
                  </a:solidFill>
                  <a:latin typeface="Trebuchet MS" pitchFamily="34" charset="0"/>
                </a:rPr>
                <a:t> </a:t>
              </a:r>
              <a:r>
                <a:rPr lang="en-US" sz="3500" b="1" spc="525" dirty="0">
                  <a:solidFill>
                    <a:schemeClr val="bg1"/>
                  </a:solidFill>
                  <a:latin typeface="Trebuchet MS" pitchFamily="34" charset="0"/>
                </a:rPr>
                <a:t>GUIDE</a:t>
              </a:r>
            </a:p>
            <a:p>
              <a:pPr algn="ctr"/>
              <a:endParaRPr lang="en-US" sz="2450" b="1" dirty="0">
                <a:latin typeface="Trebuchet MS" pitchFamily="34" charset="0"/>
              </a:endParaRPr>
            </a:p>
            <a:p>
              <a:pPr defTabSz="3294934"/>
              <a:r>
                <a:rPr lang="en-US" sz="2450" i="0" dirty="0">
                  <a:latin typeface="Trebuchet MS" pitchFamily="34" charset="0"/>
                </a:rPr>
                <a:t>This PowerPoint</a:t>
              </a:r>
              <a:r>
                <a:rPr lang="en-US" sz="2450" i="0" baseline="0" dirty="0">
                  <a:latin typeface="Trebuchet MS" pitchFamily="34" charset="0"/>
                </a:rPr>
                <a:t> </a:t>
              </a:r>
              <a:r>
                <a:rPr lang="en-US" sz="2450" i="0" dirty="0">
                  <a:latin typeface="Trebuchet MS" pitchFamily="34" charset="0"/>
                </a:rPr>
                <a:t>2007 template produces</a:t>
              </a:r>
              <a:r>
                <a:rPr lang="en-US" sz="2450" i="0" baseline="0" dirty="0">
                  <a:latin typeface="Trebuchet MS" pitchFamily="34" charset="0"/>
                </a:rPr>
                <a:t> </a:t>
              </a:r>
              <a:r>
                <a:rPr lang="en-US" sz="2450" i="0" dirty="0">
                  <a:latin typeface="Trebuchet MS" pitchFamily="34" charset="0"/>
                </a:rPr>
                <a:t>a 36”x48” presentation poster. </a:t>
              </a:r>
              <a:r>
                <a:rPr lang="en-US" sz="2450" dirty="0">
                  <a:latin typeface="Trebuchet MS" pitchFamily="34" charset="0"/>
                </a:rPr>
                <a:t>You</a:t>
              </a:r>
              <a:r>
                <a:rPr lang="en-US" sz="2450" baseline="0" dirty="0">
                  <a:latin typeface="Trebuchet MS" pitchFamily="34" charset="0"/>
                </a:rPr>
                <a:t> can u</a:t>
              </a:r>
              <a:r>
                <a:rPr lang="en-US" sz="2450" dirty="0">
                  <a:latin typeface="Trebuchet MS" pitchFamily="34" charset="0"/>
                </a:rPr>
                <a:t>se</a:t>
              </a:r>
              <a:r>
                <a:rPr lang="en-US" sz="2450" baseline="0" dirty="0">
                  <a:latin typeface="Trebuchet MS" pitchFamily="34" charset="0"/>
                </a:rPr>
                <a:t> it to create your research poster and </a:t>
              </a:r>
              <a:r>
                <a:rPr lang="en-US" sz="2450" dirty="0">
                  <a:latin typeface="Trebuchet MS" pitchFamily="34" charset="0"/>
                </a:rPr>
                <a:t>save valuable time placing titles, subtitles,</a:t>
              </a:r>
              <a:r>
                <a:rPr lang="en-US" sz="2450" baseline="0" dirty="0">
                  <a:latin typeface="Trebuchet MS" pitchFamily="34" charset="0"/>
                </a:rPr>
                <a:t> text, and graphics</a:t>
              </a:r>
              <a:r>
                <a:rPr lang="en-US" sz="2450" dirty="0">
                  <a:latin typeface="Trebuchet MS" pitchFamily="34" charset="0"/>
                </a:rPr>
                <a:t>. </a:t>
              </a:r>
            </a:p>
            <a:p>
              <a:pPr defTabSz="3294934"/>
              <a:endParaRPr lang="en-US" sz="2450" dirty="0">
                <a:latin typeface="Trebuchet MS" pitchFamily="34" charset="0"/>
              </a:endParaRPr>
            </a:p>
            <a:p>
              <a:pPr defTabSz="3840567"/>
              <a:r>
                <a:rPr lang="en-US" sz="2450" dirty="0">
                  <a:latin typeface="Trebuchet MS" pitchFamily="34" charset="0"/>
                </a:rPr>
                <a:t>We provide a series of online tutorials that will guide you through the poster design process and answer your poster production questions. To view our template tutorials, go online to </a:t>
              </a:r>
              <a:r>
                <a:rPr lang="en-US" sz="2450" b="1" dirty="0">
                  <a:solidFill>
                    <a:srgbClr val="FFC000"/>
                  </a:solidFill>
                  <a:latin typeface="Trebuchet MS" pitchFamily="34" charset="0"/>
                </a:rPr>
                <a:t>PosterPresentations.com</a:t>
              </a:r>
              <a:r>
                <a:rPr lang="en-US" sz="2450" b="1" dirty="0">
                  <a:solidFill>
                    <a:schemeClr val="bg1"/>
                  </a:solidFill>
                  <a:latin typeface="Trebuchet MS" pitchFamily="34" charset="0"/>
                </a:rPr>
                <a:t> </a:t>
              </a:r>
              <a:r>
                <a:rPr lang="en-US" sz="2450" dirty="0">
                  <a:solidFill>
                    <a:schemeClr val="bg1"/>
                  </a:solidFill>
                  <a:latin typeface="Trebuchet MS" pitchFamily="34" charset="0"/>
                </a:rPr>
                <a:t>and click on HELP DESK.</a:t>
              </a:r>
            </a:p>
            <a:p>
              <a:pPr defTabSz="3840567"/>
              <a:endParaRPr lang="en-US" sz="2450" dirty="0">
                <a:latin typeface="Trebuchet MS" pitchFamily="34" charset="0"/>
              </a:endParaRPr>
            </a:p>
            <a:p>
              <a:pPr defTabSz="3840567"/>
              <a:r>
                <a:rPr lang="en-US" sz="2450" dirty="0">
                  <a:solidFill>
                    <a:schemeClr val="bg1"/>
                  </a:solidFill>
                  <a:latin typeface="Trebuchet MS" pitchFamily="34" charset="0"/>
                </a:rPr>
                <a:t>When</a:t>
              </a:r>
              <a:r>
                <a:rPr lang="en-US" sz="2450" baseline="0" dirty="0">
                  <a:solidFill>
                    <a:schemeClr val="bg1"/>
                  </a:solidFill>
                  <a:latin typeface="Trebuchet MS" pitchFamily="34" charset="0"/>
                </a:rPr>
                <a:t> you are ready to print your poster</a:t>
              </a:r>
              <a:r>
                <a:rPr lang="en-US" sz="2450" dirty="0">
                  <a:solidFill>
                    <a:schemeClr val="bg1"/>
                  </a:solidFill>
                  <a:latin typeface="Trebuchet MS" pitchFamily="34" charset="0"/>
                </a:rPr>
                <a:t>,</a:t>
              </a:r>
              <a:r>
                <a:rPr lang="en-US" sz="2450" baseline="0" dirty="0">
                  <a:solidFill>
                    <a:schemeClr val="bg1"/>
                  </a:solidFill>
                  <a:latin typeface="Trebuchet MS" pitchFamily="34" charset="0"/>
                </a:rPr>
                <a:t> go online to </a:t>
              </a:r>
              <a:r>
                <a:rPr lang="en-US" sz="2450" b="0" dirty="0">
                  <a:solidFill>
                    <a:schemeClr val="bg1"/>
                  </a:solidFill>
                  <a:latin typeface="Trebuchet MS" pitchFamily="34" charset="0"/>
                </a:rPr>
                <a:t>PosterPresentations.com</a:t>
              </a:r>
              <a:br>
                <a:rPr lang="en-US" sz="2450" dirty="0">
                  <a:solidFill>
                    <a:schemeClr val="bg1"/>
                  </a:solidFill>
                  <a:latin typeface="Trebuchet MS" pitchFamily="34" charset="0"/>
                </a:rPr>
              </a:br>
              <a:endParaRPr lang="en-US" sz="2450" dirty="0">
                <a:solidFill>
                  <a:schemeClr val="bg1"/>
                </a:solidFill>
                <a:latin typeface="Trebuchet MS" pitchFamily="34" charset="0"/>
              </a:endParaRPr>
            </a:p>
            <a:p>
              <a:pPr algn="l" defTabSz="3294934"/>
              <a:r>
                <a:rPr lang="en-US" sz="2450" b="0" dirty="0">
                  <a:solidFill>
                    <a:schemeClr val="bg1"/>
                  </a:solidFill>
                  <a:latin typeface="Trebuchet MS" pitchFamily="34" charset="0"/>
                </a:rPr>
                <a:t>Need</a:t>
              </a:r>
              <a:r>
                <a:rPr lang="en-US" sz="2450" b="0" baseline="0" dirty="0">
                  <a:solidFill>
                    <a:schemeClr val="bg1"/>
                  </a:solidFill>
                  <a:latin typeface="Trebuchet MS" pitchFamily="34" charset="0"/>
                </a:rPr>
                <a:t> assistance? Call us at </a:t>
              </a:r>
              <a:r>
                <a:rPr lang="en-US" sz="2450" b="0" dirty="0">
                  <a:solidFill>
                    <a:srgbClr val="FFC000"/>
                  </a:solidFill>
                  <a:latin typeface="Trebuchet MS" pitchFamily="34" charset="0"/>
                </a:rPr>
                <a:t>1.510.649.3001</a:t>
              </a:r>
            </a:p>
            <a:p>
              <a:pPr algn="l" defTabSz="3294934"/>
              <a:endParaRPr lang="en-US" sz="3150" b="1" dirty="0">
                <a:solidFill>
                  <a:srgbClr val="FFFF00"/>
                </a:solidFill>
                <a:latin typeface="Trebuchet MS" pitchFamily="34" charset="0"/>
              </a:endParaRPr>
            </a:p>
            <a:p>
              <a:pPr algn="ctr"/>
              <a:endParaRPr lang="en-US" sz="2100" b="1" dirty="0">
                <a:solidFill>
                  <a:schemeClr val="bg1"/>
                </a:solidFill>
                <a:latin typeface="Trebuchet MS" pitchFamily="34" charset="0"/>
              </a:endParaRPr>
            </a:p>
            <a:p>
              <a:pPr algn="ctr"/>
              <a:r>
                <a:rPr lang="en-US" sz="3500" b="1" spc="525" dirty="0">
                  <a:solidFill>
                    <a:schemeClr val="bg1"/>
                  </a:solidFill>
                  <a:latin typeface="Trebuchet MS" pitchFamily="34" charset="0"/>
                </a:rPr>
                <a:t>QUICK START</a:t>
              </a:r>
            </a:p>
            <a:p>
              <a:pPr algn="ctr"/>
              <a:endParaRPr lang="en-US" sz="280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Zoom in and out</a:t>
              </a:r>
            </a:p>
            <a:p>
              <a:pPr marL="1655763" indent="-1655763" algn="l" defTabSz="744538"/>
              <a:r>
                <a:rPr lang="en-US" sz="2100" b="0" baseline="0" dirty="0">
                  <a:solidFill>
                    <a:schemeClr val="bg1"/>
                  </a:solidFill>
                  <a:latin typeface="Trebuchet MS" pitchFamily="34" charset="0"/>
                </a:rPr>
                <a:t>	</a:t>
              </a:r>
              <a:r>
                <a:rPr lang="en-US" sz="2100" b="0" baseline="0" dirty="0">
                  <a:solidFill>
                    <a:schemeClr val="bg1">
                      <a:lumMod val="75000"/>
                    </a:schemeClr>
                  </a:solidFill>
                  <a:latin typeface="Trebuchet MS" pitchFamily="34" charset="0"/>
                </a:rPr>
                <a:t>As you work on your poster zoom in and out to the level that is more comfortable to you. </a:t>
              </a:r>
            </a:p>
            <a:p>
              <a:pPr marL="1655763" indent="-1655763" algn="l" defTabSz="744538"/>
              <a:r>
                <a:rPr lang="en-US" sz="2100" b="1" baseline="0" dirty="0">
                  <a:solidFill>
                    <a:schemeClr val="bg1">
                      <a:lumMod val="75000"/>
                    </a:schemeClr>
                  </a:solidFill>
                  <a:latin typeface="Trebuchet MS" pitchFamily="34" charset="0"/>
                </a:rPr>
                <a:t>	</a:t>
              </a:r>
              <a:r>
                <a:rPr lang="en-US" sz="2100" b="0" baseline="0" dirty="0">
                  <a:solidFill>
                    <a:schemeClr val="bg1">
                      <a:lumMod val="75000"/>
                    </a:schemeClr>
                  </a:solidFill>
                  <a:latin typeface="Trebuchet MS" pitchFamily="34" charset="0"/>
                </a:rPr>
                <a:t>Go to VIEW &gt; ZOOM.</a:t>
              </a:r>
            </a:p>
            <a:p>
              <a:pPr algn="l"/>
              <a:endParaRPr lang="en-US" sz="2450" b="0"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Title, Authors, and Affiliations</a:t>
              </a:r>
            </a:p>
            <a:p>
              <a:pPr algn="l"/>
              <a:r>
                <a:rPr lang="en-US" sz="21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1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100" b="0" spc="0"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The font size of your title should be bigger than your name(s) and institution name(s).</a:t>
              </a:r>
            </a:p>
            <a:p>
              <a:pPr algn="l"/>
              <a:br>
                <a:rPr lang="en-US" sz="2450" b="1" baseline="0" dirty="0">
                  <a:solidFill>
                    <a:schemeClr val="bg1"/>
                  </a:solidFill>
                  <a:latin typeface="Trebuchet MS" pitchFamily="34" charset="0"/>
                </a:rPr>
              </a:br>
              <a:endParaRPr lang="en-US" sz="2450" b="1" dirty="0">
                <a:solidFill>
                  <a:schemeClr val="bg1"/>
                </a:solidFill>
                <a:latin typeface="Trebuchet MS" pitchFamily="34" charset="0"/>
              </a:endParaRPr>
            </a:p>
            <a:p>
              <a:pPr algn="ctr"/>
              <a:endParaRPr lang="en-US" sz="2450" b="1" dirty="0">
                <a:solidFill>
                  <a:srgbClr val="FFC000"/>
                </a:solidFill>
                <a:latin typeface="Trebuchet MS" pitchFamily="34" charset="0"/>
              </a:endParaRPr>
            </a:p>
            <a:p>
              <a:pPr algn="ctr"/>
              <a:endParaRPr lang="en-US" sz="2450" b="1" dirty="0">
                <a:solidFill>
                  <a:srgbClr val="FFC000"/>
                </a:solidFill>
                <a:latin typeface="Trebuchet MS" pitchFamily="34" charset="0"/>
              </a:endParaRPr>
            </a:p>
            <a:p>
              <a:pPr algn="ctr"/>
              <a:r>
                <a:rPr lang="en-US" sz="2800" b="1" dirty="0">
                  <a:solidFill>
                    <a:srgbClr val="FFC000"/>
                  </a:solidFill>
                  <a:latin typeface="Trebuchet MS" pitchFamily="34" charset="0"/>
                </a:rPr>
                <a:t>Adding Logos</a:t>
              </a:r>
              <a:r>
                <a:rPr lang="en-US" sz="2800" b="1" baseline="0" dirty="0">
                  <a:solidFill>
                    <a:srgbClr val="FFC000"/>
                  </a:solidFill>
                  <a:latin typeface="Trebuchet MS" pitchFamily="34" charset="0"/>
                </a:rPr>
                <a:t> / Seals</a:t>
              </a:r>
            </a:p>
            <a:p>
              <a:pPr algn="l"/>
              <a:r>
                <a:rPr lang="en-US" sz="21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100" b="0" spc="263"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spc="0"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See if your school’s logo is available on our free poster templates page.</a:t>
              </a:r>
            </a:p>
            <a:p>
              <a:pPr algn="l"/>
              <a:endParaRPr lang="en-US" sz="2100" b="0" baseline="0" dirty="0">
                <a:latin typeface="Trebuchet MS" pitchFamily="34" charset="0"/>
              </a:endParaRPr>
            </a:p>
            <a:p>
              <a:pPr algn="ctr"/>
              <a:r>
                <a:rPr lang="en-US" sz="2800" b="1" baseline="0" dirty="0">
                  <a:solidFill>
                    <a:srgbClr val="FFC000"/>
                  </a:solidFill>
                  <a:latin typeface="Trebuchet MS" pitchFamily="34" charset="0"/>
                </a:rPr>
                <a:t>Photographs / Graphics</a:t>
              </a:r>
            </a:p>
            <a:p>
              <a:pPr algn="l" defTabSz="855663"/>
              <a:r>
                <a:rPr lang="en-US" sz="21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100" b="0" spc="0" baseline="0" dirty="0">
                  <a:solidFill>
                    <a:schemeClr val="bg1">
                      <a:lumMod val="75000"/>
                    </a:schemeClr>
                  </a:solidFill>
                  <a:latin typeface="Trebuchet MS" pitchFamily="34" charset="0"/>
                </a:rPr>
                <a:t>disproportionally.</a:t>
              </a:r>
            </a:p>
            <a:p>
              <a:pPr algn="l" defTabSz="855663"/>
              <a:endParaRPr lang="en-US" sz="2100" b="0" baseline="0" dirty="0">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r>
                <a:rPr lang="en-US" sz="2800" b="1" baseline="0" dirty="0">
                  <a:solidFill>
                    <a:srgbClr val="FFC000"/>
                  </a:solidFill>
                  <a:latin typeface="Trebuchet MS" pitchFamily="34" charset="0"/>
                </a:rPr>
                <a:t>Image Quality Check</a:t>
              </a:r>
            </a:p>
            <a:p>
              <a:pPr lvl="0" algn="l" defTabSz="855663"/>
              <a:r>
                <a:rPr lang="en-US" sz="2100" b="0" baseline="0" dirty="0">
                  <a:solidFill>
                    <a:schemeClr val="bg1">
                      <a:lumMod val="75000"/>
                    </a:schemeClr>
                  </a:solidFill>
                  <a:latin typeface="Trebuchet MS" pitchFamily="34" charset="0"/>
                </a:rPr>
                <a:t>Zoom in and look at your images at 100% magnification. If they look good they will print well. </a:t>
              </a:r>
              <a:endParaRPr lang="en-US" sz="245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6"/>
              <a:ext cx="7531182" cy="2305104"/>
              <a:chOff x="-4470427" y="11016658"/>
              <a:chExt cx="3470785" cy="1059063"/>
            </a:xfrm>
          </p:grpSpPr>
          <p:grpSp>
            <p:nvGrpSpPr>
              <p:cNvPr id="64" name="Group 63"/>
              <p:cNvGrpSpPr/>
              <p:nvPr userDrawn="1"/>
            </p:nvGrpSpPr>
            <p:grpSpPr>
              <a:xfrm>
                <a:off x="-2783495" y="11060889"/>
                <a:ext cx="624431" cy="879395"/>
                <a:chOff x="-3958697" y="11117435"/>
                <a:chExt cx="779338" cy="1260167"/>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65" name="Group 64"/>
              <p:cNvGrpSpPr/>
              <p:nvPr userDrawn="1"/>
            </p:nvGrpSpPr>
            <p:grpSpPr>
              <a:xfrm>
                <a:off x="-2033159" y="11060893"/>
                <a:ext cx="1033517" cy="881161"/>
                <a:chOff x="-2921738" y="11200127"/>
                <a:chExt cx="1420279" cy="1210907"/>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35616"/>
                </a:xfrm>
                <a:prstGeom prst="rect">
                  <a:avLst/>
                </a:prstGeom>
                <a:solidFill>
                  <a:srgbClr val="FF0000"/>
                </a:solidFill>
              </p:spPr>
              <p:txBody>
                <a:bodyPr wrap="square" lIns="457200" tIns="91440" rIns="457200" bIns="91440" rtlCol="0">
                  <a:spAutoFit/>
                </a:bodyPr>
                <a:lstStyle/>
                <a:p>
                  <a:pPr algn="ctr"/>
                  <a:r>
                    <a:rPr lang="en-US" sz="1225" b="1" dirty="0">
                      <a:solidFill>
                        <a:schemeClr val="bg1"/>
                      </a:solidFill>
                    </a:rPr>
                    <a:t>DISTORTED</a:t>
                  </a:r>
                  <a:endParaRPr lang="en-US" sz="613"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59" name="Group 58"/>
            <p:cNvGrpSpPr/>
            <p:nvPr userDrawn="1"/>
          </p:nvGrpSpPr>
          <p:grpSpPr>
            <a:xfrm>
              <a:off x="-10405389" y="27751412"/>
              <a:ext cx="9336204" cy="2453251"/>
              <a:chOff x="-4758036" y="12734137"/>
              <a:chExt cx="430263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765"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766"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1886"/>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63" name="TextBox 62"/>
              <p:cNvSpPr txBox="1"/>
              <p:nvPr userDrawn="1"/>
            </p:nvSpPr>
            <p:spPr>
              <a:xfrm rot="16200000">
                <a:off x="-1095250" y="13221413"/>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sp>
        <p:nvSpPr>
          <p:cNvPr id="38" name="Text Box 14"/>
          <p:cNvSpPr txBox="1">
            <a:spLocks noChangeArrowheads="1"/>
          </p:cNvSpPr>
          <p:nvPr userDrawn="1"/>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3" name="Text Placeholder 452"/>
          <p:cNvSpPr>
            <a:spLocks noGrp="1"/>
          </p:cNvSpPr>
          <p:nvPr>
            <p:ph type="body" sz="quarter" idx="11"/>
          </p:nvPr>
        </p:nvSpPr>
        <p:spPr>
          <a:xfrm>
            <a:off x="807049" y="6326036"/>
            <a:ext cx="8792766" cy="682936"/>
          </a:xfrm>
        </p:spPr>
        <p:txBody>
          <a:bodyPr/>
          <a:lstStyle/>
          <a:p>
            <a:pPr lvl="0"/>
            <a:r>
              <a:rPr lang="en-US" dirty="0"/>
              <a:t>Introduction </a:t>
            </a:r>
          </a:p>
        </p:txBody>
      </p:sp>
      <p:sp>
        <p:nvSpPr>
          <p:cNvPr id="617" name="Text Placeholder 616"/>
          <p:cNvSpPr>
            <a:spLocks noGrp="1"/>
          </p:cNvSpPr>
          <p:nvPr>
            <p:ph type="body" sz="quarter" idx="22"/>
          </p:nvPr>
        </p:nvSpPr>
        <p:spPr>
          <a:xfrm>
            <a:off x="11007968" y="6326037"/>
            <a:ext cx="17260843" cy="761405"/>
          </a:xfrm>
        </p:spPr>
        <p:txBody>
          <a:bodyPr/>
          <a:lstStyle/>
          <a:p>
            <a:r>
              <a:rPr lang="en-US" sz="3600" dirty="0"/>
              <a:t>Case Presentation</a:t>
            </a:r>
          </a:p>
        </p:txBody>
      </p:sp>
      <p:sp>
        <p:nvSpPr>
          <p:cNvPr id="618" name="Text Placeholder 617"/>
          <p:cNvSpPr>
            <a:spLocks noGrp="1"/>
          </p:cNvSpPr>
          <p:nvPr>
            <p:ph type="body" sz="quarter" idx="23"/>
          </p:nvPr>
        </p:nvSpPr>
        <p:spPr>
          <a:xfrm>
            <a:off x="10263246" y="15478691"/>
            <a:ext cx="18130044" cy="1258784"/>
          </a:xfrm>
        </p:spPr>
        <p:txBody>
          <a:bodyPr/>
          <a:lstStyle/>
          <a:p>
            <a:r>
              <a:rPr lang="en-US" sz="2450" dirty="0">
                <a:solidFill>
                  <a:schemeClr val="tx1"/>
                </a:solidFill>
                <a:latin typeface="+mn-lt"/>
              </a:rPr>
              <a:t>   </a:t>
            </a:r>
          </a:p>
          <a:p>
            <a:endParaRPr lang="en-US" dirty="0">
              <a:latin typeface="+mn-lt"/>
            </a:endParaRPr>
          </a:p>
        </p:txBody>
      </p:sp>
      <p:sp>
        <p:nvSpPr>
          <p:cNvPr id="619" name="Text Placeholder 618"/>
          <p:cNvSpPr>
            <a:spLocks noGrp="1"/>
          </p:cNvSpPr>
          <p:nvPr>
            <p:ph type="body" sz="quarter" idx="24"/>
          </p:nvPr>
        </p:nvSpPr>
        <p:spPr>
          <a:xfrm>
            <a:off x="11359662" y="22187455"/>
            <a:ext cx="16909150" cy="814406"/>
          </a:xfrm>
        </p:spPr>
        <p:txBody>
          <a:bodyPr/>
          <a:lstStyle/>
          <a:p>
            <a:r>
              <a:rPr lang="en-US" dirty="0"/>
              <a:t>Discussion </a:t>
            </a:r>
          </a:p>
        </p:txBody>
      </p:sp>
      <p:sp>
        <p:nvSpPr>
          <p:cNvPr id="622" name="Text Placeholder 621"/>
          <p:cNvSpPr>
            <a:spLocks noGrp="1"/>
          </p:cNvSpPr>
          <p:nvPr>
            <p:ph type="body" sz="quarter" idx="27"/>
          </p:nvPr>
        </p:nvSpPr>
        <p:spPr>
          <a:xfrm>
            <a:off x="28818702" y="6289426"/>
            <a:ext cx="8791141" cy="682936"/>
          </a:xfrm>
        </p:spPr>
        <p:txBody>
          <a:bodyPr/>
          <a:lstStyle/>
          <a:p>
            <a:r>
              <a:rPr lang="en-US" dirty="0"/>
              <a:t>Conclusion</a:t>
            </a:r>
          </a:p>
        </p:txBody>
      </p:sp>
      <p:sp>
        <p:nvSpPr>
          <p:cNvPr id="624" name="Text Placeholder 623"/>
          <p:cNvSpPr>
            <a:spLocks noGrp="1"/>
          </p:cNvSpPr>
          <p:nvPr>
            <p:ph type="body" sz="quarter" idx="29"/>
          </p:nvPr>
        </p:nvSpPr>
        <p:spPr>
          <a:xfrm>
            <a:off x="28949117" y="24581045"/>
            <a:ext cx="8791141" cy="682936"/>
          </a:xfrm>
        </p:spPr>
        <p:txBody>
          <a:bodyPr/>
          <a:lstStyle/>
          <a:p>
            <a:r>
              <a:rPr lang="en-US" dirty="0"/>
              <a:t>Reference</a:t>
            </a:r>
          </a:p>
        </p:txBody>
      </p:sp>
      <p:pic>
        <p:nvPicPr>
          <p:cNvPr id="6" name="Picture 5">
            <a:extLst>
              <a:ext uri="{FF2B5EF4-FFF2-40B4-BE49-F238E27FC236}">
                <a16:creationId xmlns:a16="http://schemas.microsoft.com/office/drawing/2014/main" id="{8FE70EBA-23CB-D24A-B8F7-1BC2D7272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44307" y="1168189"/>
            <a:ext cx="4539178" cy="3867702"/>
          </a:xfrm>
          <a:prstGeom prst="rect">
            <a:avLst/>
          </a:prstGeom>
        </p:spPr>
      </p:pic>
      <p:sp>
        <p:nvSpPr>
          <p:cNvPr id="2" name="Text Placeholder 1"/>
          <p:cNvSpPr>
            <a:spLocks noGrp="1"/>
          </p:cNvSpPr>
          <p:nvPr>
            <p:ph type="body" sz="quarter" idx="10"/>
          </p:nvPr>
        </p:nvSpPr>
        <p:spPr>
          <a:xfrm>
            <a:off x="808438" y="7209545"/>
            <a:ext cx="8799711" cy="2072083"/>
          </a:xfrm>
        </p:spPr>
        <p:txBody>
          <a:bodyPr/>
          <a:lstStyle/>
          <a:p>
            <a:endParaRPr lang="en-US" dirty="0"/>
          </a:p>
          <a:p>
            <a:endParaRPr lang="en-US" dirty="0"/>
          </a:p>
          <a:p>
            <a:endParaRPr lang="en-US" dirty="0"/>
          </a:p>
          <a:p>
            <a:endParaRPr lang="en-US" dirty="0"/>
          </a:p>
        </p:txBody>
      </p:sp>
      <p:sp>
        <p:nvSpPr>
          <p:cNvPr id="7" name="Text Placeholder 6"/>
          <p:cNvSpPr>
            <a:spLocks noGrp="1"/>
          </p:cNvSpPr>
          <p:nvPr>
            <p:ph type="body" sz="quarter" idx="19"/>
          </p:nvPr>
        </p:nvSpPr>
        <p:spPr>
          <a:xfrm>
            <a:off x="405075" y="7068640"/>
            <a:ext cx="9454808" cy="9467185"/>
          </a:xfrm>
        </p:spPr>
        <p:txBody>
          <a:bodyPr/>
          <a:lstStyle/>
          <a:p>
            <a:pPr marL="571500" indent="-571500" algn="just">
              <a:buFont typeface="Arial" panose="020B0604020202020204" pitchFamily="34" charset="0"/>
              <a:buChar char="•"/>
            </a:pPr>
            <a:r>
              <a:rPr lang="en-US" sz="3800" dirty="0">
                <a:solidFill>
                  <a:schemeClr val="tx1"/>
                </a:solidFill>
              </a:rPr>
              <a:t>Dasatinib is a second-generation selective tyrosine kinase inhibitor (TKI) that has long been proven to be effective in the long-term treatment of CML, especially Philadelphia chromosome positive CML, and acute lymphoblastic leukemia (ALL) resistant or intolerant to Imatinib. [1]</a:t>
            </a:r>
          </a:p>
          <a:p>
            <a:pPr marL="571500" indent="-571500" algn="just">
              <a:buFont typeface="Arial" panose="020B0604020202020204" pitchFamily="34" charset="0"/>
              <a:buChar char="•"/>
            </a:pPr>
            <a:r>
              <a:rPr lang="en-US" sz="3800" dirty="0">
                <a:solidFill>
                  <a:schemeClr val="tx1"/>
                </a:solidFill>
              </a:rPr>
              <a:t>Pleural effusion is an accumulation of fluid in the pleural cavity that presents with worsening shortness of breath. </a:t>
            </a:r>
          </a:p>
          <a:p>
            <a:pPr marL="571500" indent="-571500" algn="just">
              <a:buFont typeface="Arial" panose="020B0604020202020204" pitchFamily="34" charset="0"/>
              <a:buChar char="•"/>
            </a:pPr>
            <a:r>
              <a:rPr lang="en-US" sz="3800" dirty="0">
                <a:solidFill>
                  <a:schemeClr val="tx1"/>
                </a:solidFill>
              </a:rPr>
              <a:t>We present a 72-year-old man with a history of bone marrow transplantation due to acute lymphoblastic leukemia who presented with Dasatinib-associated pleural effusion.</a:t>
            </a:r>
          </a:p>
        </p:txBody>
      </p:sp>
      <p:sp>
        <p:nvSpPr>
          <p:cNvPr id="8" name="Text Placeholder 7"/>
          <p:cNvSpPr>
            <a:spLocks noGrp="1"/>
          </p:cNvSpPr>
          <p:nvPr>
            <p:ph type="body" sz="quarter" idx="21"/>
          </p:nvPr>
        </p:nvSpPr>
        <p:spPr>
          <a:xfrm>
            <a:off x="11007968" y="7364195"/>
            <a:ext cx="17260842" cy="14964074"/>
          </a:xfrm>
        </p:spPr>
        <p:txBody>
          <a:bodyPr/>
          <a:lstStyle/>
          <a:p>
            <a:pPr marL="457200" indent="-457200" algn="just">
              <a:buFont typeface="Arial" panose="020B0604020202020204" pitchFamily="34" charset="0"/>
              <a:buChar char="•"/>
            </a:pPr>
            <a:r>
              <a:rPr lang="en-US" sz="3800" dirty="0">
                <a:solidFill>
                  <a:schemeClr val="tx1"/>
                </a:solidFill>
              </a:rPr>
              <a:t>A 72-year-old man with a past medical history of acute lymphoblastic leukemia (status post bone marrow transplantation 6 months ago) on Dasatinib and sirolimus presented with a 2-week history of progressive cough, fever, and shortness of breath. The patient denied any known sick contacts. </a:t>
            </a:r>
          </a:p>
          <a:p>
            <a:pPr marL="457200" indent="-457200" algn="just">
              <a:buFont typeface="Arial" panose="020B0604020202020204" pitchFamily="34" charset="0"/>
              <a:buChar char="•"/>
            </a:pPr>
            <a:r>
              <a:rPr lang="en-US" sz="3800" dirty="0">
                <a:solidFill>
                  <a:schemeClr val="tx1"/>
                </a:solidFill>
              </a:rPr>
              <a:t>On examination, the patient had a body temperature of 103 F, a heart rate of 106 beats per minute, a respiratory rate of 33 cycles per minute, and an oxygen saturation of 89% while breathing room air. His respiratory examination revealed crackles and decreased air entry bilaterally. </a:t>
            </a:r>
          </a:p>
          <a:p>
            <a:pPr marL="457200" indent="-457200" algn="just">
              <a:buFont typeface="Arial" panose="020B0604020202020204" pitchFamily="34" charset="0"/>
              <a:buChar char="•"/>
            </a:pPr>
            <a:r>
              <a:rPr lang="en-US" sz="3800" dirty="0">
                <a:solidFill>
                  <a:schemeClr val="tx1"/>
                </a:solidFill>
              </a:rPr>
              <a:t>He had a white blood cell count of 3900 cell/mm, and an LDH titer of 152 unit/L. The patient’s chest X-ray showed features of bilateral interstitial infiltrates and bilateral pleural effusion. </a:t>
            </a:r>
          </a:p>
          <a:p>
            <a:pPr marL="457200" indent="-457200" algn="just">
              <a:buFont typeface="Arial" panose="020B0604020202020204" pitchFamily="34" charset="0"/>
              <a:buChar char="•"/>
            </a:pPr>
            <a:r>
              <a:rPr lang="en-US" sz="3800" dirty="0">
                <a:solidFill>
                  <a:schemeClr val="tx1"/>
                </a:solidFill>
              </a:rPr>
              <a:t>The patient was admitted to the hospital with a diagnosis of bilateral interstitial pneumonia and bilateral pleural effusion. Pleural fluid analysis showed features of an exudate according to the light criteria with leukocytosis of 800 cells/mm and mixed cell counts including lymphocytes, neutrophils, and macrophages. The fluid cytology and bacterial culture were both negative. Although broad-spectrum intravenous antibiotics were administered, the patient’s clinical condition did not improve.</a:t>
            </a:r>
          </a:p>
          <a:p>
            <a:pPr marL="457200" indent="-457200" algn="just">
              <a:buFont typeface="Arial" panose="020B0604020202020204" pitchFamily="34" charset="0"/>
              <a:buChar char="•"/>
            </a:pPr>
            <a:r>
              <a:rPr lang="en-US" sz="3800" dirty="0">
                <a:solidFill>
                  <a:schemeClr val="tx1"/>
                </a:solidFill>
              </a:rPr>
              <a:t> Therapeutic thoracentesis was done several times during his hospital stay because of the recurrence of the pleural effusion. After ruling out infectious and cardiac causes, we discontinued Dasatinib based on its ability to cause fluid retention. As a result, the pleural effusion stabilized, and the patient’s condition improved significantly. We, therefore, posed a final diagnosis of recurrent pleural effusion secondary to Dasatinib toxicity.</a:t>
            </a:r>
          </a:p>
        </p:txBody>
      </p:sp>
      <p:sp>
        <p:nvSpPr>
          <p:cNvPr id="12" name="Text Placeholder 11"/>
          <p:cNvSpPr>
            <a:spLocks noGrp="1"/>
          </p:cNvSpPr>
          <p:nvPr>
            <p:ph type="body" sz="quarter" idx="26"/>
          </p:nvPr>
        </p:nvSpPr>
        <p:spPr>
          <a:xfrm>
            <a:off x="11007968" y="23188776"/>
            <a:ext cx="16951235" cy="9116320"/>
          </a:xfrm>
        </p:spPr>
        <p:txBody>
          <a:bodyPr/>
          <a:lstStyle/>
          <a:p>
            <a:pPr marL="571500" indent="-571500" algn="just">
              <a:buFont typeface="Arial" panose="020B0604020202020204" pitchFamily="34" charset="0"/>
              <a:buChar char="•"/>
            </a:pPr>
            <a:r>
              <a:rPr lang="en-US" sz="3800" dirty="0">
                <a:solidFill>
                  <a:schemeClr val="tx1"/>
                </a:solidFill>
              </a:rPr>
              <a:t>Drug induced pleural disease is rare, and may present as an isolated occurrence, accompany parenchymal diseases or present in the context of generalized and even life-threatening systemic reactions. [2]</a:t>
            </a:r>
          </a:p>
          <a:p>
            <a:pPr marL="571500" indent="-571500" algn="just">
              <a:buFont typeface="Arial" panose="020B0604020202020204" pitchFamily="34" charset="0"/>
              <a:buChar char="•"/>
            </a:pPr>
            <a:r>
              <a:rPr lang="en-US" sz="3800" dirty="0">
                <a:solidFill>
                  <a:schemeClr val="tx1"/>
                </a:solidFill>
              </a:rPr>
              <a:t>The exact mechanism Dasatinib induces pleural effusion is unclear. Dasatinib inhibits targets other than BCR‐ABL, potent inhibition of PDGFR‐β leading to a reduction in interstitial fluid pressure or inhibition of SRC‐family kinases leading to changes in vascular permeability. [3]</a:t>
            </a:r>
          </a:p>
          <a:p>
            <a:pPr marL="571500" indent="-571500" algn="just">
              <a:buFont typeface="Arial" panose="020B0604020202020204" pitchFamily="34" charset="0"/>
              <a:buChar char="•"/>
            </a:pPr>
            <a:r>
              <a:rPr lang="en-US" sz="3800" dirty="0">
                <a:solidFill>
                  <a:schemeClr val="tx1"/>
                </a:solidFill>
              </a:rPr>
              <a:t>In patients with grade 2 to 3 pleural effusion, Dasatinib therapy must be discontinued; a short trial of diuretics and possibly oral steroids may be considered. [4]</a:t>
            </a:r>
          </a:p>
          <a:p>
            <a:pPr marL="571500" indent="-571500" algn="just">
              <a:buFont typeface="Arial" panose="020B0604020202020204" pitchFamily="34" charset="0"/>
              <a:buChar char="•"/>
            </a:pPr>
            <a:r>
              <a:rPr lang="en-US" sz="3800" dirty="0">
                <a:solidFill>
                  <a:schemeClr val="tx1"/>
                </a:solidFill>
              </a:rPr>
              <a:t>After the effusion has resolved, Dasatinib can be resumed at a reduced dose. With adequate management, most patients continue therapy and have the opportunity to achieve the antileukemic effect reported with Dasatinib. [4]</a:t>
            </a:r>
          </a:p>
          <a:p>
            <a:endParaRPr lang="en-US" sz="3800" dirty="0">
              <a:solidFill>
                <a:schemeClr val="tx1"/>
              </a:solidFill>
            </a:endParaRPr>
          </a:p>
        </p:txBody>
      </p:sp>
      <p:sp>
        <p:nvSpPr>
          <p:cNvPr id="13" name="Text Placeholder 12"/>
          <p:cNvSpPr>
            <a:spLocks noGrp="1"/>
          </p:cNvSpPr>
          <p:nvPr>
            <p:ph type="body" sz="quarter" idx="30"/>
          </p:nvPr>
        </p:nvSpPr>
        <p:spPr>
          <a:xfrm>
            <a:off x="28768053" y="25263981"/>
            <a:ext cx="8892438" cy="7914452"/>
          </a:xfrm>
        </p:spPr>
        <p:txBody>
          <a:bodyPr/>
          <a:lstStyle/>
          <a:p>
            <a:r>
              <a:rPr lang="en-US" dirty="0">
                <a:solidFill>
                  <a:schemeClr val="tx1"/>
                </a:solidFill>
              </a:rPr>
              <a:t>1. Goldblatt, M., Huggins, J. T., </a:t>
            </a:r>
            <a:r>
              <a:rPr lang="en-US" dirty="0" err="1">
                <a:solidFill>
                  <a:schemeClr val="tx1"/>
                </a:solidFill>
              </a:rPr>
              <a:t>Doelken</a:t>
            </a:r>
            <a:r>
              <a:rPr lang="en-US" dirty="0">
                <a:solidFill>
                  <a:schemeClr val="tx1"/>
                </a:solidFill>
              </a:rPr>
              <a:t>, P., Gurung, P., &amp; </a:t>
            </a:r>
            <a:r>
              <a:rPr lang="en-US" dirty="0" err="1">
                <a:solidFill>
                  <a:schemeClr val="tx1"/>
                </a:solidFill>
              </a:rPr>
              <a:t>Sahn</a:t>
            </a:r>
            <a:r>
              <a:rPr lang="en-US" dirty="0">
                <a:solidFill>
                  <a:schemeClr val="tx1"/>
                </a:solidFill>
              </a:rPr>
              <a:t>, S. A. (2009). Dasatinib-Induced Pleural Effusions: A Lymphatic Network Disorder? </a:t>
            </a:r>
            <a:r>
              <a:rPr lang="en-US" i="1" dirty="0">
                <a:solidFill>
                  <a:schemeClr val="tx1"/>
                </a:solidFill>
              </a:rPr>
              <a:t>The American Journal of the Medical Sciences,</a:t>
            </a:r>
            <a:r>
              <a:rPr lang="en-US" dirty="0">
                <a:solidFill>
                  <a:schemeClr val="tx1"/>
                </a:solidFill>
              </a:rPr>
              <a:t> </a:t>
            </a:r>
            <a:r>
              <a:rPr lang="en-US" i="1" dirty="0">
                <a:solidFill>
                  <a:schemeClr val="tx1"/>
                </a:solidFill>
              </a:rPr>
              <a:t>338</a:t>
            </a:r>
            <a:r>
              <a:rPr lang="en-US" dirty="0">
                <a:solidFill>
                  <a:schemeClr val="tx1"/>
                </a:solidFill>
              </a:rPr>
              <a:t>(5), 414-417. doi:10.1097/maj.0b013e3181ae9227</a:t>
            </a:r>
          </a:p>
          <a:p>
            <a:r>
              <a:rPr lang="en-US" dirty="0">
                <a:solidFill>
                  <a:schemeClr val="tx1"/>
                </a:solidFill>
              </a:rPr>
              <a:t>2. </a:t>
            </a:r>
            <a:r>
              <a:rPr lang="en-US" dirty="0" err="1">
                <a:solidFill>
                  <a:schemeClr val="tx1"/>
                </a:solidFill>
              </a:rPr>
              <a:t>Kaiafa</a:t>
            </a:r>
            <a:r>
              <a:rPr lang="en-US" dirty="0">
                <a:solidFill>
                  <a:schemeClr val="tx1"/>
                </a:solidFill>
              </a:rPr>
              <a:t>, G., </a:t>
            </a:r>
            <a:r>
              <a:rPr lang="en-US" dirty="0" err="1">
                <a:solidFill>
                  <a:schemeClr val="tx1"/>
                </a:solidFill>
              </a:rPr>
              <a:t>Kakaletsis</a:t>
            </a:r>
            <a:r>
              <a:rPr lang="en-US" dirty="0">
                <a:solidFill>
                  <a:schemeClr val="tx1"/>
                </a:solidFill>
              </a:rPr>
              <a:t>, N., Savopoulos, C., </a:t>
            </a:r>
            <a:r>
              <a:rPr lang="en-US" dirty="0" err="1">
                <a:solidFill>
                  <a:schemeClr val="tx1"/>
                </a:solidFill>
              </a:rPr>
              <a:t>Perifanis</a:t>
            </a:r>
            <a:r>
              <a:rPr lang="en-US" dirty="0">
                <a:solidFill>
                  <a:schemeClr val="tx1"/>
                </a:solidFill>
              </a:rPr>
              <a:t>, V., </a:t>
            </a:r>
            <a:r>
              <a:rPr lang="en-US" dirty="0" err="1">
                <a:solidFill>
                  <a:schemeClr val="tx1"/>
                </a:solidFill>
              </a:rPr>
              <a:t>Giannouli</a:t>
            </a:r>
            <a:r>
              <a:rPr lang="en-US" dirty="0">
                <a:solidFill>
                  <a:schemeClr val="tx1"/>
                </a:solidFill>
              </a:rPr>
              <a:t>, A., Papadopoulos, N., . . . </a:t>
            </a:r>
            <a:r>
              <a:rPr lang="en-US" dirty="0" err="1">
                <a:solidFill>
                  <a:schemeClr val="tx1"/>
                </a:solidFill>
              </a:rPr>
              <a:t>Hatzitolios</a:t>
            </a:r>
            <a:r>
              <a:rPr lang="en-US" dirty="0">
                <a:solidFill>
                  <a:schemeClr val="tx1"/>
                </a:solidFill>
              </a:rPr>
              <a:t>, A. (2013). Simultaneous manifestation of pleural effusion and acute renal failure associated with </a:t>
            </a:r>
            <a:r>
              <a:rPr lang="en-US" dirty="0" err="1">
                <a:solidFill>
                  <a:schemeClr val="tx1"/>
                </a:solidFill>
              </a:rPr>
              <a:t>dasatinib</a:t>
            </a:r>
            <a:r>
              <a:rPr lang="en-US" dirty="0">
                <a:solidFill>
                  <a:schemeClr val="tx1"/>
                </a:solidFill>
              </a:rPr>
              <a:t>: A case report. </a:t>
            </a:r>
            <a:r>
              <a:rPr lang="en-US" i="1" dirty="0">
                <a:solidFill>
                  <a:schemeClr val="tx1"/>
                </a:solidFill>
              </a:rPr>
              <a:t>Journal of Clinical Pharmacy and Therapeutics,</a:t>
            </a:r>
            <a:r>
              <a:rPr lang="en-US" dirty="0">
                <a:solidFill>
                  <a:schemeClr val="tx1"/>
                </a:solidFill>
              </a:rPr>
              <a:t> </a:t>
            </a:r>
            <a:r>
              <a:rPr lang="en-US" i="1" dirty="0">
                <a:solidFill>
                  <a:schemeClr val="tx1"/>
                </a:solidFill>
              </a:rPr>
              <a:t>39</a:t>
            </a:r>
            <a:r>
              <a:rPr lang="en-US" dirty="0">
                <a:solidFill>
                  <a:schemeClr val="tx1"/>
                </a:solidFill>
              </a:rPr>
              <a:t>(1), 102-105. doi:10.1111/jcpt.12107</a:t>
            </a:r>
          </a:p>
          <a:p>
            <a:r>
              <a:rPr lang="en-US" dirty="0">
                <a:solidFill>
                  <a:schemeClr val="tx1"/>
                </a:solidFill>
              </a:rPr>
              <a:t>3. </a:t>
            </a:r>
            <a:r>
              <a:rPr lang="en-US" dirty="0" err="1">
                <a:solidFill>
                  <a:schemeClr val="tx1"/>
                </a:solidFill>
              </a:rPr>
              <a:t>Quintás-Cardama</a:t>
            </a:r>
            <a:r>
              <a:rPr lang="en-US" dirty="0">
                <a:solidFill>
                  <a:schemeClr val="tx1"/>
                </a:solidFill>
              </a:rPr>
              <a:t>, A., </a:t>
            </a:r>
            <a:r>
              <a:rPr lang="en-US" dirty="0" err="1">
                <a:solidFill>
                  <a:schemeClr val="tx1"/>
                </a:solidFill>
              </a:rPr>
              <a:t>Kantarjian</a:t>
            </a:r>
            <a:r>
              <a:rPr lang="en-US" dirty="0">
                <a:solidFill>
                  <a:schemeClr val="tx1"/>
                </a:solidFill>
              </a:rPr>
              <a:t>, H., Obrien, S., </a:t>
            </a:r>
            <a:r>
              <a:rPr lang="en-US" dirty="0" err="1">
                <a:solidFill>
                  <a:schemeClr val="tx1"/>
                </a:solidFill>
              </a:rPr>
              <a:t>Borthakur</a:t>
            </a:r>
            <a:r>
              <a:rPr lang="en-US" dirty="0">
                <a:solidFill>
                  <a:schemeClr val="tx1"/>
                </a:solidFill>
              </a:rPr>
              <a:t>, G., </a:t>
            </a:r>
            <a:r>
              <a:rPr lang="en-US" dirty="0" err="1">
                <a:solidFill>
                  <a:schemeClr val="tx1"/>
                </a:solidFill>
              </a:rPr>
              <a:t>Bruzzi</a:t>
            </a:r>
            <a:r>
              <a:rPr lang="en-US" dirty="0">
                <a:solidFill>
                  <a:schemeClr val="tx1"/>
                </a:solidFill>
              </a:rPr>
              <a:t>, J., </a:t>
            </a:r>
            <a:r>
              <a:rPr lang="en-US" dirty="0" err="1">
                <a:solidFill>
                  <a:schemeClr val="tx1"/>
                </a:solidFill>
              </a:rPr>
              <a:t>Munden</a:t>
            </a:r>
            <a:r>
              <a:rPr lang="en-US" dirty="0">
                <a:solidFill>
                  <a:schemeClr val="tx1"/>
                </a:solidFill>
              </a:rPr>
              <a:t>, R., &amp; Cortes, J. (2007). Pleural Effusion in Patients With Chronic Myelogenous Leukemia Treated With Dasatinib After Imatinib Failure. </a:t>
            </a:r>
            <a:r>
              <a:rPr lang="en-US" i="1" dirty="0">
                <a:solidFill>
                  <a:schemeClr val="tx1"/>
                </a:solidFill>
              </a:rPr>
              <a:t>Journal of Clinical Oncology,</a:t>
            </a:r>
            <a:r>
              <a:rPr lang="en-US" dirty="0">
                <a:solidFill>
                  <a:schemeClr val="tx1"/>
                </a:solidFill>
              </a:rPr>
              <a:t> </a:t>
            </a:r>
            <a:r>
              <a:rPr lang="en-US" i="1" dirty="0">
                <a:solidFill>
                  <a:schemeClr val="tx1"/>
                </a:solidFill>
              </a:rPr>
              <a:t>25</a:t>
            </a:r>
            <a:r>
              <a:rPr lang="en-US" dirty="0">
                <a:solidFill>
                  <a:schemeClr val="tx1"/>
                </a:solidFill>
              </a:rPr>
              <a:t>(25), 3908-3914. doi:10.1200/jco.2007.12.0329</a:t>
            </a:r>
          </a:p>
          <a:p>
            <a:r>
              <a:rPr lang="en-US" dirty="0">
                <a:solidFill>
                  <a:schemeClr val="tx1"/>
                </a:solidFill>
              </a:rPr>
              <a:t>4. </a:t>
            </a:r>
            <a:r>
              <a:rPr lang="en-US" dirty="0" err="1">
                <a:solidFill>
                  <a:schemeClr val="tx1"/>
                </a:solidFill>
              </a:rPr>
              <a:t>Riou</a:t>
            </a:r>
            <a:r>
              <a:rPr lang="en-US" dirty="0">
                <a:solidFill>
                  <a:schemeClr val="tx1"/>
                </a:solidFill>
              </a:rPr>
              <a:t>, M., </a:t>
            </a:r>
            <a:r>
              <a:rPr lang="en-US" dirty="0" err="1">
                <a:solidFill>
                  <a:schemeClr val="tx1"/>
                </a:solidFill>
              </a:rPr>
              <a:t>Seferian</a:t>
            </a:r>
            <a:r>
              <a:rPr lang="en-US" dirty="0">
                <a:solidFill>
                  <a:schemeClr val="tx1"/>
                </a:solidFill>
              </a:rPr>
              <a:t>, A., </a:t>
            </a:r>
            <a:r>
              <a:rPr lang="en-US" dirty="0" err="1">
                <a:solidFill>
                  <a:schemeClr val="tx1"/>
                </a:solidFill>
              </a:rPr>
              <a:t>Savale</a:t>
            </a:r>
            <a:r>
              <a:rPr lang="en-US" dirty="0">
                <a:solidFill>
                  <a:schemeClr val="tx1"/>
                </a:solidFill>
              </a:rPr>
              <a:t>, L., </a:t>
            </a:r>
            <a:r>
              <a:rPr lang="en-US" dirty="0" err="1">
                <a:solidFill>
                  <a:schemeClr val="tx1"/>
                </a:solidFill>
              </a:rPr>
              <a:t>Chaumais</a:t>
            </a:r>
            <a:r>
              <a:rPr lang="en-US" dirty="0">
                <a:solidFill>
                  <a:schemeClr val="tx1"/>
                </a:solidFill>
              </a:rPr>
              <a:t>, M., </a:t>
            </a:r>
            <a:r>
              <a:rPr lang="en-US" dirty="0" err="1">
                <a:solidFill>
                  <a:schemeClr val="tx1"/>
                </a:solidFill>
              </a:rPr>
              <a:t>Guignabert</a:t>
            </a:r>
            <a:r>
              <a:rPr lang="en-US" dirty="0">
                <a:solidFill>
                  <a:schemeClr val="tx1"/>
                </a:solidFill>
              </a:rPr>
              <a:t>, C., </a:t>
            </a:r>
            <a:r>
              <a:rPr lang="en-US" dirty="0" err="1">
                <a:solidFill>
                  <a:schemeClr val="tx1"/>
                </a:solidFill>
              </a:rPr>
              <a:t>Canuet</a:t>
            </a:r>
            <a:r>
              <a:rPr lang="en-US" dirty="0">
                <a:solidFill>
                  <a:schemeClr val="tx1"/>
                </a:solidFill>
              </a:rPr>
              <a:t>, M., . . . </a:t>
            </a:r>
            <a:r>
              <a:rPr lang="en-US" dirty="0" err="1">
                <a:solidFill>
                  <a:schemeClr val="tx1"/>
                </a:solidFill>
              </a:rPr>
              <a:t>Montani</a:t>
            </a:r>
            <a:r>
              <a:rPr lang="en-US" dirty="0">
                <a:solidFill>
                  <a:schemeClr val="tx1"/>
                </a:solidFill>
              </a:rPr>
              <a:t>, D. (2016). Deterioration of pulmonary hypertension and pleural effusion with bosutinib following </a:t>
            </a:r>
            <a:r>
              <a:rPr lang="en-US" dirty="0" err="1">
                <a:solidFill>
                  <a:schemeClr val="tx1"/>
                </a:solidFill>
              </a:rPr>
              <a:t>dasatinib</a:t>
            </a:r>
            <a:r>
              <a:rPr lang="en-US" dirty="0">
                <a:solidFill>
                  <a:schemeClr val="tx1"/>
                </a:solidFill>
              </a:rPr>
              <a:t> lung toxicity. </a:t>
            </a:r>
            <a:r>
              <a:rPr lang="en-US" i="1" dirty="0">
                <a:solidFill>
                  <a:schemeClr val="tx1"/>
                </a:solidFill>
              </a:rPr>
              <a:t>European Respiratory Journal,</a:t>
            </a:r>
            <a:r>
              <a:rPr lang="en-US" dirty="0">
                <a:solidFill>
                  <a:schemeClr val="tx1"/>
                </a:solidFill>
              </a:rPr>
              <a:t> </a:t>
            </a:r>
            <a:r>
              <a:rPr lang="en-US" i="1" dirty="0">
                <a:solidFill>
                  <a:schemeClr val="tx1"/>
                </a:solidFill>
              </a:rPr>
              <a:t>48</a:t>
            </a:r>
            <a:r>
              <a:rPr lang="en-US" dirty="0">
                <a:solidFill>
                  <a:schemeClr val="tx1"/>
                </a:solidFill>
              </a:rPr>
              <a:t>(5), 1517-1519. doi:10.1183/13993003.01410-2016</a:t>
            </a:r>
            <a:endParaRPr lang="en-US" sz="3200" dirty="0">
              <a:solidFill>
                <a:schemeClr val="tx1"/>
              </a:solidFill>
            </a:endParaRPr>
          </a:p>
          <a:p>
            <a:endParaRPr lang="en-US" sz="3200" dirty="0">
              <a:solidFill>
                <a:schemeClr val="tx1"/>
              </a:solidFill>
            </a:endParaRPr>
          </a:p>
        </p:txBody>
      </p:sp>
      <p:sp>
        <p:nvSpPr>
          <p:cNvPr id="14" name="Text Placeholder 13"/>
          <p:cNvSpPr>
            <a:spLocks noGrp="1"/>
          </p:cNvSpPr>
          <p:nvPr>
            <p:ph type="body" sz="quarter" idx="153"/>
          </p:nvPr>
        </p:nvSpPr>
        <p:spPr>
          <a:xfrm>
            <a:off x="10263246" y="2242630"/>
            <a:ext cx="21244236" cy="1954581"/>
          </a:xfrm>
        </p:spPr>
        <p:txBody>
          <a:bodyPr>
            <a:normAutofit fontScale="32500" lnSpcReduction="20000"/>
          </a:bodyPr>
          <a:lstStyle/>
          <a:p>
            <a:r>
              <a:rPr lang="en-US" sz="13500" dirty="0">
                <a:solidFill>
                  <a:schemeClr val="tx1"/>
                </a:solidFill>
                <a:latin typeface="Times New Roman" panose="02020603050405020304" pitchFamily="18" charset="0"/>
                <a:cs typeface="Times New Roman" panose="02020603050405020304" pitchFamily="18" charset="0"/>
              </a:rPr>
              <a:t>Dasatinib-induced recurrent pleural effusion in a 72-year-old man with a history of bone marrow transplantation</a:t>
            </a:r>
            <a:endParaRPr lang="en-US" sz="8600" dirty="0">
              <a:solidFill>
                <a:schemeClr val="tx1"/>
              </a:solidFill>
              <a:latin typeface="Times New Roman" panose="02020603050405020304" pitchFamily="18" charset="0"/>
              <a:cs typeface="Times New Roman" panose="02020603050405020304" pitchFamily="18" charset="0"/>
            </a:endParaRPr>
          </a:p>
          <a:p>
            <a:r>
              <a:rPr lang="en-US" sz="11100" dirty="0">
                <a:solidFill>
                  <a:schemeClr val="tx1"/>
                </a:solidFill>
                <a:latin typeface="Times New Roman" panose="02020603050405020304" pitchFamily="18" charset="0"/>
                <a:cs typeface="Times New Roman" panose="02020603050405020304" pitchFamily="18" charset="0"/>
              </a:rPr>
              <a:t>Comfort Adewunmi, DO; Loida Del Rio Lopez, MD; Riyadh </a:t>
            </a:r>
            <a:r>
              <a:rPr lang="en-US" sz="11100" dirty="0" err="1">
                <a:solidFill>
                  <a:schemeClr val="tx1"/>
                </a:solidFill>
                <a:latin typeface="Times New Roman" panose="02020603050405020304" pitchFamily="18" charset="0"/>
                <a:cs typeface="Times New Roman" panose="02020603050405020304" pitchFamily="18" charset="0"/>
              </a:rPr>
              <a:t>Alrubaye</a:t>
            </a:r>
            <a:r>
              <a:rPr lang="en-US" sz="11100" dirty="0">
                <a:solidFill>
                  <a:schemeClr val="tx1"/>
                </a:solidFill>
                <a:latin typeface="Times New Roman" panose="02020603050405020304" pitchFamily="18" charset="0"/>
                <a:cs typeface="Times New Roman" panose="02020603050405020304" pitchFamily="18" charset="0"/>
              </a:rPr>
              <a:t>, MD. </a:t>
            </a:r>
          </a:p>
          <a:p>
            <a:endParaRPr lang="en-US" sz="8600" dirty="0">
              <a:solidFill>
                <a:schemeClr val="tx1"/>
              </a:solidFill>
              <a:latin typeface="Times New Roman" panose="02020603050405020304" pitchFamily="18" charset="0"/>
              <a:cs typeface="Times New Roman" panose="02020603050405020304" pitchFamily="18" charset="0"/>
            </a:endParaRPr>
          </a:p>
          <a:p>
            <a:endParaRPr lang="en-US" sz="13500" dirty="0">
              <a:solidFill>
                <a:schemeClr val="tx1"/>
              </a:solidFill>
              <a:latin typeface="Times New Roman" panose="02020603050405020304" pitchFamily="18" charset="0"/>
              <a:cs typeface="Times New Roman" panose="02020603050405020304" pitchFamily="18" charset="0"/>
            </a:endParaRPr>
          </a:p>
          <a:p>
            <a:endParaRPr lang="en-US" sz="13500"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CB4D1D1-5883-4F42-B34B-9B89EB42B341}"/>
              </a:ext>
            </a:extLst>
          </p:cNvPr>
          <p:cNvSpPr txBox="1"/>
          <p:nvPr/>
        </p:nvSpPr>
        <p:spPr>
          <a:xfrm>
            <a:off x="28818703" y="7087443"/>
            <a:ext cx="8976247" cy="7694414"/>
          </a:xfrm>
          <a:prstGeom prst="rect">
            <a:avLst/>
          </a:prstGeom>
          <a:noFill/>
        </p:spPr>
        <p:txBody>
          <a:bodyPr wrap="square" rtlCol="0">
            <a:spAutoFit/>
          </a:bodyPr>
          <a:lstStyle/>
          <a:p>
            <a:pPr marL="571500" indent="-571500" algn="just">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Although pleural effusion is most commonly caused by cardiac, infectious, or malignant processes, hospitalists should be aware of its rare causes after excluding the common etiologies. </a:t>
            </a:r>
          </a:p>
          <a:p>
            <a:pPr marL="571500" indent="-571500" algn="just">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Pleural effusion is a rare side effect of Dasatinib; therefore, patients on Dasatinib should be monitored for the development of early manifestations of fluid retention and pleural effusion. [1]</a:t>
            </a:r>
          </a:p>
          <a:p>
            <a:pPr marL="571500" indent="-571500" algn="just">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In the event of recurrent pleural effusions, Dasatinib should be substituted with another tyrosine kinase inhibitor. [4]</a:t>
            </a:r>
          </a:p>
        </p:txBody>
      </p:sp>
      <p:sp>
        <p:nvSpPr>
          <p:cNvPr id="4" name="TextBox 3">
            <a:extLst>
              <a:ext uri="{FF2B5EF4-FFF2-40B4-BE49-F238E27FC236}">
                <a16:creationId xmlns:a16="http://schemas.microsoft.com/office/drawing/2014/main" id="{06EEE60C-CCFA-47C8-950D-1D145ECB2509}"/>
              </a:ext>
            </a:extLst>
          </p:cNvPr>
          <p:cNvSpPr txBox="1"/>
          <p:nvPr/>
        </p:nvSpPr>
        <p:spPr>
          <a:xfrm>
            <a:off x="736908" y="24581045"/>
            <a:ext cx="9109318" cy="3416320"/>
          </a:xfrm>
          <a:prstGeom prst="rect">
            <a:avLst/>
          </a:prstGeom>
          <a:noFill/>
        </p:spPr>
        <p:txBody>
          <a:bodyPr wrap="square" rtlCol="0">
            <a:spAutoFit/>
          </a:bodyPr>
          <a:lstStyle/>
          <a:p>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Picture above: One view Chest X-ray. </a:t>
            </a:r>
            <a:r>
              <a:rPr lang="en-US" sz="3600" dirty="0">
                <a:latin typeface="Times New Roman" panose="02020603050405020304" pitchFamily="18" charset="0"/>
                <a:cs typeface="Times New Roman" panose="02020603050405020304" pitchFamily="18" charset="0"/>
              </a:rPr>
              <a:t>Worsening pulmonary vascular congestion pulmonary edema prior to thoracentesis. I</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mage used with permission from the Northeast Georgia Medical Center Diagnostic Radiology</a:t>
            </a:r>
          </a:p>
          <a:p>
            <a:endParaRPr lang="en-US"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013FAD7-D58B-4EA9-BC30-523CCAE619A2}"/>
              </a:ext>
            </a:extLst>
          </p:cNvPr>
          <p:cNvPicPr>
            <a:picLocks noChangeAspect="1"/>
          </p:cNvPicPr>
          <p:nvPr/>
        </p:nvPicPr>
        <p:blipFill>
          <a:blip r:embed="rId5"/>
          <a:stretch>
            <a:fillRect/>
          </a:stretch>
        </p:blipFill>
        <p:spPr>
          <a:xfrm>
            <a:off x="750087" y="17415351"/>
            <a:ext cx="8764782" cy="6649964"/>
          </a:xfrm>
          <a:prstGeom prst="rect">
            <a:avLst/>
          </a:prstGeom>
        </p:spPr>
      </p:pic>
      <p:sp>
        <p:nvSpPr>
          <p:cNvPr id="20" name="TextBox 19">
            <a:extLst>
              <a:ext uri="{FF2B5EF4-FFF2-40B4-BE49-F238E27FC236}">
                <a16:creationId xmlns:a16="http://schemas.microsoft.com/office/drawing/2014/main" id="{63D6A08E-4116-4742-8945-670CB1300C36}"/>
              </a:ext>
            </a:extLst>
          </p:cNvPr>
          <p:cNvSpPr txBox="1"/>
          <p:nvPr/>
        </p:nvSpPr>
        <p:spPr>
          <a:xfrm>
            <a:off x="29108206" y="21570700"/>
            <a:ext cx="8501638" cy="2862322"/>
          </a:xfrm>
          <a:prstGeom prst="rect">
            <a:avLst/>
          </a:prstGeom>
          <a:noFill/>
        </p:spPr>
        <p:txBody>
          <a:bodyPr wrap="square" rtlCol="0">
            <a:spAutoFit/>
          </a:bodyPr>
          <a:lstStyle/>
          <a:p>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Pictures above: One view Chest X-ray. </a:t>
            </a:r>
          </a:p>
          <a:p>
            <a:r>
              <a:rPr lang="en-US" sz="3600" dirty="0">
                <a:latin typeface="Times New Roman" panose="02020603050405020304" pitchFamily="18" charset="0"/>
                <a:cs typeface="Times New Roman" panose="02020603050405020304" pitchFamily="18" charset="0"/>
              </a:rPr>
              <a:t>1 day after thoracentesis. </a:t>
            </a:r>
            <a:r>
              <a:rPr lang="en-US" sz="3600" i="1" dirty="0">
                <a:latin typeface="Times New Roman" panose="02020603050405020304" pitchFamily="18" charset="0"/>
                <a:cs typeface="Times New Roman" panose="02020603050405020304" pitchFamily="18" charset="0"/>
              </a:rPr>
              <a:t>I</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mage used with permission from the Northeast Georgia Medical Center Diagnostic Radiology</a:t>
            </a:r>
          </a:p>
          <a:p>
            <a:endParaRPr lang="en-US" sz="3600" dirty="0"/>
          </a:p>
        </p:txBody>
      </p:sp>
      <p:pic>
        <p:nvPicPr>
          <p:cNvPr id="9" name="Picture 8">
            <a:extLst>
              <a:ext uri="{FF2B5EF4-FFF2-40B4-BE49-F238E27FC236}">
                <a16:creationId xmlns:a16="http://schemas.microsoft.com/office/drawing/2014/main" id="{D379F5A2-438C-4424-8EF3-E17C7B9870AE}"/>
              </a:ext>
            </a:extLst>
          </p:cNvPr>
          <p:cNvPicPr>
            <a:picLocks noChangeAspect="1"/>
          </p:cNvPicPr>
          <p:nvPr/>
        </p:nvPicPr>
        <p:blipFill>
          <a:blip r:embed="rId6"/>
          <a:stretch>
            <a:fillRect/>
          </a:stretch>
        </p:blipFill>
        <p:spPr>
          <a:xfrm>
            <a:off x="29145768" y="15774892"/>
            <a:ext cx="8437717" cy="5830418"/>
          </a:xfrm>
          <a:prstGeom prst="rect">
            <a:avLst/>
          </a:prstGeom>
        </p:spPr>
      </p:pic>
      <p:sp>
        <p:nvSpPr>
          <p:cNvPr id="22" name="Text Placeholder 621">
            <a:extLst>
              <a:ext uri="{FF2B5EF4-FFF2-40B4-BE49-F238E27FC236}">
                <a16:creationId xmlns:a16="http://schemas.microsoft.com/office/drawing/2014/main" id="{E848DAEE-F3BC-4A34-AB23-72C5A18878B5}"/>
              </a:ext>
            </a:extLst>
          </p:cNvPr>
          <p:cNvSpPr txBox="1">
            <a:spLocks/>
          </p:cNvSpPr>
          <p:nvPr/>
        </p:nvSpPr>
        <p:spPr>
          <a:xfrm>
            <a:off x="736908" y="16865561"/>
            <a:ext cx="8791141" cy="682936"/>
          </a:xfrm>
          <a:prstGeom prst="rect">
            <a:avLst/>
          </a:prstGeom>
          <a:solidFill>
            <a:srgbClr val="404726"/>
          </a:solidFill>
        </p:spPr>
        <p:txBody>
          <a:bodyPr wrap="square" lIns="91436" tIns="91436" rIns="91436" bIns="91436" anchor="ctr" anchorCtr="0">
            <a:spAutoFit/>
          </a:bodyPr>
          <a:lstStyle>
            <a:lvl1pPr marL="0" indent="0" algn="ctr" defTabSz="3840288" rtl="0" eaLnBrk="1" latinLnBrk="0" hangingPunct="1">
              <a:spcBef>
                <a:spcPct val="20000"/>
              </a:spcBef>
              <a:buFont typeface="Arial" pitchFamily="34" charset="0"/>
              <a:buNone/>
              <a:defRPr sz="3238" b="1" u="none" kern="1200" baseline="0">
                <a:solidFill>
                  <a:schemeClr val="bg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r>
              <a:rPr lang="en-US" dirty="0"/>
              <a:t>Imaging</a:t>
            </a:r>
          </a:p>
        </p:txBody>
      </p:sp>
      <p:sp>
        <p:nvSpPr>
          <p:cNvPr id="23" name="Text Placeholder 621">
            <a:extLst>
              <a:ext uri="{FF2B5EF4-FFF2-40B4-BE49-F238E27FC236}">
                <a16:creationId xmlns:a16="http://schemas.microsoft.com/office/drawing/2014/main" id="{5BFF4CB4-A34B-41A4-B43F-CBC5FA32475D}"/>
              </a:ext>
            </a:extLst>
          </p:cNvPr>
          <p:cNvSpPr txBox="1">
            <a:spLocks/>
          </p:cNvSpPr>
          <p:nvPr/>
        </p:nvSpPr>
        <p:spPr>
          <a:xfrm>
            <a:off x="29108206" y="15176547"/>
            <a:ext cx="8501638" cy="682936"/>
          </a:xfrm>
          <a:prstGeom prst="rect">
            <a:avLst/>
          </a:prstGeom>
          <a:solidFill>
            <a:srgbClr val="404726"/>
          </a:solidFill>
        </p:spPr>
        <p:txBody>
          <a:bodyPr wrap="square" lIns="91436" tIns="91436" rIns="91436" bIns="91436" anchor="ctr" anchorCtr="0">
            <a:spAutoFit/>
          </a:bodyPr>
          <a:lstStyle>
            <a:lvl1pPr marL="0" indent="0" algn="ctr" defTabSz="3840288" rtl="0" eaLnBrk="1" latinLnBrk="0" hangingPunct="1">
              <a:spcBef>
                <a:spcPct val="20000"/>
              </a:spcBef>
              <a:buFont typeface="Arial" pitchFamily="34" charset="0"/>
              <a:buNone/>
              <a:defRPr sz="3238" b="1" u="none" kern="1200" baseline="0">
                <a:solidFill>
                  <a:schemeClr val="bg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r>
              <a:rPr lang="en-US" dirty="0"/>
              <a:t>Imaging</a:t>
            </a:r>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CHI SV Poster">
      <a:dk1>
        <a:sysClr val="windowText" lastClr="000000"/>
      </a:dk1>
      <a:lt1>
        <a:sysClr val="window" lastClr="FFFFFF"/>
      </a:lt1>
      <a:dk2>
        <a:srgbClr val="4E5B6F"/>
      </a:dk2>
      <a:lt2>
        <a:srgbClr val="D6ECFF"/>
      </a:lt2>
      <a:accent1>
        <a:srgbClr val="59CBE8"/>
      </a:accent1>
      <a:accent2>
        <a:srgbClr val="24509A"/>
      </a:accent2>
      <a:accent3>
        <a:srgbClr val="0097A9"/>
      </a:accent3>
      <a:accent4>
        <a:srgbClr val="64A70B"/>
      </a:accent4>
      <a:accent5>
        <a:srgbClr val="B884CB"/>
      </a:accent5>
      <a:accent6>
        <a:srgbClr val="FF6A39"/>
      </a:accent6>
      <a:hlink>
        <a:srgbClr val="86C8B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5272</TotalTime>
  <Words>758</Words>
  <Application>Microsoft Office PowerPoint</Application>
  <PresentationFormat>Custom</PresentationFormat>
  <Paragraphs>37</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Comfort Adewunmi</cp:lastModifiedBy>
  <cp:revision>222</cp:revision>
  <cp:lastPrinted>2016-07-25T16:08:09Z</cp:lastPrinted>
  <dcterms:created xsi:type="dcterms:W3CDTF">2012-02-03T19:11:35Z</dcterms:created>
  <dcterms:modified xsi:type="dcterms:W3CDTF">2020-09-23T18:13:08Z</dcterms:modified>
</cp:coreProperties>
</file>