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84048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08" userDrawn="1">
          <p15:clr>
            <a:srgbClr val="A4A3A4"/>
          </p15:clr>
        </p15:guide>
        <p15:guide id="6" pos="2368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300"/>
    <a:srgbClr val="389492"/>
    <a:srgbClr val="DB601B"/>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1" autoAdjust="0"/>
    <p:restoredTop sz="94707" autoAdjust="0"/>
  </p:normalViewPr>
  <p:slideViewPr>
    <p:cSldViewPr snapToGrid="0" snapToObjects="1" showGuides="1">
      <p:cViewPr>
        <p:scale>
          <a:sx n="30" d="100"/>
          <a:sy n="30" d="100"/>
        </p:scale>
        <p:origin x="1776" y="24"/>
      </p:cViewPr>
      <p:guideLst>
        <p:guide orient="horz" pos="3318"/>
        <p:guide orient="horz" pos="288"/>
        <p:guide orient="horz" pos="20160"/>
        <p:guide orient="horz"/>
        <p:guide pos="508"/>
        <p:guide pos="23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749B6-B44A-4EBF-B742-8F86A344AD1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43F4864-C328-4A6E-9052-D1334F639A95}">
      <dgm:prSet phldrT="[Text]" custT="1"/>
      <dgm:spPr>
        <a:solidFill>
          <a:schemeClr val="accent6">
            <a:lumMod val="50000"/>
          </a:schemeClr>
        </a:solidFill>
        <a:ln>
          <a:solidFill>
            <a:schemeClr val="tx1"/>
          </a:solidFill>
        </a:ln>
      </dgm:spPr>
      <dgm:t>
        <a:bodyPr/>
        <a:lstStyle/>
        <a:p>
          <a:r>
            <a:rPr lang="en-US" sz="1600" dirty="0">
              <a:latin typeface="Bookman Old Style" panose="02050604050505020204" pitchFamily="18" charset="0"/>
            </a:rPr>
            <a:t>Step 1</a:t>
          </a:r>
        </a:p>
      </dgm:t>
    </dgm:pt>
    <dgm:pt modelId="{F70EEC44-49CE-4912-94C4-73B5EDF77BAD}" type="parTrans" cxnId="{EA527D66-6FA5-4E7A-977E-4ACCF9D49629}">
      <dgm:prSet/>
      <dgm:spPr/>
      <dgm:t>
        <a:bodyPr/>
        <a:lstStyle/>
        <a:p>
          <a:endParaRPr lang="en-US"/>
        </a:p>
      </dgm:t>
    </dgm:pt>
    <dgm:pt modelId="{BBD4962E-AFB3-4246-AC2D-FB3313547BC3}" type="sibTrans" cxnId="{EA527D66-6FA5-4E7A-977E-4ACCF9D49629}">
      <dgm:prSet/>
      <dgm:spPr/>
      <dgm:t>
        <a:bodyPr/>
        <a:lstStyle/>
        <a:p>
          <a:endParaRPr lang="en-US"/>
        </a:p>
      </dgm:t>
    </dgm:pt>
    <dgm:pt modelId="{AE289AB0-3698-4569-82C0-401FCEE5002D}">
      <dgm:prSet phldrT="[Text]" custT="1"/>
      <dgm:spPr>
        <a:ln>
          <a:solidFill>
            <a:schemeClr val="tx1"/>
          </a:solidFill>
        </a:ln>
      </dgm:spPr>
      <dgm:t>
        <a:bodyPr/>
        <a:lstStyle/>
        <a:p>
          <a:r>
            <a:rPr lang="en-US" sz="2000" dirty="0">
              <a:latin typeface="Gill Sans MT" panose="020B0502020104020203" pitchFamily="34" charset="0"/>
              <a:cs typeface="Times New Roman" panose="02020603050405020304" pitchFamily="18" charset="0"/>
            </a:rPr>
            <a:t>Measure IgG4 levels and outpatient to diagnosis</a:t>
          </a:r>
        </a:p>
      </dgm:t>
    </dgm:pt>
    <dgm:pt modelId="{F3FC74A9-BDA6-4BB5-8242-19BD3BD09BEB}" type="parTrans" cxnId="{A2609A4B-2F1E-4D02-9DA1-CD40AEDDD04A}">
      <dgm:prSet/>
      <dgm:spPr/>
      <dgm:t>
        <a:bodyPr/>
        <a:lstStyle/>
        <a:p>
          <a:endParaRPr lang="en-US"/>
        </a:p>
      </dgm:t>
    </dgm:pt>
    <dgm:pt modelId="{1E0C7B3A-AFCB-45B1-9867-56F063CB22FA}" type="sibTrans" cxnId="{A2609A4B-2F1E-4D02-9DA1-CD40AEDDD04A}">
      <dgm:prSet/>
      <dgm:spPr/>
      <dgm:t>
        <a:bodyPr/>
        <a:lstStyle/>
        <a:p>
          <a:endParaRPr lang="en-US"/>
        </a:p>
      </dgm:t>
    </dgm:pt>
    <dgm:pt modelId="{E3C6EB15-640D-4389-9858-4163AE61157D}">
      <dgm:prSet phldrT="[Text]" custT="1"/>
      <dgm:spPr>
        <a:solidFill>
          <a:srgbClr val="389492"/>
        </a:solidFill>
        <a:ln>
          <a:solidFill>
            <a:schemeClr val="tx1"/>
          </a:solidFill>
        </a:ln>
      </dgm:spPr>
      <dgm:t>
        <a:bodyPr/>
        <a:lstStyle/>
        <a:p>
          <a:r>
            <a:rPr lang="en-US" sz="1600" dirty="0">
              <a:latin typeface="Bookman Old Style" panose="02050604050505020204" pitchFamily="18" charset="0"/>
            </a:rPr>
            <a:t>Step 2</a:t>
          </a:r>
          <a:endParaRPr lang="en-US" sz="1600" dirty="0"/>
        </a:p>
      </dgm:t>
    </dgm:pt>
    <dgm:pt modelId="{A3DFFEB1-DDD9-4361-9256-55507ED5DF24}" type="parTrans" cxnId="{30BC889C-D4FC-4D67-B42D-AFFE80E021D3}">
      <dgm:prSet/>
      <dgm:spPr/>
      <dgm:t>
        <a:bodyPr/>
        <a:lstStyle/>
        <a:p>
          <a:endParaRPr lang="en-US"/>
        </a:p>
      </dgm:t>
    </dgm:pt>
    <dgm:pt modelId="{02F05A7C-897F-4835-91AE-1D246ADBEFB8}" type="sibTrans" cxnId="{30BC889C-D4FC-4D67-B42D-AFFE80E021D3}">
      <dgm:prSet/>
      <dgm:spPr/>
      <dgm:t>
        <a:bodyPr/>
        <a:lstStyle/>
        <a:p>
          <a:endParaRPr lang="en-US"/>
        </a:p>
      </dgm:t>
    </dgm:pt>
    <dgm:pt modelId="{5B6E0DEE-F6C0-490A-AEAC-FADA9C01754F}">
      <dgm:prSet phldrT="[Text]" custT="1"/>
      <dgm:spPr>
        <a:ln>
          <a:solidFill>
            <a:schemeClr val="tx1"/>
          </a:solidFill>
        </a:ln>
      </dgm:spPr>
      <dgm:t>
        <a:bodyPr/>
        <a:lstStyle/>
        <a:p>
          <a:pPr algn="l"/>
          <a:r>
            <a:rPr lang="en-US" sz="2400" dirty="0">
              <a:latin typeface="Gill Sans MT" panose="020B0502020104020203" pitchFamily="34" charset="0"/>
              <a:cs typeface="Times New Roman" panose="02020603050405020304" pitchFamily="18" charset="0"/>
            </a:rPr>
            <a:t>Monitor liver biochemistries every 3 to 4 months for signs of strictures, tumors, or symptoms of autoimmune hepatitis</a:t>
          </a:r>
        </a:p>
      </dgm:t>
    </dgm:pt>
    <dgm:pt modelId="{9D5CBDBE-EB42-4D9C-AA7E-0764D73EF680}" type="parTrans" cxnId="{A40A9C36-85CB-480A-B52B-ACF3575F894E}">
      <dgm:prSet/>
      <dgm:spPr/>
      <dgm:t>
        <a:bodyPr/>
        <a:lstStyle/>
        <a:p>
          <a:endParaRPr lang="en-US"/>
        </a:p>
      </dgm:t>
    </dgm:pt>
    <dgm:pt modelId="{738B62FE-4087-4D52-90AD-06BD3DD2A5FB}" type="sibTrans" cxnId="{A40A9C36-85CB-480A-B52B-ACF3575F894E}">
      <dgm:prSet/>
      <dgm:spPr/>
      <dgm:t>
        <a:bodyPr/>
        <a:lstStyle/>
        <a:p>
          <a:endParaRPr lang="en-US"/>
        </a:p>
      </dgm:t>
    </dgm:pt>
    <dgm:pt modelId="{99EE4C7E-C3FC-46C6-8F56-B7BD6123537C}">
      <dgm:prSet phldrT="[Text]" custT="1"/>
      <dgm:spPr>
        <a:solidFill>
          <a:srgbClr val="959300"/>
        </a:solidFill>
        <a:ln>
          <a:solidFill>
            <a:schemeClr val="tx1"/>
          </a:solidFill>
        </a:ln>
      </dgm:spPr>
      <dgm:t>
        <a:bodyPr/>
        <a:lstStyle/>
        <a:p>
          <a:r>
            <a:rPr lang="en-US" sz="1600" dirty="0">
              <a:latin typeface="Bookman Old Style" panose="02050604050505020204" pitchFamily="18" charset="0"/>
            </a:rPr>
            <a:t>Step 3</a:t>
          </a:r>
          <a:endParaRPr lang="en-US" sz="1600" dirty="0"/>
        </a:p>
      </dgm:t>
    </dgm:pt>
    <dgm:pt modelId="{F72661E0-9DB2-43FD-B720-03CEFE3B7E21}" type="parTrans" cxnId="{6924C020-5C8B-4CD6-B6B7-721A9A412C46}">
      <dgm:prSet/>
      <dgm:spPr/>
      <dgm:t>
        <a:bodyPr/>
        <a:lstStyle/>
        <a:p>
          <a:endParaRPr lang="en-US"/>
        </a:p>
      </dgm:t>
    </dgm:pt>
    <dgm:pt modelId="{1354A374-F106-4ACA-8F79-B701E010B32F}" type="sibTrans" cxnId="{6924C020-5C8B-4CD6-B6B7-721A9A412C46}">
      <dgm:prSet/>
      <dgm:spPr/>
      <dgm:t>
        <a:bodyPr/>
        <a:lstStyle/>
        <a:p>
          <a:endParaRPr lang="en-US"/>
        </a:p>
      </dgm:t>
    </dgm:pt>
    <dgm:pt modelId="{F47790DC-681B-48A1-9249-C63CC599C2E5}">
      <dgm:prSet phldrT="[Text]" custT="1"/>
      <dgm:spPr>
        <a:ln>
          <a:solidFill>
            <a:schemeClr val="tx1"/>
          </a:solidFill>
        </a:ln>
      </dgm:spPr>
      <dgm:t>
        <a:bodyPr/>
        <a:lstStyle/>
        <a:p>
          <a:pPr algn="l"/>
          <a:r>
            <a:rPr lang="en-US" sz="2400" dirty="0">
              <a:latin typeface="Gill Sans MT" panose="020B0502020104020203" pitchFamily="34" charset="0"/>
              <a:cs typeface="Times New Roman" panose="02020603050405020304" pitchFamily="18" charset="0"/>
            </a:rPr>
            <a:t>Consider screening every 6 to 12 months for cholangiocarcinoma with cross-sectional </a:t>
          </a:r>
          <a:r>
            <a:rPr lang="en-US" sz="1800" dirty="0">
              <a:latin typeface="Gill Sans MT" panose="020B0502020104020203" pitchFamily="34" charset="0"/>
              <a:cs typeface="Times New Roman" panose="02020603050405020304" pitchFamily="18" charset="0"/>
            </a:rPr>
            <a:t>imaging (ultrasound or MRI) and CA 19-9.</a:t>
          </a:r>
        </a:p>
      </dgm:t>
    </dgm:pt>
    <dgm:pt modelId="{FDCC48C9-4197-47D7-9953-9959D71474D2}" type="parTrans" cxnId="{882D3662-7CA4-42FF-800E-9E47A5F0024A}">
      <dgm:prSet/>
      <dgm:spPr/>
      <dgm:t>
        <a:bodyPr/>
        <a:lstStyle/>
        <a:p>
          <a:endParaRPr lang="en-US"/>
        </a:p>
      </dgm:t>
    </dgm:pt>
    <dgm:pt modelId="{B08637FD-9A29-443A-91D8-F051C39A5923}" type="sibTrans" cxnId="{882D3662-7CA4-42FF-800E-9E47A5F0024A}">
      <dgm:prSet/>
      <dgm:spPr/>
      <dgm:t>
        <a:bodyPr/>
        <a:lstStyle/>
        <a:p>
          <a:endParaRPr lang="en-US"/>
        </a:p>
      </dgm:t>
    </dgm:pt>
    <dgm:pt modelId="{8301E21C-3DE6-4CF2-A1D1-35301D8D09F1}">
      <dgm:prSet custT="1"/>
      <dgm:spPr/>
      <dgm:t>
        <a:bodyPr/>
        <a:lstStyle/>
        <a:p>
          <a:r>
            <a:rPr lang="en-US" sz="2000" dirty="0">
              <a:latin typeface="Gill Sans MT" panose="020B0502020104020203" pitchFamily="34" charset="0"/>
              <a:cs typeface="Times New Roman" panose="02020603050405020304" pitchFamily="18" charset="0"/>
            </a:rPr>
            <a:t>Assess for varices in patients with platelet count below 150 x 10</a:t>
          </a:r>
          <a:r>
            <a:rPr lang="en-US" sz="2000" baseline="30000" dirty="0">
              <a:latin typeface="Gill Sans MT" panose="020B0502020104020203" pitchFamily="34" charset="0"/>
              <a:cs typeface="Times New Roman" panose="02020603050405020304" pitchFamily="18" charset="0"/>
            </a:rPr>
            <a:t>3</a:t>
          </a:r>
          <a:r>
            <a:rPr lang="en-US" sz="2000" dirty="0">
              <a:latin typeface="Gill Sans MT" panose="020B0502020104020203" pitchFamily="34" charset="0"/>
              <a:cs typeface="Times New Roman" panose="02020603050405020304" pitchFamily="18" charset="0"/>
            </a:rPr>
            <a:t> /dl for cirrhosis. </a:t>
          </a:r>
        </a:p>
      </dgm:t>
    </dgm:pt>
    <dgm:pt modelId="{B540F715-B096-4EE4-9729-27F58BC3C97E}" type="parTrans" cxnId="{3FC89855-9AFE-474B-8AAC-A624C973FF4B}">
      <dgm:prSet/>
      <dgm:spPr/>
      <dgm:t>
        <a:bodyPr/>
        <a:lstStyle/>
        <a:p>
          <a:endParaRPr lang="en-US"/>
        </a:p>
      </dgm:t>
    </dgm:pt>
    <dgm:pt modelId="{6483F492-8B5B-496C-A8CA-4C92E64DE36A}" type="sibTrans" cxnId="{3FC89855-9AFE-474B-8AAC-A624C973FF4B}">
      <dgm:prSet/>
      <dgm:spPr/>
      <dgm:t>
        <a:bodyPr/>
        <a:lstStyle/>
        <a:p>
          <a:endParaRPr lang="en-US"/>
        </a:p>
      </dgm:t>
    </dgm:pt>
    <dgm:pt modelId="{F2242816-4C6F-4418-9243-4D37DA0B4811}">
      <dgm:prSet custT="1"/>
      <dgm:spPr/>
      <dgm:t>
        <a:bodyPr/>
        <a:lstStyle/>
        <a:p>
          <a:r>
            <a:rPr lang="en-US" sz="2000" dirty="0">
              <a:latin typeface="Gill Sans MT" panose="020B0502020104020203" pitchFamily="34" charset="0"/>
              <a:cs typeface="Times New Roman" panose="02020603050405020304" pitchFamily="18" charset="0"/>
            </a:rPr>
            <a:t>Assess bone density every 2 to 4 years with DEXA</a:t>
          </a:r>
        </a:p>
      </dgm:t>
    </dgm:pt>
    <dgm:pt modelId="{8F9BCB6A-15F8-445F-AFFB-8E7AD6F3C3FC}" type="parTrans" cxnId="{6740A1BD-1D9B-4A78-83BE-6DE39CCF6005}">
      <dgm:prSet/>
      <dgm:spPr/>
      <dgm:t>
        <a:bodyPr/>
        <a:lstStyle/>
        <a:p>
          <a:endParaRPr lang="en-US"/>
        </a:p>
      </dgm:t>
    </dgm:pt>
    <dgm:pt modelId="{2AB469EA-C856-4AE0-9BC0-F48432D05732}" type="sibTrans" cxnId="{6740A1BD-1D9B-4A78-83BE-6DE39CCF6005}">
      <dgm:prSet/>
      <dgm:spPr/>
      <dgm:t>
        <a:bodyPr/>
        <a:lstStyle/>
        <a:p>
          <a:endParaRPr lang="en-US"/>
        </a:p>
      </dgm:t>
    </dgm:pt>
    <dgm:pt modelId="{F7E75D4B-823B-4D20-BF23-001BF80CF401}">
      <dgm:prSet custT="1"/>
      <dgm:spPr/>
      <dgm:t>
        <a:bodyPr/>
        <a:lstStyle/>
        <a:p>
          <a:r>
            <a:rPr lang="en-US" sz="2000" dirty="0">
              <a:latin typeface="Gill Sans MT" panose="020B0502020104020203" pitchFamily="34" charset="0"/>
              <a:cs typeface="Times New Roman" panose="02020603050405020304" pitchFamily="18" charset="0"/>
            </a:rPr>
            <a:t>Assess for fat-soluble vitamin deficiency in patients with advanced disease/jaundice</a:t>
          </a:r>
        </a:p>
      </dgm:t>
    </dgm:pt>
    <dgm:pt modelId="{B7ED7F9D-E0D9-4970-AF9E-3073041C74E2}" type="parTrans" cxnId="{6CAB13DC-E42F-4DCF-95E1-6FECCC995421}">
      <dgm:prSet/>
      <dgm:spPr/>
      <dgm:t>
        <a:bodyPr/>
        <a:lstStyle/>
        <a:p>
          <a:endParaRPr lang="en-US"/>
        </a:p>
      </dgm:t>
    </dgm:pt>
    <dgm:pt modelId="{69A7DC11-BD20-4DE8-B043-6342BD8FE693}" type="sibTrans" cxnId="{6CAB13DC-E42F-4DCF-95E1-6FECCC995421}">
      <dgm:prSet/>
      <dgm:spPr/>
      <dgm:t>
        <a:bodyPr/>
        <a:lstStyle/>
        <a:p>
          <a:endParaRPr lang="en-US"/>
        </a:p>
      </dgm:t>
    </dgm:pt>
    <dgm:pt modelId="{D2F8D8F1-F706-498F-BE8D-E4CAD7097959}" type="pres">
      <dgm:prSet presAssocID="{960749B6-B44A-4EBF-B742-8F86A344AD13}" presName="linearFlow" presStyleCnt="0">
        <dgm:presLayoutVars>
          <dgm:dir/>
          <dgm:animLvl val="lvl"/>
          <dgm:resizeHandles val="exact"/>
        </dgm:presLayoutVars>
      </dgm:prSet>
      <dgm:spPr/>
    </dgm:pt>
    <dgm:pt modelId="{57BCB7D2-5B47-4F9D-A4FA-2C17A63E1D24}" type="pres">
      <dgm:prSet presAssocID="{E43F4864-C328-4A6E-9052-D1334F639A95}" presName="composite" presStyleCnt="0"/>
      <dgm:spPr/>
    </dgm:pt>
    <dgm:pt modelId="{80745ADB-F0A4-4C20-B83E-0037D2350290}" type="pres">
      <dgm:prSet presAssocID="{E43F4864-C328-4A6E-9052-D1334F639A95}" presName="parentText" presStyleLbl="alignNode1" presStyleIdx="0" presStyleCnt="3">
        <dgm:presLayoutVars>
          <dgm:chMax val="1"/>
          <dgm:bulletEnabled val="1"/>
        </dgm:presLayoutVars>
      </dgm:prSet>
      <dgm:spPr/>
    </dgm:pt>
    <dgm:pt modelId="{C06BCADB-E46F-4C0B-9EC4-55E5C31D6610}" type="pres">
      <dgm:prSet presAssocID="{E43F4864-C328-4A6E-9052-D1334F639A95}" presName="descendantText" presStyleLbl="alignAcc1" presStyleIdx="0" presStyleCnt="3" custScaleY="148835">
        <dgm:presLayoutVars>
          <dgm:bulletEnabled val="1"/>
        </dgm:presLayoutVars>
      </dgm:prSet>
      <dgm:spPr/>
    </dgm:pt>
    <dgm:pt modelId="{7EC11FB9-1782-4CF2-AD28-E047E874F332}" type="pres">
      <dgm:prSet presAssocID="{BBD4962E-AFB3-4246-AC2D-FB3313547BC3}" presName="sp" presStyleCnt="0"/>
      <dgm:spPr/>
    </dgm:pt>
    <dgm:pt modelId="{BD82A2FF-5491-4F66-8B34-8EF88C0A7D89}" type="pres">
      <dgm:prSet presAssocID="{E3C6EB15-640D-4389-9858-4163AE61157D}" presName="composite" presStyleCnt="0"/>
      <dgm:spPr/>
    </dgm:pt>
    <dgm:pt modelId="{3881CEC7-3152-44E3-85E5-55CAEC4D8EA8}" type="pres">
      <dgm:prSet presAssocID="{E3C6EB15-640D-4389-9858-4163AE61157D}" presName="parentText" presStyleLbl="alignNode1" presStyleIdx="1" presStyleCnt="3">
        <dgm:presLayoutVars>
          <dgm:chMax val="1"/>
          <dgm:bulletEnabled val="1"/>
        </dgm:presLayoutVars>
      </dgm:prSet>
      <dgm:spPr/>
    </dgm:pt>
    <dgm:pt modelId="{6A1493D0-F035-4359-9A44-BBD3969686EA}" type="pres">
      <dgm:prSet presAssocID="{E3C6EB15-640D-4389-9858-4163AE61157D}" presName="descendantText" presStyleLbl="alignAcc1" presStyleIdx="1" presStyleCnt="3">
        <dgm:presLayoutVars>
          <dgm:bulletEnabled val="1"/>
        </dgm:presLayoutVars>
      </dgm:prSet>
      <dgm:spPr/>
    </dgm:pt>
    <dgm:pt modelId="{DE4B089A-01B8-428D-B25D-A5ECF9912000}" type="pres">
      <dgm:prSet presAssocID="{02F05A7C-897F-4835-91AE-1D246ADBEFB8}" presName="sp" presStyleCnt="0"/>
      <dgm:spPr/>
    </dgm:pt>
    <dgm:pt modelId="{66AAFC3E-EAC4-4E72-BB85-0D65E4904368}" type="pres">
      <dgm:prSet presAssocID="{99EE4C7E-C3FC-46C6-8F56-B7BD6123537C}" presName="composite" presStyleCnt="0"/>
      <dgm:spPr/>
    </dgm:pt>
    <dgm:pt modelId="{FDB0BB30-8EBC-4321-9211-2F2BB89AD59E}" type="pres">
      <dgm:prSet presAssocID="{99EE4C7E-C3FC-46C6-8F56-B7BD6123537C}" presName="parentText" presStyleLbl="alignNode1" presStyleIdx="2" presStyleCnt="3">
        <dgm:presLayoutVars>
          <dgm:chMax val="1"/>
          <dgm:bulletEnabled val="1"/>
        </dgm:presLayoutVars>
      </dgm:prSet>
      <dgm:spPr/>
    </dgm:pt>
    <dgm:pt modelId="{5A11B7E4-F1FB-4E5C-90D6-9232448AE1C5}" type="pres">
      <dgm:prSet presAssocID="{99EE4C7E-C3FC-46C6-8F56-B7BD6123537C}" presName="descendantText" presStyleLbl="alignAcc1" presStyleIdx="2" presStyleCnt="3">
        <dgm:presLayoutVars>
          <dgm:bulletEnabled val="1"/>
        </dgm:presLayoutVars>
      </dgm:prSet>
      <dgm:spPr/>
    </dgm:pt>
  </dgm:ptLst>
  <dgm:cxnLst>
    <dgm:cxn modelId="{6924C020-5C8B-4CD6-B6B7-721A9A412C46}" srcId="{960749B6-B44A-4EBF-B742-8F86A344AD13}" destId="{99EE4C7E-C3FC-46C6-8F56-B7BD6123537C}" srcOrd="2" destOrd="0" parTransId="{F72661E0-9DB2-43FD-B720-03CEFE3B7E21}" sibTransId="{1354A374-F106-4ACA-8F79-B701E010B32F}"/>
    <dgm:cxn modelId="{A40A9C36-85CB-480A-B52B-ACF3575F894E}" srcId="{E3C6EB15-640D-4389-9858-4163AE61157D}" destId="{5B6E0DEE-F6C0-490A-AEAC-FADA9C01754F}" srcOrd="0" destOrd="0" parTransId="{9D5CBDBE-EB42-4D9C-AA7E-0764D73EF680}" sibTransId="{738B62FE-4087-4D52-90AD-06BD3DD2A5FB}"/>
    <dgm:cxn modelId="{882D3662-7CA4-42FF-800E-9E47A5F0024A}" srcId="{99EE4C7E-C3FC-46C6-8F56-B7BD6123537C}" destId="{F47790DC-681B-48A1-9249-C63CC599C2E5}" srcOrd="0" destOrd="0" parTransId="{FDCC48C9-4197-47D7-9953-9959D71474D2}" sibTransId="{B08637FD-9A29-443A-91D8-F051C39A5923}"/>
    <dgm:cxn modelId="{EA527D66-6FA5-4E7A-977E-4ACCF9D49629}" srcId="{960749B6-B44A-4EBF-B742-8F86A344AD13}" destId="{E43F4864-C328-4A6E-9052-D1334F639A95}" srcOrd="0" destOrd="0" parTransId="{F70EEC44-49CE-4912-94C4-73B5EDF77BAD}" sibTransId="{BBD4962E-AFB3-4246-AC2D-FB3313547BC3}"/>
    <dgm:cxn modelId="{A2609A4B-2F1E-4D02-9DA1-CD40AEDDD04A}" srcId="{E43F4864-C328-4A6E-9052-D1334F639A95}" destId="{AE289AB0-3698-4569-82C0-401FCEE5002D}" srcOrd="0" destOrd="0" parTransId="{F3FC74A9-BDA6-4BB5-8242-19BD3BD09BEB}" sibTransId="{1E0C7B3A-AFCB-45B1-9867-56F063CB22FA}"/>
    <dgm:cxn modelId="{D9B96F55-D4C6-470F-9717-FAFC845320F8}" type="presOf" srcId="{AE289AB0-3698-4569-82C0-401FCEE5002D}" destId="{C06BCADB-E46F-4C0B-9EC4-55E5C31D6610}" srcOrd="0" destOrd="0" presId="urn:microsoft.com/office/officeart/2005/8/layout/chevron2"/>
    <dgm:cxn modelId="{3FC89855-9AFE-474B-8AAC-A624C973FF4B}" srcId="{E43F4864-C328-4A6E-9052-D1334F639A95}" destId="{8301E21C-3DE6-4CF2-A1D1-35301D8D09F1}" srcOrd="1" destOrd="0" parTransId="{B540F715-B096-4EE4-9729-27F58BC3C97E}" sibTransId="{6483F492-8B5B-496C-A8CA-4C92E64DE36A}"/>
    <dgm:cxn modelId="{3C71C387-487C-433E-92D4-0A28E8CBEAF7}" type="presOf" srcId="{E43F4864-C328-4A6E-9052-D1334F639A95}" destId="{80745ADB-F0A4-4C20-B83E-0037D2350290}" srcOrd="0" destOrd="0" presId="urn:microsoft.com/office/officeart/2005/8/layout/chevron2"/>
    <dgm:cxn modelId="{98DC878E-6B25-4D1B-A6C3-537353D8A068}" type="presOf" srcId="{960749B6-B44A-4EBF-B742-8F86A344AD13}" destId="{D2F8D8F1-F706-498F-BE8D-E4CAD7097959}" srcOrd="0" destOrd="0" presId="urn:microsoft.com/office/officeart/2005/8/layout/chevron2"/>
    <dgm:cxn modelId="{03196F9A-EC89-4342-AD86-643DB3CDFC3B}" type="presOf" srcId="{5B6E0DEE-F6C0-490A-AEAC-FADA9C01754F}" destId="{6A1493D0-F035-4359-9A44-BBD3969686EA}" srcOrd="0" destOrd="0" presId="urn:microsoft.com/office/officeart/2005/8/layout/chevron2"/>
    <dgm:cxn modelId="{30BC889C-D4FC-4D67-B42D-AFFE80E021D3}" srcId="{960749B6-B44A-4EBF-B742-8F86A344AD13}" destId="{E3C6EB15-640D-4389-9858-4163AE61157D}" srcOrd="1" destOrd="0" parTransId="{A3DFFEB1-DDD9-4361-9256-55507ED5DF24}" sibTransId="{02F05A7C-897F-4835-91AE-1D246ADBEFB8}"/>
    <dgm:cxn modelId="{1D29F69D-0259-49E5-9018-E85DAC32935A}" type="presOf" srcId="{99EE4C7E-C3FC-46C6-8F56-B7BD6123537C}" destId="{FDB0BB30-8EBC-4321-9211-2F2BB89AD59E}" srcOrd="0" destOrd="0" presId="urn:microsoft.com/office/officeart/2005/8/layout/chevron2"/>
    <dgm:cxn modelId="{6E855DA0-7363-471C-9C16-562561001DEC}" type="presOf" srcId="{F7E75D4B-823B-4D20-BF23-001BF80CF401}" destId="{C06BCADB-E46F-4C0B-9EC4-55E5C31D6610}" srcOrd="0" destOrd="3" presId="urn:microsoft.com/office/officeart/2005/8/layout/chevron2"/>
    <dgm:cxn modelId="{2D65E4A1-8977-4BBC-A248-42CE1B19D30F}" type="presOf" srcId="{F2242816-4C6F-4418-9243-4D37DA0B4811}" destId="{C06BCADB-E46F-4C0B-9EC4-55E5C31D6610}" srcOrd="0" destOrd="2" presId="urn:microsoft.com/office/officeart/2005/8/layout/chevron2"/>
    <dgm:cxn modelId="{312EE2B7-C46E-4400-8C5F-79E7885CD4A8}" type="presOf" srcId="{F47790DC-681B-48A1-9249-C63CC599C2E5}" destId="{5A11B7E4-F1FB-4E5C-90D6-9232448AE1C5}" srcOrd="0" destOrd="0" presId="urn:microsoft.com/office/officeart/2005/8/layout/chevron2"/>
    <dgm:cxn modelId="{6DF926BB-86CE-47E1-B3F8-1E6790B8E9C1}" type="presOf" srcId="{E3C6EB15-640D-4389-9858-4163AE61157D}" destId="{3881CEC7-3152-44E3-85E5-55CAEC4D8EA8}" srcOrd="0" destOrd="0" presId="urn:microsoft.com/office/officeart/2005/8/layout/chevron2"/>
    <dgm:cxn modelId="{6740A1BD-1D9B-4A78-83BE-6DE39CCF6005}" srcId="{E43F4864-C328-4A6E-9052-D1334F639A95}" destId="{F2242816-4C6F-4418-9243-4D37DA0B4811}" srcOrd="2" destOrd="0" parTransId="{8F9BCB6A-15F8-445F-AFFB-8E7AD6F3C3FC}" sibTransId="{2AB469EA-C856-4AE0-9BC0-F48432D05732}"/>
    <dgm:cxn modelId="{6CAB13DC-E42F-4DCF-95E1-6FECCC995421}" srcId="{E43F4864-C328-4A6E-9052-D1334F639A95}" destId="{F7E75D4B-823B-4D20-BF23-001BF80CF401}" srcOrd="3" destOrd="0" parTransId="{B7ED7F9D-E0D9-4970-AF9E-3073041C74E2}" sibTransId="{69A7DC11-BD20-4DE8-B043-6342BD8FE693}"/>
    <dgm:cxn modelId="{1B457FF3-111B-4E26-BE4D-C2E7469783DB}" type="presOf" srcId="{8301E21C-3DE6-4CF2-A1D1-35301D8D09F1}" destId="{C06BCADB-E46F-4C0B-9EC4-55E5C31D6610}" srcOrd="0" destOrd="1" presId="urn:microsoft.com/office/officeart/2005/8/layout/chevron2"/>
    <dgm:cxn modelId="{190DE780-1A7F-4215-999A-F17706B0896C}" type="presParOf" srcId="{D2F8D8F1-F706-498F-BE8D-E4CAD7097959}" destId="{57BCB7D2-5B47-4F9D-A4FA-2C17A63E1D24}" srcOrd="0" destOrd="0" presId="urn:microsoft.com/office/officeart/2005/8/layout/chevron2"/>
    <dgm:cxn modelId="{B9876026-909D-4849-A5A4-0B0DEC1B24F7}" type="presParOf" srcId="{57BCB7D2-5B47-4F9D-A4FA-2C17A63E1D24}" destId="{80745ADB-F0A4-4C20-B83E-0037D2350290}" srcOrd="0" destOrd="0" presId="urn:microsoft.com/office/officeart/2005/8/layout/chevron2"/>
    <dgm:cxn modelId="{4C7FAFF6-93DE-4B3D-BD70-B0F40500BF93}" type="presParOf" srcId="{57BCB7D2-5B47-4F9D-A4FA-2C17A63E1D24}" destId="{C06BCADB-E46F-4C0B-9EC4-55E5C31D6610}" srcOrd="1" destOrd="0" presId="urn:microsoft.com/office/officeart/2005/8/layout/chevron2"/>
    <dgm:cxn modelId="{6C73E3BE-166A-43C5-9469-E291A5D60309}" type="presParOf" srcId="{D2F8D8F1-F706-498F-BE8D-E4CAD7097959}" destId="{7EC11FB9-1782-4CF2-AD28-E047E874F332}" srcOrd="1" destOrd="0" presId="urn:microsoft.com/office/officeart/2005/8/layout/chevron2"/>
    <dgm:cxn modelId="{36810397-B25E-40F4-8D55-79F75021E54F}" type="presParOf" srcId="{D2F8D8F1-F706-498F-BE8D-E4CAD7097959}" destId="{BD82A2FF-5491-4F66-8B34-8EF88C0A7D89}" srcOrd="2" destOrd="0" presId="urn:microsoft.com/office/officeart/2005/8/layout/chevron2"/>
    <dgm:cxn modelId="{F178811D-D1AB-46F5-8171-7E91326F2A18}" type="presParOf" srcId="{BD82A2FF-5491-4F66-8B34-8EF88C0A7D89}" destId="{3881CEC7-3152-44E3-85E5-55CAEC4D8EA8}" srcOrd="0" destOrd="0" presId="urn:microsoft.com/office/officeart/2005/8/layout/chevron2"/>
    <dgm:cxn modelId="{6751D576-DC2B-4331-B27A-213BC2BF3F4A}" type="presParOf" srcId="{BD82A2FF-5491-4F66-8B34-8EF88C0A7D89}" destId="{6A1493D0-F035-4359-9A44-BBD3969686EA}" srcOrd="1" destOrd="0" presId="urn:microsoft.com/office/officeart/2005/8/layout/chevron2"/>
    <dgm:cxn modelId="{EA533412-5B41-4BC1-B2B6-C8CDE8E05066}" type="presParOf" srcId="{D2F8D8F1-F706-498F-BE8D-E4CAD7097959}" destId="{DE4B089A-01B8-428D-B25D-A5ECF9912000}" srcOrd="3" destOrd="0" presId="urn:microsoft.com/office/officeart/2005/8/layout/chevron2"/>
    <dgm:cxn modelId="{B273E48A-064A-422D-A2A8-A63E8AC4904F}" type="presParOf" srcId="{D2F8D8F1-F706-498F-BE8D-E4CAD7097959}" destId="{66AAFC3E-EAC4-4E72-BB85-0D65E4904368}" srcOrd="4" destOrd="0" presId="urn:microsoft.com/office/officeart/2005/8/layout/chevron2"/>
    <dgm:cxn modelId="{7F6B7433-D15E-4745-86FD-93CBA194CA46}" type="presParOf" srcId="{66AAFC3E-EAC4-4E72-BB85-0D65E4904368}" destId="{FDB0BB30-8EBC-4321-9211-2F2BB89AD59E}" srcOrd="0" destOrd="0" presId="urn:microsoft.com/office/officeart/2005/8/layout/chevron2"/>
    <dgm:cxn modelId="{A3674CFF-3A1F-43CA-AE30-867F76A30917}" type="presParOf" srcId="{66AAFC3E-EAC4-4E72-BB85-0D65E4904368}" destId="{5A11B7E4-F1FB-4E5C-90D6-9232448AE1C5}"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749B6-B44A-4EBF-B742-8F86A344AD1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43F4864-C328-4A6E-9052-D1334F639A95}">
      <dgm:prSet phldrT="[Text]" custT="1"/>
      <dgm:spPr>
        <a:solidFill>
          <a:schemeClr val="accent6">
            <a:lumMod val="50000"/>
          </a:schemeClr>
        </a:solidFill>
        <a:ln>
          <a:solidFill>
            <a:schemeClr val="tx1"/>
          </a:solidFill>
        </a:ln>
      </dgm:spPr>
      <dgm:t>
        <a:bodyPr/>
        <a:lstStyle/>
        <a:p>
          <a:r>
            <a:rPr lang="en-US" sz="1600" dirty="0">
              <a:latin typeface="Bookman Old Style" panose="02050604050505020204" pitchFamily="18" charset="0"/>
            </a:rPr>
            <a:t>Step 4</a:t>
          </a:r>
          <a:endParaRPr lang="en-US" sz="1600" dirty="0"/>
        </a:p>
      </dgm:t>
    </dgm:pt>
    <dgm:pt modelId="{F70EEC44-49CE-4912-94C4-73B5EDF77BAD}" type="parTrans" cxnId="{EA527D66-6FA5-4E7A-977E-4ACCF9D49629}">
      <dgm:prSet/>
      <dgm:spPr/>
      <dgm:t>
        <a:bodyPr/>
        <a:lstStyle/>
        <a:p>
          <a:endParaRPr lang="en-US"/>
        </a:p>
      </dgm:t>
    </dgm:pt>
    <dgm:pt modelId="{BBD4962E-AFB3-4246-AC2D-FB3313547BC3}" type="sibTrans" cxnId="{EA527D66-6FA5-4E7A-977E-4ACCF9D49629}">
      <dgm:prSet/>
      <dgm:spPr/>
      <dgm:t>
        <a:bodyPr/>
        <a:lstStyle/>
        <a:p>
          <a:endParaRPr lang="en-US"/>
        </a:p>
      </dgm:t>
    </dgm:pt>
    <dgm:pt modelId="{AE289AB0-3698-4569-82C0-401FCEE5002D}">
      <dgm:prSet phldrT="[Text]" custT="1"/>
      <dgm:spPr>
        <a:ln>
          <a:solidFill>
            <a:schemeClr val="tx1"/>
          </a:solidFill>
        </a:ln>
      </dgm:spPr>
      <dgm:t>
        <a:bodyPr/>
        <a:lstStyle/>
        <a:p>
          <a:r>
            <a:rPr lang="en-US" sz="2400" dirty="0">
              <a:latin typeface="Gill Sans MT" panose="020B0502020104020203" pitchFamily="34" charset="0"/>
              <a:cs typeface="Times New Roman" panose="02020603050405020304" pitchFamily="18" charset="0"/>
            </a:rPr>
            <a:t>Provide colonoscopy screening annually in patients with coexistent inflammatory bowel disease</a:t>
          </a:r>
        </a:p>
      </dgm:t>
    </dgm:pt>
    <dgm:pt modelId="{F3FC74A9-BDA6-4BB5-8242-19BD3BD09BEB}" type="parTrans" cxnId="{A2609A4B-2F1E-4D02-9DA1-CD40AEDDD04A}">
      <dgm:prSet/>
      <dgm:spPr/>
      <dgm:t>
        <a:bodyPr/>
        <a:lstStyle/>
        <a:p>
          <a:endParaRPr lang="en-US"/>
        </a:p>
      </dgm:t>
    </dgm:pt>
    <dgm:pt modelId="{1E0C7B3A-AFCB-45B1-9867-56F063CB22FA}" type="sibTrans" cxnId="{A2609A4B-2F1E-4D02-9DA1-CD40AEDDD04A}">
      <dgm:prSet/>
      <dgm:spPr/>
      <dgm:t>
        <a:bodyPr/>
        <a:lstStyle/>
        <a:p>
          <a:endParaRPr lang="en-US"/>
        </a:p>
      </dgm:t>
    </dgm:pt>
    <dgm:pt modelId="{E3C6EB15-640D-4389-9858-4163AE61157D}">
      <dgm:prSet phldrT="[Text]" custT="1"/>
      <dgm:spPr>
        <a:solidFill>
          <a:srgbClr val="389492"/>
        </a:solidFill>
        <a:ln>
          <a:solidFill>
            <a:schemeClr val="tx1"/>
          </a:solidFill>
        </a:ln>
      </dgm:spPr>
      <dgm:t>
        <a:bodyPr/>
        <a:lstStyle/>
        <a:p>
          <a:r>
            <a:rPr lang="en-US" sz="1600" dirty="0">
              <a:latin typeface="Bookman Old Style" panose="02050604050505020204" pitchFamily="18" charset="0"/>
            </a:rPr>
            <a:t>Step 5</a:t>
          </a:r>
          <a:endParaRPr lang="en-US" sz="1600" dirty="0"/>
        </a:p>
      </dgm:t>
    </dgm:pt>
    <dgm:pt modelId="{A3DFFEB1-DDD9-4361-9256-55507ED5DF24}" type="parTrans" cxnId="{30BC889C-D4FC-4D67-B42D-AFFE80E021D3}">
      <dgm:prSet/>
      <dgm:spPr/>
      <dgm:t>
        <a:bodyPr/>
        <a:lstStyle/>
        <a:p>
          <a:endParaRPr lang="en-US"/>
        </a:p>
      </dgm:t>
    </dgm:pt>
    <dgm:pt modelId="{02F05A7C-897F-4835-91AE-1D246ADBEFB8}" type="sibTrans" cxnId="{30BC889C-D4FC-4D67-B42D-AFFE80E021D3}">
      <dgm:prSet/>
      <dgm:spPr/>
      <dgm:t>
        <a:bodyPr/>
        <a:lstStyle/>
        <a:p>
          <a:endParaRPr lang="en-US"/>
        </a:p>
      </dgm:t>
    </dgm:pt>
    <dgm:pt modelId="{5B6E0DEE-F6C0-490A-AEAC-FADA9C01754F}">
      <dgm:prSet phldrT="[Text]" custT="1"/>
      <dgm:spPr>
        <a:ln>
          <a:solidFill>
            <a:schemeClr val="tx1"/>
          </a:solidFill>
        </a:ln>
      </dgm:spPr>
      <dgm:t>
        <a:bodyPr/>
        <a:lstStyle/>
        <a:p>
          <a:r>
            <a:rPr lang="en-US" sz="2400" dirty="0">
              <a:latin typeface="Gill Sans MT" panose="020B0502020104020203" pitchFamily="34" charset="0"/>
              <a:cs typeface="Times New Roman" panose="02020603050405020304" pitchFamily="18" charset="0"/>
            </a:rPr>
            <a:t>In patients with deterioration and a dominant stricture, perform ERCP with peri-procedure antibiotics and consider balloon dilatation with stent if needed</a:t>
          </a:r>
        </a:p>
      </dgm:t>
    </dgm:pt>
    <dgm:pt modelId="{9D5CBDBE-EB42-4D9C-AA7E-0764D73EF680}" type="parTrans" cxnId="{A40A9C36-85CB-480A-B52B-ACF3575F894E}">
      <dgm:prSet/>
      <dgm:spPr/>
      <dgm:t>
        <a:bodyPr/>
        <a:lstStyle/>
        <a:p>
          <a:endParaRPr lang="en-US"/>
        </a:p>
      </dgm:t>
    </dgm:pt>
    <dgm:pt modelId="{738B62FE-4087-4D52-90AD-06BD3DD2A5FB}" type="sibTrans" cxnId="{A40A9C36-85CB-480A-B52B-ACF3575F894E}">
      <dgm:prSet/>
      <dgm:spPr/>
      <dgm:t>
        <a:bodyPr/>
        <a:lstStyle/>
        <a:p>
          <a:endParaRPr lang="en-US"/>
        </a:p>
      </dgm:t>
    </dgm:pt>
    <dgm:pt modelId="{99EE4C7E-C3FC-46C6-8F56-B7BD6123537C}">
      <dgm:prSet phldrT="[Text]" custT="1"/>
      <dgm:spPr>
        <a:solidFill>
          <a:srgbClr val="959300"/>
        </a:solidFill>
        <a:ln>
          <a:solidFill>
            <a:schemeClr val="tx1"/>
          </a:solidFill>
        </a:ln>
      </dgm:spPr>
      <dgm:t>
        <a:bodyPr/>
        <a:lstStyle/>
        <a:p>
          <a:r>
            <a:rPr lang="en-US" sz="1600" dirty="0">
              <a:latin typeface="Bookman Old Style" panose="02050604050505020204" pitchFamily="18" charset="0"/>
            </a:rPr>
            <a:t>Step 6</a:t>
          </a:r>
          <a:endParaRPr lang="en-US" sz="1600" dirty="0"/>
        </a:p>
      </dgm:t>
    </dgm:pt>
    <dgm:pt modelId="{F72661E0-9DB2-43FD-B720-03CEFE3B7E21}" type="parTrans" cxnId="{6924C020-5C8B-4CD6-B6B7-721A9A412C46}">
      <dgm:prSet/>
      <dgm:spPr/>
      <dgm:t>
        <a:bodyPr/>
        <a:lstStyle/>
        <a:p>
          <a:endParaRPr lang="en-US"/>
        </a:p>
      </dgm:t>
    </dgm:pt>
    <dgm:pt modelId="{1354A374-F106-4ACA-8F79-B701E010B32F}" type="sibTrans" cxnId="{6924C020-5C8B-4CD6-B6B7-721A9A412C46}">
      <dgm:prSet/>
      <dgm:spPr/>
      <dgm:t>
        <a:bodyPr/>
        <a:lstStyle/>
        <a:p>
          <a:endParaRPr lang="en-US"/>
        </a:p>
      </dgm:t>
    </dgm:pt>
    <dgm:pt modelId="{F47790DC-681B-48A1-9249-C63CC599C2E5}">
      <dgm:prSet phldrT="[Text]" custT="1"/>
      <dgm:spPr>
        <a:ln>
          <a:solidFill>
            <a:schemeClr val="tx1"/>
          </a:solidFill>
        </a:ln>
      </dgm:spPr>
      <dgm:t>
        <a:bodyPr/>
        <a:lstStyle/>
        <a:p>
          <a:r>
            <a:rPr lang="en-US" sz="2400" dirty="0">
              <a:latin typeface="Gill Sans MT" panose="020B0502020104020203" pitchFamily="34" charset="0"/>
              <a:cs typeface="Times New Roman" panose="02020603050405020304" pitchFamily="18" charset="0"/>
            </a:rPr>
            <a:t>Refer for liver transplantation if MELD score exceeds 14 and consider for cases suspicious for complicated cholangiocarcinoma</a:t>
          </a:r>
        </a:p>
      </dgm:t>
    </dgm:pt>
    <dgm:pt modelId="{FDCC48C9-4197-47D7-9953-9959D71474D2}" type="parTrans" cxnId="{882D3662-7CA4-42FF-800E-9E47A5F0024A}">
      <dgm:prSet/>
      <dgm:spPr/>
      <dgm:t>
        <a:bodyPr/>
        <a:lstStyle/>
        <a:p>
          <a:endParaRPr lang="en-US"/>
        </a:p>
      </dgm:t>
    </dgm:pt>
    <dgm:pt modelId="{B08637FD-9A29-443A-91D8-F051C39A5923}" type="sibTrans" cxnId="{882D3662-7CA4-42FF-800E-9E47A5F0024A}">
      <dgm:prSet/>
      <dgm:spPr/>
      <dgm:t>
        <a:bodyPr/>
        <a:lstStyle/>
        <a:p>
          <a:endParaRPr lang="en-US"/>
        </a:p>
      </dgm:t>
    </dgm:pt>
    <dgm:pt modelId="{D2F8D8F1-F706-498F-BE8D-E4CAD7097959}" type="pres">
      <dgm:prSet presAssocID="{960749B6-B44A-4EBF-B742-8F86A344AD13}" presName="linearFlow" presStyleCnt="0">
        <dgm:presLayoutVars>
          <dgm:dir/>
          <dgm:animLvl val="lvl"/>
          <dgm:resizeHandles val="exact"/>
        </dgm:presLayoutVars>
      </dgm:prSet>
      <dgm:spPr/>
    </dgm:pt>
    <dgm:pt modelId="{57BCB7D2-5B47-4F9D-A4FA-2C17A63E1D24}" type="pres">
      <dgm:prSet presAssocID="{E43F4864-C328-4A6E-9052-D1334F639A95}" presName="composite" presStyleCnt="0"/>
      <dgm:spPr/>
    </dgm:pt>
    <dgm:pt modelId="{80745ADB-F0A4-4C20-B83E-0037D2350290}" type="pres">
      <dgm:prSet presAssocID="{E43F4864-C328-4A6E-9052-D1334F639A95}" presName="parentText" presStyleLbl="alignNode1" presStyleIdx="0" presStyleCnt="3">
        <dgm:presLayoutVars>
          <dgm:chMax val="1"/>
          <dgm:bulletEnabled val="1"/>
        </dgm:presLayoutVars>
      </dgm:prSet>
      <dgm:spPr/>
    </dgm:pt>
    <dgm:pt modelId="{C06BCADB-E46F-4C0B-9EC4-55E5C31D6610}" type="pres">
      <dgm:prSet presAssocID="{E43F4864-C328-4A6E-9052-D1334F639A95}" presName="descendantText" presStyleLbl="alignAcc1" presStyleIdx="0" presStyleCnt="3" custLinFactNeighborX="0" custLinFactNeighborY="1104">
        <dgm:presLayoutVars>
          <dgm:bulletEnabled val="1"/>
        </dgm:presLayoutVars>
      </dgm:prSet>
      <dgm:spPr/>
    </dgm:pt>
    <dgm:pt modelId="{7EC11FB9-1782-4CF2-AD28-E047E874F332}" type="pres">
      <dgm:prSet presAssocID="{BBD4962E-AFB3-4246-AC2D-FB3313547BC3}" presName="sp" presStyleCnt="0"/>
      <dgm:spPr/>
    </dgm:pt>
    <dgm:pt modelId="{BD82A2FF-5491-4F66-8B34-8EF88C0A7D89}" type="pres">
      <dgm:prSet presAssocID="{E3C6EB15-640D-4389-9858-4163AE61157D}" presName="composite" presStyleCnt="0"/>
      <dgm:spPr/>
    </dgm:pt>
    <dgm:pt modelId="{3881CEC7-3152-44E3-85E5-55CAEC4D8EA8}" type="pres">
      <dgm:prSet presAssocID="{E3C6EB15-640D-4389-9858-4163AE61157D}" presName="parentText" presStyleLbl="alignNode1" presStyleIdx="1" presStyleCnt="3">
        <dgm:presLayoutVars>
          <dgm:chMax val="1"/>
          <dgm:bulletEnabled val="1"/>
        </dgm:presLayoutVars>
      </dgm:prSet>
      <dgm:spPr/>
    </dgm:pt>
    <dgm:pt modelId="{6A1493D0-F035-4359-9A44-BBD3969686EA}" type="pres">
      <dgm:prSet presAssocID="{E3C6EB15-640D-4389-9858-4163AE61157D}" presName="descendantText" presStyleLbl="alignAcc1" presStyleIdx="1" presStyleCnt="3">
        <dgm:presLayoutVars>
          <dgm:bulletEnabled val="1"/>
        </dgm:presLayoutVars>
      </dgm:prSet>
      <dgm:spPr/>
    </dgm:pt>
    <dgm:pt modelId="{DE4B089A-01B8-428D-B25D-A5ECF9912000}" type="pres">
      <dgm:prSet presAssocID="{02F05A7C-897F-4835-91AE-1D246ADBEFB8}" presName="sp" presStyleCnt="0"/>
      <dgm:spPr/>
    </dgm:pt>
    <dgm:pt modelId="{66AAFC3E-EAC4-4E72-BB85-0D65E4904368}" type="pres">
      <dgm:prSet presAssocID="{99EE4C7E-C3FC-46C6-8F56-B7BD6123537C}" presName="composite" presStyleCnt="0"/>
      <dgm:spPr/>
    </dgm:pt>
    <dgm:pt modelId="{FDB0BB30-8EBC-4321-9211-2F2BB89AD59E}" type="pres">
      <dgm:prSet presAssocID="{99EE4C7E-C3FC-46C6-8F56-B7BD6123537C}" presName="parentText" presStyleLbl="alignNode1" presStyleIdx="2" presStyleCnt="3" custLinFactNeighborX="0" custLinFactNeighborY="57">
        <dgm:presLayoutVars>
          <dgm:chMax val="1"/>
          <dgm:bulletEnabled val="1"/>
        </dgm:presLayoutVars>
      </dgm:prSet>
      <dgm:spPr/>
    </dgm:pt>
    <dgm:pt modelId="{5A11B7E4-F1FB-4E5C-90D6-9232448AE1C5}" type="pres">
      <dgm:prSet presAssocID="{99EE4C7E-C3FC-46C6-8F56-B7BD6123537C}" presName="descendantText" presStyleLbl="alignAcc1" presStyleIdx="2" presStyleCnt="3">
        <dgm:presLayoutVars>
          <dgm:bulletEnabled val="1"/>
        </dgm:presLayoutVars>
      </dgm:prSet>
      <dgm:spPr/>
    </dgm:pt>
  </dgm:ptLst>
  <dgm:cxnLst>
    <dgm:cxn modelId="{6924C020-5C8B-4CD6-B6B7-721A9A412C46}" srcId="{960749B6-B44A-4EBF-B742-8F86A344AD13}" destId="{99EE4C7E-C3FC-46C6-8F56-B7BD6123537C}" srcOrd="2" destOrd="0" parTransId="{F72661E0-9DB2-43FD-B720-03CEFE3B7E21}" sibTransId="{1354A374-F106-4ACA-8F79-B701E010B32F}"/>
    <dgm:cxn modelId="{A40A9C36-85CB-480A-B52B-ACF3575F894E}" srcId="{E3C6EB15-640D-4389-9858-4163AE61157D}" destId="{5B6E0DEE-F6C0-490A-AEAC-FADA9C01754F}" srcOrd="0" destOrd="0" parTransId="{9D5CBDBE-EB42-4D9C-AA7E-0764D73EF680}" sibTransId="{738B62FE-4087-4D52-90AD-06BD3DD2A5FB}"/>
    <dgm:cxn modelId="{882D3662-7CA4-42FF-800E-9E47A5F0024A}" srcId="{99EE4C7E-C3FC-46C6-8F56-B7BD6123537C}" destId="{F47790DC-681B-48A1-9249-C63CC599C2E5}" srcOrd="0" destOrd="0" parTransId="{FDCC48C9-4197-47D7-9953-9959D71474D2}" sibTransId="{B08637FD-9A29-443A-91D8-F051C39A5923}"/>
    <dgm:cxn modelId="{EA527D66-6FA5-4E7A-977E-4ACCF9D49629}" srcId="{960749B6-B44A-4EBF-B742-8F86A344AD13}" destId="{E43F4864-C328-4A6E-9052-D1334F639A95}" srcOrd="0" destOrd="0" parTransId="{F70EEC44-49CE-4912-94C4-73B5EDF77BAD}" sibTransId="{BBD4962E-AFB3-4246-AC2D-FB3313547BC3}"/>
    <dgm:cxn modelId="{A2609A4B-2F1E-4D02-9DA1-CD40AEDDD04A}" srcId="{E43F4864-C328-4A6E-9052-D1334F639A95}" destId="{AE289AB0-3698-4569-82C0-401FCEE5002D}" srcOrd="0" destOrd="0" parTransId="{F3FC74A9-BDA6-4BB5-8242-19BD3BD09BEB}" sibTransId="{1E0C7B3A-AFCB-45B1-9867-56F063CB22FA}"/>
    <dgm:cxn modelId="{D9B96F55-D4C6-470F-9717-FAFC845320F8}" type="presOf" srcId="{AE289AB0-3698-4569-82C0-401FCEE5002D}" destId="{C06BCADB-E46F-4C0B-9EC4-55E5C31D6610}" srcOrd="0" destOrd="0" presId="urn:microsoft.com/office/officeart/2005/8/layout/chevron2"/>
    <dgm:cxn modelId="{3C71C387-487C-433E-92D4-0A28E8CBEAF7}" type="presOf" srcId="{E43F4864-C328-4A6E-9052-D1334F639A95}" destId="{80745ADB-F0A4-4C20-B83E-0037D2350290}" srcOrd="0" destOrd="0" presId="urn:microsoft.com/office/officeart/2005/8/layout/chevron2"/>
    <dgm:cxn modelId="{98DC878E-6B25-4D1B-A6C3-537353D8A068}" type="presOf" srcId="{960749B6-B44A-4EBF-B742-8F86A344AD13}" destId="{D2F8D8F1-F706-498F-BE8D-E4CAD7097959}" srcOrd="0" destOrd="0" presId="urn:microsoft.com/office/officeart/2005/8/layout/chevron2"/>
    <dgm:cxn modelId="{03196F9A-EC89-4342-AD86-643DB3CDFC3B}" type="presOf" srcId="{5B6E0DEE-F6C0-490A-AEAC-FADA9C01754F}" destId="{6A1493D0-F035-4359-9A44-BBD3969686EA}" srcOrd="0" destOrd="0" presId="urn:microsoft.com/office/officeart/2005/8/layout/chevron2"/>
    <dgm:cxn modelId="{30BC889C-D4FC-4D67-B42D-AFFE80E021D3}" srcId="{960749B6-B44A-4EBF-B742-8F86A344AD13}" destId="{E3C6EB15-640D-4389-9858-4163AE61157D}" srcOrd="1" destOrd="0" parTransId="{A3DFFEB1-DDD9-4361-9256-55507ED5DF24}" sibTransId="{02F05A7C-897F-4835-91AE-1D246ADBEFB8}"/>
    <dgm:cxn modelId="{1D29F69D-0259-49E5-9018-E85DAC32935A}" type="presOf" srcId="{99EE4C7E-C3FC-46C6-8F56-B7BD6123537C}" destId="{FDB0BB30-8EBC-4321-9211-2F2BB89AD59E}" srcOrd="0" destOrd="0" presId="urn:microsoft.com/office/officeart/2005/8/layout/chevron2"/>
    <dgm:cxn modelId="{312EE2B7-C46E-4400-8C5F-79E7885CD4A8}" type="presOf" srcId="{F47790DC-681B-48A1-9249-C63CC599C2E5}" destId="{5A11B7E4-F1FB-4E5C-90D6-9232448AE1C5}" srcOrd="0" destOrd="0" presId="urn:microsoft.com/office/officeart/2005/8/layout/chevron2"/>
    <dgm:cxn modelId="{6DF926BB-86CE-47E1-B3F8-1E6790B8E9C1}" type="presOf" srcId="{E3C6EB15-640D-4389-9858-4163AE61157D}" destId="{3881CEC7-3152-44E3-85E5-55CAEC4D8EA8}" srcOrd="0" destOrd="0" presId="urn:microsoft.com/office/officeart/2005/8/layout/chevron2"/>
    <dgm:cxn modelId="{190DE780-1A7F-4215-999A-F17706B0896C}" type="presParOf" srcId="{D2F8D8F1-F706-498F-BE8D-E4CAD7097959}" destId="{57BCB7D2-5B47-4F9D-A4FA-2C17A63E1D24}" srcOrd="0" destOrd="0" presId="urn:microsoft.com/office/officeart/2005/8/layout/chevron2"/>
    <dgm:cxn modelId="{B9876026-909D-4849-A5A4-0B0DEC1B24F7}" type="presParOf" srcId="{57BCB7D2-5B47-4F9D-A4FA-2C17A63E1D24}" destId="{80745ADB-F0A4-4C20-B83E-0037D2350290}" srcOrd="0" destOrd="0" presId="urn:microsoft.com/office/officeart/2005/8/layout/chevron2"/>
    <dgm:cxn modelId="{4C7FAFF6-93DE-4B3D-BD70-B0F40500BF93}" type="presParOf" srcId="{57BCB7D2-5B47-4F9D-A4FA-2C17A63E1D24}" destId="{C06BCADB-E46F-4C0B-9EC4-55E5C31D6610}" srcOrd="1" destOrd="0" presId="urn:microsoft.com/office/officeart/2005/8/layout/chevron2"/>
    <dgm:cxn modelId="{6C73E3BE-166A-43C5-9469-E291A5D60309}" type="presParOf" srcId="{D2F8D8F1-F706-498F-BE8D-E4CAD7097959}" destId="{7EC11FB9-1782-4CF2-AD28-E047E874F332}" srcOrd="1" destOrd="0" presId="urn:microsoft.com/office/officeart/2005/8/layout/chevron2"/>
    <dgm:cxn modelId="{36810397-B25E-40F4-8D55-79F75021E54F}" type="presParOf" srcId="{D2F8D8F1-F706-498F-BE8D-E4CAD7097959}" destId="{BD82A2FF-5491-4F66-8B34-8EF88C0A7D89}" srcOrd="2" destOrd="0" presId="urn:microsoft.com/office/officeart/2005/8/layout/chevron2"/>
    <dgm:cxn modelId="{F178811D-D1AB-46F5-8171-7E91326F2A18}" type="presParOf" srcId="{BD82A2FF-5491-4F66-8B34-8EF88C0A7D89}" destId="{3881CEC7-3152-44E3-85E5-55CAEC4D8EA8}" srcOrd="0" destOrd="0" presId="urn:microsoft.com/office/officeart/2005/8/layout/chevron2"/>
    <dgm:cxn modelId="{6751D576-DC2B-4331-B27A-213BC2BF3F4A}" type="presParOf" srcId="{BD82A2FF-5491-4F66-8B34-8EF88C0A7D89}" destId="{6A1493D0-F035-4359-9A44-BBD3969686EA}" srcOrd="1" destOrd="0" presId="urn:microsoft.com/office/officeart/2005/8/layout/chevron2"/>
    <dgm:cxn modelId="{EA533412-5B41-4BC1-B2B6-C8CDE8E05066}" type="presParOf" srcId="{D2F8D8F1-F706-498F-BE8D-E4CAD7097959}" destId="{DE4B089A-01B8-428D-B25D-A5ECF9912000}" srcOrd="3" destOrd="0" presId="urn:microsoft.com/office/officeart/2005/8/layout/chevron2"/>
    <dgm:cxn modelId="{B273E48A-064A-422D-A2A8-A63E8AC4904F}" type="presParOf" srcId="{D2F8D8F1-F706-498F-BE8D-E4CAD7097959}" destId="{66AAFC3E-EAC4-4E72-BB85-0D65E4904368}" srcOrd="4" destOrd="0" presId="urn:microsoft.com/office/officeart/2005/8/layout/chevron2"/>
    <dgm:cxn modelId="{7F6B7433-D15E-4745-86FD-93CBA194CA46}" type="presParOf" srcId="{66AAFC3E-EAC4-4E72-BB85-0D65E4904368}" destId="{FDB0BB30-8EBC-4321-9211-2F2BB89AD59E}" srcOrd="0" destOrd="0" presId="urn:microsoft.com/office/officeart/2005/8/layout/chevron2"/>
    <dgm:cxn modelId="{A3674CFF-3A1F-43CA-AE30-867F76A30917}" type="presParOf" srcId="{66AAFC3E-EAC4-4E72-BB85-0D65E4904368}" destId="{5A11B7E4-F1FB-4E5C-90D6-9232448AE1C5}"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C9F7C7-2EBA-4000-A38F-8EF56A666D72}" type="doc">
      <dgm:prSet loTypeId="urn:microsoft.com/office/officeart/2005/8/layout/process1" loCatId="process" qsTypeId="urn:microsoft.com/office/officeart/2005/8/quickstyle/simple1" qsCatId="simple" csTypeId="urn:microsoft.com/office/officeart/2005/8/colors/accent1_2" csCatId="accent1" phldr="1"/>
      <dgm:spPr/>
    </dgm:pt>
    <dgm:pt modelId="{8599F03F-EFAC-4ACC-9BED-699351A9FB15}">
      <dgm:prSet phldrT="[Text]" custT="1"/>
      <dgm:spPr>
        <a:solidFill>
          <a:schemeClr val="accent6">
            <a:lumMod val="50000"/>
          </a:schemeClr>
        </a:solidFill>
        <a:ln>
          <a:solidFill>
            <a:schemeClr val="tx1"/>
          </a:solidFill>
        </a:ln>
      </dgm:spPr>
      <dgm:t>
        <a:bodyPr/>
        <a:lstStyle/>
        <a:p>
          <a:pPr algn="l"/>
          <a:r>
            <a:rPr lang="en-US" sz="2000" dirty="0">
              <a:latin typeface="Gill Sans MT" panose="020B0502020104020203" pitchFamily="34" charset="0"/>
              <a:cs typeface="Times New Roman" panose="02020603050405020304" pitchFamily="18" charset="0"/>
            </a:rPr>
            <a:t>- Onset of patient’s symptoms</a:t>
          </a:r>
        </a:p>
        <a:p>
          <a:pPr algn="l"/>
          <a:r>
            <a:rPr lang="en-US" sz="2000" dirty="0">
              <a:latin typeface="Gill Sans MT" panose="020B0502020104020203" pitchFamily="34" charset="0"/>
              <a:cs typeface="Times New Roman" panose="02020603050405020304" pitchFamily="18" charset="0"/>
            </a:rPr>
            <a:t>- Patient presents to the ED with acute onset lower back pain of one day duration</a:t>
          </a:r>
        </a:p>
        <a:p>
          <a:pPr algn="l"/>
          <a:r>
            <a:rPr lang="en-US" sz="2000" dirty="0">
              <a:latin typeface="Gill Sans MT" panose="020B0502020104020203" pitchFamily="34" charset="0"/>
              <a:cs typeface="Times New Roman" panose="02020603050405020304" pitchFamily="18" charset="0"/>
            </a:rPr>
            <a:t>- Negative for nausea, vomiting, or any other GI symptoms.</a:t>
          </a:r>
        </a:p>
        <a:p>
          <a:pPr algn="l"/>
          <a:r>
            <a:rPr lang="en-US" sz="2000" dirty="0">
              <a:latin typeface="Gill Sans MT" panose="020B0502020104020203" pitchFamily="34" charset="0"/>
              <a:cs typeface="Times New Roman" panose="02020603050405020304" pitchFamily="18" charset="0"/>
            </a:rPr>
            <a:t>- Vitals within normal limits.</a:t>
          </a:r>
        </a:p>
        <a:p>
          <a:pPr algn="l"/>
          <a:r>
            <a:rPr lang="en-US" sz="2000" dirty="0">
              <a:latin typeface="Gill Sans MT" panose="020B0502020104020203" pitchFamily="34" charset="0"/>
              <a:cs typeface="Times New Roman" panose="02020603050405020304" pitchFamily="18" charset="0"/>
            </a:rPr>
            <a:t>-Unremarkable physical examination.</a:t>
          </a:r>
        </a:p>
        <a:p>
          <a:pPr algn="l"/>
          <a:r>
            <a:rPr lang="en-US" sz="2000" dirty="0">
              <a:latin typeface="Gill Sans MT" panose="020B0502020104020203" pitchFamily="34" charset="0"/>
              <a:cs typeface="Times New Roman" panose="02020603050405020304" pitchFamily="18" charset="0"/>
            </a:rPr>
            <a:t>-Labs: AST 270 4U/L, ALT 450 8U/L, ALP 1656U/L, total bilirubin 1.5 mg/</a:t>
          </a:r>
          <a:r>
            <a:rPr lang="en-US" sz="2000" dirty="0" err="1">
              <a:latin typeface="Gill Sans MT" panose="020B0502020104020203" pitchFamily="34" charset="0"/>
              <a:cs typeface="Times New Roman" panose="02020603050405020304" pitchFamily="18" charset="0"/>
            </a:rPr>
            <a:t>dL</a:t>
          </a:r>
          <a:r>
            <a:rPr lang="en-US" sz="2000" dirty="0">
              <a:latin typeface="Gill Sans MT" panose="020B0502020104020203" pitchFamily="34" charset="0"/>
              <a:cs typeface="Times New Roman" panose="02020603050405020304" pitchFamily="18" charset="0"/>
            </a:rPr>
            <a:t>. Lipase within normal limits.</a:t>
          </a:r>
        </a:p>
        <a:p>
          <a:pPr algn="l"/>
          <a:r>
            <a:rPr lang="en-US" sz="2000" dirty="0">
              <a:latin typeface="Gill Sans MT" panose="020B0502020104020203" pitchFamily="34" charset="0"/>
              <a:cs typeface="Times New Roman" panose="02020603050405020304" pitchFamily="18" charset="0"/>
            </a:rPr>
            <a:t>-Patient was prescribed some Zofran and is to follow-up with his PCP.</a:t>
          </a:r>
          <a:endParaRPr lang="en-US" sz="2000" dirty="0">
            <a:latin typeface="Gill Sans MT" panose="020B0502020104020203" pitchFamily="34" charset="0"/>
          </a:endParaRPr>
        </a:p>
      </dgm:t>
    </dgm:pt>
    <dgm:pt modelId="{CC6FFA2B-C91F-445A-AC57-00813CAF5B11}" type="parTrans" cxnId="{C9D1771F-91F2-4D9B-A229-FD32B62E5F09}">
      <dgm:prSet/>
      <dgm:spPr/>
      <dgm:t>
        <a:bodyPr/>
        <a:lstStyle/>
        <a:p>
          <a:endParaRPr lang="en-US"/>
        </a:p>
      </dgm:t>
    </dgm:pt>
    <dgm:pt modelId="{C80C91D0-8E17-4E96-A116-CD64CB19F891}" type="sibTrans" cxnId="{C9D1771F-91F2-4D9B-A229-FD32B62E5F09}">
      <dgm:prSet/>
      <dgm:spPr/>
      <dgm:t>
        <a:bodyPr/>
        <a:lstStyle/>
        <a:p>
          <a:endParaRPr lang="en-US"/>
        </a:p>
      </dgm:t>
    </dgm:pt>
    <dgm:pt modelId="{ADAA1F5A-4D96-4809-9832-ABBE444F9BE0}">
      <dgm:prSet phldrT="[Text]" custT="1"/>
      <dgm:spPr>
        <a:solidFill>
          <a:srgbClr val="389492"/>
        </a:solidFill>
        <a:ln>
          <a:solidFill>
            <a:schemeClr val="tx1"/>
          </a:solidFill>
        </a:ln>
      </dgm:spPr>
      <dgm:t>
        <a:bodyPr/>
        <a:lstStyle/>
        <a:p>
          <a:pPr algn="l"/>
          <a:r>
            <a:rPr lang="en-US" sz="1600" dirty="0">
              <a:latin typeface="Gill Sans MT" panose="020B0502020104020203" pitchFamily="34" charset="0"/>
            </a:rPr>
            <a:t>-Patient presents to the ED with complaints of upper right back and RUQ pain of 2 days duration.</a:t>
          </a:r>
        </a:p>
        <a:p>
          <a:pPr algn="l"/>
          <a:r>
            <a:rPr lang="en-US" sz="1600" dirty="0">
              <a:latin typeface="Gill Sans MT" panose="020B0502020104020203" pitchFamily="34" charset="0"/>
            </a:rPr>
            <a:t>-Negative for nausea, vomiting or any other GI symptoms</a:t>
          </a:r>
        </a:p>
        <a:p>
          <a:pPr algn="l"/>
          <a:r>
            <a:rPr lang="en-US" sz="1600" dirty="0">
              <a:latin typeface="Gill Sans MT" panose="020B0502020104020203" pitchFamily="34" charset="0"/>
            </a:rPr>
            <a:t>Vitals within normal limits</a:t>
          </a:r>
        </a:p>
        <a:p>
          <a:pPr algn="l"/>
          <a:r>
            <a:rPr lang="en-US" sz="1600" dirty="0">
              <a:latin typeface="Gill Sans MT" panose="020B0502020104020203" pitchFamily="34" charset="0"/>
            </a:rPr>
            <a:t>-Physical examination shows right upper back and RUQ tenderness as well as scleral icterus</a:t>
          </a:r>
        </a:p>
        <a:p>
          <a:pPr algn="l"/>
          <a:r>
            <a:rPr lang="es-ES" sz="1600" dirty="0">
              <a:latin typeface="Gill Sans MT" panose="020B0502020104020203" pitchFamily="34" charset="0"/>
            </a:rPr>
            <a:t>-</a:t>
          </a:r>
          <a:r>
            <a:rPr lang="es-ES" sz="1600" dirty="0" err="1">
              <a:latin typeface="Gill Sans MT" panose="020B0502020104020203" pitchFamily="34" charset="0"/>
            </a:rPr>
            <a:t>Labs</a:t>
          </a:r>
          <a:r>
            <a:rPr lang="es-ES" sz="1600" dirty="0">
              <a:latin typeface="Gill Sans MT" panose="020B0502020104020203" pitchFamily="34" charset="0"/>
            </a:rPr>
            <a:t>: AST 186U/L, ALT 210U/L, ALP 966U/L, total </a:t>
          </a:r>
          <a:r>
            <a:rPr lang="es-ES" sz="1600" dirty="0" err="1">
              <a:latin typeface="Gill Sans MT" panose="020B0502020104020203" pitchFamily="34" charset="0"/>
            </a:rPr>
            <a:t>bilirubin</a:t>
          </a:r>
          <a:r>
            <a:rPr lang="es-ES" sz="1600" dirty="0">
              <a:latin typeface="Gill Sans MT" panose="020B0502020104020203" pitchFamily="34" charset="0"/>
            </a:rPr>
            <a:t> 3.0 mg/</a:t>
          </a:r>
          <a:r>
            <a:rPr lang="es-ES" sz="1600" dirty="0" err="1">
              <a:latin typeface="Gill Sans MT" panose="020B0502020104020203" pitchFamily="34" charset="0"/>
            </a:rPr>
            <a:t>dL</a:t>
          </a:r>
          <a:r>
            <a:rPr lang="es-ES" sz="1600" dirty="0">
              <a:latin typeface="Gill Sans MT" panose="020B0502020104020203" pitchFamily="34" charset="0"/>
            </a:rPr>
            <a:t>, </a:t>
          </a:r>
          <a:r>
            <a:rPr lang="es-ES" sz="1600" dirty="0" err="1">
              <a:latin typeface="Gill Sans MT" panose="020B0502020104020203" pitchFamily="34" charset="0"/>
            </a:rPr>
            <a:t>lipase</a:t>
          </a:r>
          <a:r>
            <a:rPr lang="es-ES" sz="1600" dirty="0">
              <a:latin typeface="Gill Sans MT" panose="020B0502020104020203" pitchFamily="34" charset="0"/>
            </a:rPr>
            <a:t> normal.</a:t>
          </a:r>
          <a:endParaRPr lang="en-US" sz="1600" dirty="0">
            <a:latin typeface="Gill Sans MT" panose="020B0502020104020203" pitchFamily="34" charset="0"/>
          </a:endParaRPr>
        </a:p>
        <a:p>
          <a:pPr algn="l"/>
          <a:r>
            <a:rPr lang="en-US" sz="1600" dirty="0">
              <a:latin typeface="Gill Sans MT" panose="020B0502020104020203" pitchFamily="34" charset="0"/>
            </a:rPr>
            <a:t>-Gastroenterology consulted.  RUQ ultrasound showed gallbladder sludge and a prominent bile duct.</a:t>
          </a:r>
        </a:p>
        <a:p>
          <a:pPr algn="l"/>
          <a:r>
            <a:rPr lang="en-US" sz="1600" dirty="0">
              <a:latin typeface="Gill Sans MT" panose="020B0502020104020203" pitchFamily="34" charset="0"/>
            </a:rPr>
            <a:t>-MRCP showed irregularities of the left intrahepatic biliary tree suggestive of primary sclerosing cholangitis.</a:t>
          </a:r>
        </a:p>
        <a:p>
          <a:pPr algn="l"/>
          <a:r>
            <a:rPr lang="en-US" sz="1600" dirty="0">
              <a:latin typeface="Gill Sans MT" panose="020B0502020104020203" pitchFamily="34" charset="0"/>
            </a:rPr>
            <a:t>-Hepatitis and other viral causes as well as inflammatory causes were ruled out</a:t>
          </a:r>
        </a:p>
        <a:p>
          <a:pPr algn="l"/>
          <a:r>
            <a:rPr lang="en-US" sz="1600" dirty="0">
              <a:latin typeface="Gill Sans MT" panose="020B0502020104020203" pitchFamily="34" charset="0"/>
            </a:rPr>
            <a:t>-Patient to follow-up with GI and colonoscopy recommended </a:t>
          </a:r>
        </a:p>
      </dgm:t>
    </dgm:pt>
    <dgm:pt modelId="{41405466-B20F-489C-B693-BD2814AF9FBA}" type="parTrans" cxnId="{D6D8C270-AE39-441B-BB21-26703F0EB25B}">
      <dgm:prSet/>
      <dgm:spPr/>
      <dgm:t>
        <a:bodyPr/>
        <a:lstStyle/>
        <a:p>
          <a:endParaRPr lang="en-US"/>
        </a:p>
      </dgm:t>
    </dgm:pt>
    <dgm:pt modelId="{A500DF9C-01D1-4298-BB3F-B1C36B853B3E}" type="sibTrans" cxnId="{D6D8C270-AE39-441B-BB21-26703F0EB25B}">
      <dgm:prSet/>
      <dgm:spPr/>
      <dgm:t>
        <a:bodyPr/>
        <a:lstStyle/>
        <a:p>
          <a:endParaRPr lang="en-US"/>
        </a:p>
      </dgm:t>
    </dgm:pt>
    <dgm:pt modelId="{0C48F3A9-48FD-4E0C-B12D-3B016F030C24}">
      <dgm:prSet phldrT="[Text]" custT="1"/>
      <dgm:spPr>
        <a:solidFill>
          <a:srgbClr val="959300"/>
        </a:solidFill>
        <a:ln>
          <a:solidFill>
            <a:schemeClr val="tx1"/>
          </a:solidFill>
        </a:ln>
      </dgm:spPr>
      <dgm:t>
        <a:bodyPr/>
        <a:lstStyle/>
        <a:p>
          <a:pPr algn="l"/>
          <a:r>
            <a:rPr lang="en-US" sz="2000" dirty="0">
              <a:latin typeface="Gill Sans MT" panose="020B0502020104020203" pitchFamily="34" charset="0"/>
            </a:rPr>
            <a:t>-Patient presents to the ED with right-sided chest pain and RUQ abdominal pain.</a:t>
          </a:r>
        </a:p>
        <a:p>
          <a:pPr algn="l"/>
          <a:r>
            <a:rPr lang="en-US" sz="2000" dirty="0">
              <a:latin typeface="Gill Sans MT" panose="020B0502020104020203" pitchFamily="34" charset="0"/>
            </a:rPr>
            <a:t>-Denies any trauma.  Pain increased with movement.</a:t>
          </a:r>
        </a:p>
        <a:p>
          <a:pPr algn="l"/>
          <a:r>
            <a:rPr lang="en-US" sz="2000" dirty="0">
              <a:latin typeface="Gill Sans MT" panose="020B0502020104020203" pitchFamily="34" charset="0"/>
            </a:rPr>
            <a:t>-ROS negative except abdominal and chest pain</a:t>
          </a:r>
        </a:p>
        <a:p>
          <a:pPr algn="l"/>
          <a:r>
            <a:rPr lang="en-US" sz="2000" dirty="0">
              <a:latin typeface="Gill Sans MT" panose="020B0502020104020203" pitchFamily="34" charset="0"/>
            </a:rPr>
            <a:t>-Vitals within normal limits</a:t>
          </a:r>
        </a:p>
        <a:p>
          <a:pPr algn="l"/>
          <a:r>
            <a:rPr lang="en-US" sz="2000" dirty="0">
              <a:latin typeface="Gill Sans MT" panose="020B0502020104020203" pitchFamily="34" charset="0"/>
            </a:rPr>
            <a:t>-Physical examination shows mild tenderness to palpation of the RUQ</a:t>
          </a:r>
        </a:p>
        <a:p>
          <a:pPr algn="l"/>
          <a:r>
            <a:rPr lang="es-ES" sz="2000" dirty="0">
              <a:latin typeface="Gill Sans MT" panose="020B0502020104020203" pitchFamily="34" charset="0"/>
            </a:rPr>
            <a:t>-</a:t>
          </a:r>
          <a:r>
            <a:rPr lang="es-ES" sz="2000" dirty="0" err="1">
              <a:latin typeface="Gill Sans MT" panose="020B0502020104020203" pitchFamily="34" charset="0"/>
            </a:rPr>
            <a:t>Labs</a:t>
          </a:r>
          <a:r>
            <a:rPr lang="es-ES" sz="2000" dirty="0">
              <a:latin typeface="Gill Sans MT" panose="020B0502020104020203" pitchFamily="34" charset="0"/>
            </a:rPr>
            <a:t>: AST 260 U/L, ALT 319U/L, ALP 1425U/L, total </a:t>
          </a:r>
          <a:r>
            <a:rPr lang="es-ES" sz="2000" dirty="0" err="1">
              <a:latin typeface="Gill Sans MT" panose="020B0502020104020203" pitchFamily="34" charset="0"/>
            </a:rPr>
            <a:t>bilirubin</a:t>
          </a:r>
          <a:r>
            <a:rPr lang="es-ES" sz="2000" dirty="0">
              <a:latin typeface="Gill Sans MT" panose="020B0502020104020203" pitchFamily="34" charset="0"/>
            </a:rPr>
            <a:t> 2.0.  </a:t>
          </a:r>
          <a:r>
            <a:rPr lang="es-ES" sz="2000" dirty="0" err="1">
              <a:latin typeface="Gill Sans MT" panose="020B0502020104020203" pitchFamily="34" charset="0"/>
            </a:rPr>
            <a:t>Lipase</a:t>
          </a:r>
          <a:r>
            <a:rPr lang="es-ES" sz="2000" dirty="0">
              <a:latin typeface="Gill Sans MT" panose="020B0502020104020203" pitchFamily="34" charset="0"/>
            </a:rPr>
            <a:t> normal.</a:t>
          </a:r>
          <a:endParaRPr lang="en-US" sz="2000" dirty="0">
            <a:latin typeface="Gill Sans MT" panose="020B0502020104020203" pitchFamily="34" charset="0"/>
          </a:endParaRPr>
        </a:p>
        <a:p>
          <a:pPr algn="l"/>
          <a:r>
            <a:rPr lang="en-US" sz="2000" dirty="0">
              <a:latin typeface="Gill Sans MT" panose="020B0502020104020203" pitchFamily="34" charset="0"/>
            </a:rPr>
            <a:t>-ERCP and liver biopsy performed.</a:t>
          </a:r>
        </a:p>
        <a:p>
          <a:pPr algn="l"/>
          <a:r>
            <a:rPr lang="en-US" sz="2000" dirty="0">
              <a:latin typeface="Gill Sans MT" panose="020B0502020104020203" pitchFamily="34" charset="0"/>
            </a:rPr>
            <a:t>-Colonoscopy to be performed</a:t>
          </a:r>
        </a:p>
      </dgm:t>
    </dgm:pt>
    <dgm:pt modelId="{F40BEDE9-3EE3-4765-88AB-E9EE71D1227D}" type="parTrans" cxnId="{A570F0CA-CED2-4C02-91C1-5932666CD0E2}">
      <dgm:prSet/>
      <dgm:spPr/>
      <dgm:t>
        <a:bodyPr/>
        <a:lstStyle/>
        <a:p>
          <a:endParaRPr lang="en-US"/>
        </a:p>
      </dgm:t>
    </dgm:pt>
    <dgm:pt modelId="{407983C7-2EB1-43C7-8C76-DBC6348F02D2}" type="sibTrans" cxnId="{A570F0CA-CED2-4C02-91C1-5932666CD0E2}">
      <dgm:prSet/>
      <dgm:spPr/>
      <dgm:t>
        <a:bodyPr/>
        <a:lstStyle/>
        <a:p>
          <a:endParaRPr lang="en-US"/>
        </a:p>
      </dgm:t>
    </dgm:pt>
    <dgm:pt modelId="{D4FCE241-FFCF-4C31-8310-CD4C5A218E86}" type="pres">
      <dgm:prSet presAssocID="{06C9F7C7-2EBA-4000-A38F-8EF56A666D72}" presName="Name0" presStyleCnt="0">
        <dgm:presLayoutVars>
          <dgm:dir/>
          <dgm:resizeHandles val="exact"/>
        </dgm:presLayoutVars>
      </dgm:prSet>
      <dgm:spPr/>
    </dgm:pt>
    <dgm:pt modelId="{A8967E35-D121-4ACF-A779-A77E782C02ED}" type="pres">
      <dgm:prSet presAssocID="{8599F03F-EFAC-4ACC-9BED-699351A9FB15}" presName="node" presStyleLbl="node1" presStyleIdx="0" presStyleCnt="3">
        <dgm:presLayoutVars>
          <dgm:bulletEnabled val="1"/>
        </dgm:presLayoutVars>
      </dgm:prSet>
      <dgm:spPr/>
    </dgm:pt>
    <dgm:pt modelId="{B773DD1A-5A4A-4D23-948A-7EC576DAF1E3}" type="pres">
      <dgm:prSet presAssocID="{C80C91D0-8E17-4E96-A116-CD64CB19F891}" presName="sibTrans" presStyleLbl="sibTrans2D1" presStyleIdx="0" presStyleCnt="2"/>
      <dgm:spPr/>
    </dgm:pt>
    <dgm:pt modelId="{375E2C96-4945-4D52-A86A-425CFCE03977}" type="pres">
      <dgm:prSet presAssocID="{C80C91D0-8E17-4E96-A116-CD64CB19F891}" presName="connectorText" presStyleLbl="sibTrans2D1" presStyleIdx="0" presStyleCnt="2"/>
      <dgm:spPr/>
    </dgm:pt>
    <dgm:pt modelId="{822EC023-4C8C-491B-9B1A-0342962BA68E}" type="pres">
      <dgm:prSet presAssocID="{ADAA1F5A-4D96-4809-9832-ABBE444F9BE0}" presName="node" presStyleLbl="node1" presStyleIdx="1" presStyleCnt="3" custLinFactNeighborX="0" custLinFactNeighborY="-219">
        <dgm:presLayoutVars>
          <dgm:bulletEnabled val="1"/>
        </dgm:presLayoutVars>
      </dgm:prSet>
      <dgm:spPr/>
    </dgm:pt>
    <dgm:pt modelId="{2511B999-7F7D-4787-9101-C8F269D9C6F1}" type="pres">
      <dgm:prSet presAssocID="{A500DF9C-01D1-4298-BB3F-B1C36B853B3E}" presName="sibTrans" presStyleLbl="sibTrans2D1" presStyleIdx="1" presStyleCnt="2"/>
      <dgm:spPr/>
    </dgm:pt>
    <dgm:pt modelId="{146433AE-D9F9-48A1-9B97-424DAB1FABF8}" type="pres">
      <dgm:prSet presAssocID="{A500DF9C-01D1-4298-BB3F-B1C36B853B3E}" presName="connectorText" presStyleLbl="sibTrans2D1" presStyleIdx="1" presStyleCnt="2"/>
      <dgm:spPr/>
    </dgm:pt>
    <dgm:pt modelId="{99501E79-499F-403B-AD40-A2F797EF9F50}" type="pres">
      <dgm:prSet presAssocID="{0C48F3A9-48FD-4E0C-B12D-3B016F030C24}" presName="node" presStyleLbl="node1" presStyleIdx="2" presStyleCnt="3">
        <dgm:presLayoutVars>
          <dgm:bulletEnabled val="1"/>
        </dgm:presLayoutVars>
      </dgm:prSet>
      <dgm:spPr/>
    </dgm:pt>
  </dgm:ptLst>
  <dgm:cxnLst>
    <dgm:cxn modelId="{99ABA115-4142-4642-B3FF-A982677C0E91}" type="presOf" srcId="{0C48F3A9-48FD-4E0C-B12D-3B016F030C24}" destId="{99501E79-499F-403B-AD40-A2F797EF9F50}" srcOrd="0" destOrd="0" presId="urn:microsoft.com/office/officeart/2005/8/layout/process1"/>
    <dgm:cxn modelId="{C9D1771F-91F2-4D9B-A229-FD32B62E5F09}" srcId="{06C9F7C7-2EBA-4000-A38F-8EF56A666D72}" destId="{8599F03F-EFAC-4ACC-9BED-699351A9FB15}" srcOrd="0" destOrd="0" parTransId="{CC6FFA2B-C91F-445A-AC57-00813CAF5B11}" sibTransId="{C80C91D0-8E17-4E96-A116-CD64CB19F891}"/>
    <dgm:cxn modelId="{94743F32-D870-49AC-A78B-6C2811F5AA6B}" type="presOf" srcId="{06C9F7C7-2EBA-4000-A38F-8EF56A666D72}" destId="{D4FCE241-FFCF-4C31-8310-CD4C5A218E86}" srcOrd="0" destOrd="0" presId="urn:microsoft.com/office/officeart/2005/8/layout/process1"/>
    <dgm:cxn modelId="{076B5234-9212-4A4A-9F9C-54261339E7CF}" type="presOf" srcId="{A500DF9C-01D1-4298-BB3F-B1C36B853B3E}" destId="{146433AE-D9F9-48A1-9B97-424DAB1FABF8}" srcOrd="1" destOrd="0" presId="urn:microsoft.com/office/officeart/2005/8/layout/process1"/>
    <dgm:cxn modelId="{069AB435-68CC-42B6-A2D3-4FA17D5CD7F1}" type="presOf" srcId="{C80C91D0-8E17-4E96-A116-CD64CB19F891}" destId="{B773DD1A-5A4A-4D23-948A-7EC576DAF1E3}" srcOrd="0" destOrd="0" presId="urn:microsoft.com/office/officeart/2005/8/layout/process1"/>
    <dgm:cxn modelId="{01500560-C2DB-45F5-BBA2-0DF3BF0CC4DD}" type="presOf" srcId="{8599F03F-EFAC-4ACC-9BED-699351A9FB15}" destId="{A8967E35-D121-4ACF-A779-A77E782C02ED}" srcOrd="0" destOrd="0" presId="urn:microsoft.com/office/officeart/2005/8/layout/process1"/>
    <dgm:cxn modelId="{D6D8C270-AE39-441B-BB21-26703F0EB25B}" srcId="{06C9F7C7-2EBA-4000-A38F-8EF56A666D72}" destId="{ADAA1F5A-4D96-4809-9832-ABBE444F9BE0}" srcOrd="1" destOrd="0" parTransId="{41405466-B20F-489C-B693-BD2814AF9FBA}" sibTransId="{A500DF9C-01D1-4298-BB3F-B1C36B853B3E}"/>
    <dgm:cxn modelId="{74CAAB7E-A164-483F-9386-0DD11AB6B2AF}" type="presOf" srcId="{C80C91D0-8E17-4E96-A116-CD64CB19F891}" destId="{375E2C96-4945-4D52-A86A-425CFCE03977}" srcOrd="1" destOrd="0" presId="urn:microsoft.com/office/officeart/2005/8/layout/process1"/>
    <dgm:cxn modelId="{EA8985A1-5B12-4121-A76F-AADE8B6E675F}" type="presOf" srcId="{ADAA1F5A-4D96-4809-9832-ABBE444F9BE0}" destId="{822EC023-4C8C-491B-9B1A-0342962BA68E}" srcOrd="0" destOrd="0" presId="urn:microsoft.com/office/officeart/2005/8/layout/process1"/>
    <dgm:cxn modelId="{D8BA6CC4-C4E9-4797-9BE4-A0B815DEB38B}" type="presOf" srcId="{A500DF9C-01D1-4298-BB3F-B1C36B853B3E}" destId="{2511B999-7F7D-4787-9101-C8F269D9C6F1}" srcOrd="0" destOrd="0" presId="urn:microsoft.com/office/officeart/2005/8/layout/process1"/>
    <dgm:cxn modelId="{A570F0CA-CED2-4C02-91C1-5932666CD0E2}" srcId="{06C9F7C7-2EBA-4000-A38F-8EF56A666D72}" destId="{0C48F3A9-48FD-4E0C-B12D-3B016F030C24}" srcOrd="2" destOrd="0" parTransId="{F40BEDE9-3EE3-4765-88AB-E9EE71D1227D}" sibTransId="{407983C7-2EB1-43C7-8C76-DBC6348F02D2}"/>
    <dgm:cxn modelId="{7DB215B1-FBC4-4E6A-A814-D61FEE89A9DF}" type="presParOf" srcId="{D4FCE241-FFCF-4C31-8310-CD4C5A218E86}" destId="{A8967E35-D121-4ACF-A779-A77E782C02ED}" srcOrd="0" destOrd="0" presId="urn:microsoft.com/office/officeart/2005/8/layout/process1"/>
    <dgm:cxn modelId="{E5175DB6-B649-42C1-BB67-060F93291C7B}" type="presParOf" srcId="{D4FCE241-FFCF-4C31-8310-CD4C5A218E86}" destId="{B773DD1A-5A4A-4D23-948A-7EC576DAF1E3}" srcOrd="1" destOrd="0" presId="urn:microsoft.com/office/officeart/2005/8/layout/process1"/>
    <dgm:cxn modelId="{720745F8-C766-4AB5-9818-A2475F1526AF}" type="presParOf" srcId="{B773DD1A-5A4A-4D23-948A-7EC576DAF1E3}" destId="{375E2C96-4945-4D52-A86A-425CFCE03977}" srcOrd="0" destOrd="0" presId="urn:microsoft.com/office/officeart/2005/8/layout/process1"/>
    <dgm:cxn modelId="{E83CE0B4-67C3-4B02-926D-8624140E94B3}" type="presParOf" srcId="{D4FCE241-FFCF-4C31-8310-CD4C5A218E86}" destId="{822EC023-4C8C-491B-9B1A-0342962BA68E}" srcOrd="2" destOrd="0" presId="urn:microsoft.com/office/officeart/2005/8/layout/process1"/>
    <dgm:cxn modelId="{AD4D179D-CFFA-445C-A069-D5954F280526}" type="presParOf" srcId="{D4FCE241-FFCF-4C31-8310-CD4C5A218E86}" destId="{2511B999-7F7D-4787-9101-C8F269D9C6F1}" srcOrd="3" destOrd="0" presId="urn:microsoft.com/office/officeart/2005/8/layout/process1"/>
    <dgm:cxn modelId="{2FA10881-792C-4B66-984C-0BAA84B594B3}" type="presParOf" srcId="{2511B999-7F7D-4787-9101-C8F269D9C6F1}" destId="{146433AE-D9F9-48A1-9B97-424DAB1FABF8}" srcOrd="0" destOrd="0" presId="urn:microsoft.com/office/officeart/2005/8/layout/process1"/>
    <dgm:cxn modelId="{5B4185D4-E5EF-4EA7-A659-2D757E732FB5}" type="presParOf" srcId="{D4FCE241-FFCF-4C31-8310-CD4C5A218E86}" destId="{99501E79-499F-403B-AD40-A2F797EF9F50}" srcOrd="4"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45ADB-F0A4-4C20-B83E-0037D2350290}">
      <dsp:nvSpPr>
        <dsp:cNvPr id="0" name=""/>
        <dsp:cNvSpPr/>
      </dsp:nvSpPr>
      <dsp:spPr>
        <a:xfrm rot="5400000">
          <a:off x="-310614" y="672197"/>
          <a:ext cx="2070761" cy="1449533"/>
        </a:xfrm>
        <a:prstGeom prst="chevron">
          <a:avLst/>
        </a:prstGeom>
        <a:solidFill>
          <a:schemeClr val="accent6">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man Old Style" panose="02050604050505020204" pitchFamily="18" charset="0"/>
            </a:rPr>
            <a:t>Step 1</a:t>
          </a:r>
        </a:p>
      </dsp:txBody>
      <dsp:txXfrm rot="-5400000">
        <a:off x="1" y="1086350"/>
        <a:ext cx="1449533" cy="621228"/>
      </dsp:txXfrm>
    </dsp:sp>
    <dsp:sp modelId="{C06BCADB-E46F-4C0B-9EC4-55E5C31D6610}">
      <dsp:nvSpPr>
        <dsp:cNvPr id="0" name=""/>
        <dsp:cNvSpPr/>
      </dsp:nvSpPr>
      <dsp:spPr>
        <a:xfrm rot="5400000">
          <a:off x="3350794" y="-1868336"/>
          <a:ext cx="2003311" cy="5805833"/>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cs typeface="Times New Roman" panose="02020603050405020304" pitchFamily="18" charset="0"/>
            </a:rPr>
            <a:t>Measure IgG4 levels and outpatient to diagnosis</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cs typeface="Times New Roman" panose="02020603050405020304" pitchFamily="18" charset="0"/>
            </a:rPr>
            <a:t>Assess for varices in patients with platelet count below 150 x 10</a:t>
          </a:r>
          <a:r>
            <a:rPr lang="en-US" sz="2000" kern="1200" baseline="30000" dirty="0">
              <a:latin typeface="Gill Sans MT" panose="020B0502020104020203" pitchFamily="34" charset="0"/>
              <a:cs typeface="Times New Roman" panose="02020603050405020304" pitchFamily="18" charset="0"/>
            </a:rPr>
            <a:t>3</a:t>
          </a:r>
          <a:r>
            <a:rPr lang="en-US" sz="2000" kern="1200" dirty="0">
              <a:latin typeface="Gill Sans MT" panose="020B0502020104020203" pitchFamily="34" charset="0"/>
              <a:cs typeface="Times New Roman" panose="02020603050405020304" pitchFamily="18" charset="0"/>
            </a:rPr>
            <a:t> /dl for cirrhosis. </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cs typeface="Times New Roman" panose="02020603050405020304" pitchFamily="18" charset="0"/>
            </a:rPr>
            <a:t>Assess bone density every 2 to 4 years with DEXA</a:t>
          </a:r>
        </a:p>
        <a:p>
          <a:pPr marL="228600" lvl="1" indent="-228600" algn="l" defTabSz="889000">
            <a:lnSpc>
              <a:spcPct val="90000"/>
            </a:lnSpc>
            <a:spcBef>
              <a:spcPct val="0"/>
            </a:spcBef>
            <a:spcAft>
              <a:spcPct val="15000"/>
            </a:spcAft>
            <a:buChar char="•"/>
          </a:pPr>
          <a:r>
            <a:rPr lang="en-US" sz="2000" kern="1200" dirty="0">
              <a:latin typeface="Gill Sans MT" panose="020B0502020104020203" pitchFamily="34" charset="0"/>
              <a:cs typeface="Times New Roman" panose="02020603050405020304" pitchFamily="18" charset="0"/>
            </a:rPr>
            <a:t>Assess for fat-soluble vitamin deficiency in patients with advanced disease/jaundice</a:t>
          </a:r>
        </a:p>
      </dsp:txBody>
      <dsp:txXfrm rot="-5400000">
        <a:off x="1449533" y="130719"/>
        <a:ext cx="5708039" cy="1807723"/>
      </dsp:txXfrm>
    </dsp:sp>
    <dsp:sp modelId="{3881CEC7-3152-44E3-85E5-55CAEC4D8EA8}">
      <dsp:nvSpPr>
        <dsp:cNvPr id="0" name=""/>
        <dsp:cNvSpPr/>
      </dsp:nvSpPr>
      <dsp:spPr>
        <a:xfrm rot="5400000">
          <a:off x="-310614" y="2565531"/>
          <a:ext cx="2070761" cy="1449533"/>
        </a:xfrm>
        <a:prstGeom prst="chevron">
          <a:avLst/>
        </a:prstGeom>
        <a:solidFill>
          <a:srgbClr val="38949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man Old Style" panose="02050604050505020204" pitchFamily="18" charset="0"/>
            </a:rPr>
            <a:t>Step 2</a:t>
          </a:r>
          <a:endParaRPr lang="en-US" sz="1600" kern="1200" dirty="0"/>
        </a:p>
      </dsp:txBody>
      <dsp:txXfrm rot="-5400000">
        <a:off x="1" y="2979684"/>
        <a:ext cx="1449533" cy="621228"/>
      </dsp:txXfrm>
    </dsp:sp>
    <dsp:sp modelId="{6A1493D0-F035-4359-9A44-BBD3969686EA}">
      <dsp:nvSpPr>
        <dsp:cNvPr id="0" name=""/>
        <dsp:cNvSpPr/>
      </dsp:nvSpPr>
      <dsp:spPr>
        <a:xfrm rot="5400000">
          <a:off x="3679452" y="24998"/>
          <a:ext cx="1345995" cy="5805833"/>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ill Sans MT" panose="020B0502020104020203" pitchFamily="34" charset="0"/>
              <a:cs typeface="Times New Roman" panose="02020603050405020304" pitchFamily="18" charset="0"/>
            </a:rPr>
            <a:t>Monitor liver biochemistries every 3 to 4 months for signs of strictures, tumors, or symptoms of autoimmune hepatitis</a:t>
          </a:r>
        </a:p>
      </dsp:txBody>
      <dsp:txXfrm rot="-5400000">
        <a:off x="1449533" y="2320623"/>
        <a:ext cx="5740127" cy="1214583"/>
      </dsp:txXfrm>
    </dsp:sp>
    <dsp:sp modelId="{FDB0BB30-8EBC-4321-9211-2F2BB89AD59E}">
      <dsp:nvSpPr>
        <dsp:cNvPr id="0" name=""/>
        <dsp:cNvSpPr/>
      </dsp:nvSpPr>
      <dsp:spPr>
        <a:xfrm rot="5400000">
          <a:off x="-310614" y="4458865"/>
          <a:ext cx="2070761" cy="1449533"/>
        </a:xfrm>
        <a:prstGeom prst="chevron">
          <a:avLst/>
        </a:prstGeom>
        <a:solidFill>
          <a:srgbClr val="9593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man Old Style" panose="02050604050505020204" pitchFamily="18" charset="0"/>
            </a:rPr>
            <a:t>Step 3</a:t>
          </a:r>
          <a:endParaRPr lang="en-US" sz="1600" kern="1200" dirty="0"/>
        </a:p>
      </dsp:txBody>
      <dsp:txXfrm rot="-5400000">
        <a:off x="1" y="4873018"/>
        <a:ext cx="1449533" cy="621228"/>
      </dsp:txXfrm>
    </dsp:sp>
    <dsp:sp modelId="{5A11B7E4-F1FB-4E5C-90D6-9232448AE1C5}">
      <dsp:nvSpPr>
        <dsp:cNvPr id="0" name=""/>
        <dsp:cNvSpPr/>
      </dsp:nvSpPr>
      <dsp:spPr>
        <a:xfrm rot="5400000">
          <a:off x="3679452" y="1918332"/>
          <a:ext cx="1345995" cy="5805833"/>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ill Sans MT" panose="020B0502020104020203" pitchFamily="34" charset="0"/>
              <a:cs typeface="Times New Roman" panose="02020603050405020304" pitchFamily="18" charset="0"/>
            </a:rPr>
            <a:t>Consider screening every 6 to 12 months for cholangiocarcinoma with cross-sectional </a:t>
          </a:r>
          <a:r>
            <a:rPr lang="en-US" sz="1800" kern="1200" dirty="0">
              <a:latin typeface="Gill Sans MT" panose="020B0502020104020203" pitchFamily="34" charset="0"/>
              <a:cs typeface="Times New Roman" panose="02020603050405020304" pitchFamily="18" charset="0"/>
            </a:rPr>
            <a:t>imaging (ultrasound or MRI) and CA 19-9.</a:t>
          </a:r>
        </a:p>
      </dsp:txBody>
      <dsp:txXfrm rot="-5400000">
        <a:off x="1449533" y="4213957"/>
        <a:ext cx="5740127" cy="1214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45ADB-F0A4-4C20-B83E-0037D2350290}">
      <dsp:nvSpPr>
        <dsp:cNvPr id="0" name=""/>
        <dsp:cNvSpPr/>
      </dsp:nvSpPr>
      <dsp:spPr>
        <a:xfrm rot="5400000">
          <a:off x="-331199" y="334356"/>
          <a:ext cx="2207999" cy="1545599"/>
        </a:xfrm>
        <a:prstGeom prst="chevron">
          <a:avLst/>
        </a:prstGeom>
        <a:solidFill>
          <a:schemeClr val="accent6">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man Old Style" panose="02050604050505020204" pitchFamily="18" charset="0"/>
            </a:rPr>
            <a:t>Step 4</a:t>
          </a:r>
          <a:endParaRPr lang="en-US" sz="1600" kern="1200" dirty="0"/>
        </a:p>
      </dsp:txBody>
      <dsp:txXfrm rot="-5400000">
        <a:off x="2" y="775956"/>
        <a:ext cx="1545599" cy="662400"/>
      </dsp:txXfrm>
    </dsp:sp>
    <dsp:sp modelId="{C06BCADB-E46F-4C0B-9EC4-55E5C31D6610}">
      <dsp:nvSpPr>
        <dsp:cNvPr id="0" name=""/>
        <dsp:cNvSpPr/>
      </dsp:nvSpPr>
      <dsp:spPr>
        <a:xfrm rot="5400000">
          <a:off x="3682883" y="-2118283"/>
          <a:ext cx="1435199" cy="570976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ill Sans MT" panose="020B0502020104020203" pitchFamily="34" charset="0"/>
              <a:cs typeface="Times New Roman" panose="02020603050405020304" pitchFamily="18" charset="0"/>
            </a:rPr>
            <a:t>Provide colonoscopy screening annually in patients with coexistent inflammatory bowel disease</a:t>
          </a:r>
        </a:p>
      </dsp:txBody>
      <dsp:txXfrm rot="-5400000">
        <a:off x="1545600" y="89061"/>
        <a:ext cx="5639706" cy="1295077"/>
      </dsp:txXfrm>
    </dsp:sp>
    <dsp:sp modelId="{3881CEC7-3152-44E3-85E5-55CAEC4D8EA8}">
      <dsp:nvSpPr>
        <dsp:cNvPr id="0" name=""/>
        <dsp:cNvSpPr/>
      </dsp:nvSpPr>
      <dsp:spPr>
        <a:xfrm rot="5400000">
          <a:off x="-331199" y="2353169"/>
          <a:ext cx="2207999" cy="1545599"/>
        </a:xfrm>
        <a:prstGeom prst="chevron">
          <a:avLst/>
        </a:prstGeom>
        <a:solidFill>
          <a:srgbClr val="38949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man Old Style" panose="02050604050505020204" pitchFamily="18" charset="0"/>
            </a:rPr>
            <a:t>Step 5</a:t>
          </a:r>
          <a:endParaRPr lang="en-US" sz="1600" kern="1200" dirty="0"/>
        </a:p>
      </dsp:txBody>
      <dsp:txXfrm rot="-5400000">
        <a:off x="2" y="2794769"/>
        <a:ext cx="1545599" cy="662400"/>
      </dsp:txXfrm>
    </dsp:sp>
    <dsp:sp modelId="{6A1493D0-F035-4359-9A44-BBD3969686EA}">
      <dsp:nvSpPr>
        <dsp:cNvPr id="0" name=""/>
        <dsp:cNvSpPr/>
      </dsp:nvSpPr>
      <dsp:spPr>
        <a:xfrm rot="5400000">
          <a:off x="3682883" y="-115314"/>
          <a:ext cx="1435199" cy="570976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ill Sans MT" panose="020B0502020104020203" pitchFamily="34" charset="0"/>
              <a:cs typeface="Times New Roman" panose="02020603050405020304" pitchFamily="18" charset="0"/>
            </a:rPr>
            <a:t>In patients with deterioration and a dominant stricture, perform ERCP with peri-procedure antibiotics and consider balloon dilatation with stent if needed</a:t>
          </a:r>
        </a:p>
      </dsp:txBody>
      <dsp:txXfrm rot="-5400000">
        <a:off x="1545600" y="2092030"/>
        <a:ext cx="5639706" cy="1295077"/>
      </dsp:txXfrm>
    </dsp:sp>
    <dsp:sp modelId="{FDB0BB30-8EBC-4321-9211-2F2BB89AD59E}">
      <dsp:nvSpPr>
        <dsp:cNvPr id="0" name=""/>
        <dsp:cNvSpPr/>
      </dsp:nvSpPr>
      <dsp:spPr>
        <a:xfrm rot="5400000">
          <a:off x="-331199" y="4373240"/>
          <a:ext cx="2207999" cy="1545599"/>
        </a:xfrm>
        <a:prstGeom prst="chevron">
          <a:avLst/>
        </a:prstGeom>
        <a:solidFill>
          <a:srgbClr val="9593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man Old Style" panose="02050604050505020204" pitchFamily="18" charset="0"/>
            </a:rPr>
            <a:t>Step 6</a:t>
          </a:r>
          <a:endParaRPr lang="en-US" sz="1600" kern="1200" dirty="0"/>
        </a:p>
      </dsp:txBody>
      <dsp:txXfrm rot="-5400000">
        <a:off x="2" y="4814840"/>
        <a:ext cx="1545599" cy="662400"/>
      </dsp:txXfrm>
    </dsp:sp>
    <dsp:sp modelId="{5A11B7E4-F1FB-4E5C-90D6-9232448AE1C5}">
      <dsp:nvSpPr>
        <dsp:cNvPr id="0" name=""/>
        <dsp:cNvSpPr/>
      </dsp:nvSpPr>
      <dsp:spPr>
        <a:xfrm rot="5400000">
          <a:off x="3682883" y="1903498"/>
          <a:ext cx="1435199" cy="570976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Gill Sans MT" panose="020B0502020104020203" pitchFamily="34" charset="0"/>
              <a:cs typeface="Times New Roman" panose="02020603050405020304" pitchFamily="18" charset="0"/>
            </a:rPr>
            <a:t>Refer for liver transplantation if MELD score exceeds 14 and consider for cases suspicious for complicated cholangiocarcinoma</a:t>
          </a:r>
        </a:p>
      </dsp:txBody>
      <dsp:txXfrm rot="-5400000">
        <a:off x="1545600" y="4110843"/>
        <a:ext cx="5639706" cy="1295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67E35-D121-4ACF-A779-A77E782C02ED}">
      <dsp:nvSpPr>
        <dsp:cNvPr id="0" name=""/>
        <dsp:cNvSpPr/>
      </dsp:nvSpPr>
      <dsp:spPr>
        <a:xfrm>
          <a:off x="12837" y="464230"/>
          <a:ext cx="3836936" cy="5674468"/>
        </a:xfrm>
        <a:prstGeom prst="roundRect">
          <a:avLst>
            <a:gd name="adj" fmla="val 10000"/>
          </a:avLst>
        </a:prstGeom>
        <a:solidFill>
          <a:schemeClr val="accent6">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Gill Sans MT" panose="020B0502020104020203" pitchFamily="34" charset="0"/>
              <a:cs typeface="Times New Roman" panose="02020603050405020304" pitchFamily="18" charset="0"/>
            </a:rPr>
            <a:t>- Onset of patient’s symptoms</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cs typeface="Times New Roman" panose="02020603050405020304" pitchFamily="18" charset="0"/>
            </a:rPr>
            <a:t>- Patient presents to the ED with acute onset lower back pain of one day duration</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cs typeface="Times New Roman" panose="02020603050405020304" pitchFamily="18" charset="0"/>
            </a:rPr>
            <a:t>- Negative for nausea, vomiting, or any other GI symptoms.</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cs typeface="Times New Roman" panose="02020603050405020304" pitchFamily="18" charset="0"/>
            </a:rPr>
            <a:t>- Vitals within normal limits.</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cs typeface="Times New Roman" panose="02020603050405020304" pitchFamily="18" charset="0"/>
            </a:rPr>
            <a:t>-Unremarkable physical examination.</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cs typeface="Times New Roman" panose="02020603050405020304" pitchFamily="18" charset="0"/>
            </a:rPr>
            <a:t>-Labs: AST 270 4U/L, ALT 450 8U/L, ALP 1656U/L, total bilirubin 1.5 mg/</a:t>
          </a:r>
          <a:r>
            <a:rPr lang="en-US" sz="2000" kern="1200" dirty="0" err="1">
              <a:latin typeface="Gill Sans MT" panose="020B0502020104020203" pitchFamily="34" charset="0"/>
              <a:cs typeface="Times New Roman" panose="02020603050405020304" pitchFamily="18" charset="0"/>
            </a:rPr>
            <a:t>dL</a:t>
          </a:r>
          <a:r>
            <a:rPr lang="en-US" sz="2000" kern="1200" dirty="0">
              <a:latin typeface="Gill Sans MT" panose="020B0502020104020203" pitchFamily="34" charset="0"/>
              <a:cs typeface="Times New Roman" panose="02020603050405020304" pitchFamily="18" charset="0"/>
            </a:rPr>
            <a:t>. Lipase within normal limits.</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cs typeface="Times New Roman" panose="02020603050405020304" pitchFamily="18" charset="0"/>
            </a:rPr>
            <a:t>-Patient was prescribed some Zofran and is to follow-up with his PCP.</a:t>
          </a:r>
          <a:endParaRPr lang="en-US" sz="2000" kern="1200" dirty="0">
            <a:latin typeface="Gill Sans MT" panose="020B0502020104020203" pitchFamily="34" charset="0"/>
          </a:endParaRPr>
        </a:p>
      </dsp:txBody>
      <dsp:txXfrm>
        <a:off x="125217" y="576610"/>
        <a:ext cx="3612176" cy="5449708"/>
      </dsp:txXfrm>
    </dsp:sp>
    <dsp:sp modelId="{B773DD1A-5A4A-4D23-948A-7EC576DAF1E3}">
      <dsp:nvSpPr>
        <dsp:cNvPr id="0" name=""/>
        <dsp:cNvSpPr/>
      </dsp:nvSpPr>
      <dsp:spPr>
        <a:xfrm rot="21592047">
          <a:off x="4233465" y="2819418"/>
          <a:ext cx="813432" cy="951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4233465" y="3010012"/>
        <a:ext cx="569402" cy="570936"/>
      </dsp:txXfrm>
    </dsp:sp>
    <dsp:sp modelId="{822EC023-4C8C-491B-9B1A-0342962BA68E}">
      <dsp:nvSpPr>
        <dsp:cNvPr id="0" name=""/>
        <dsp:cNvSpPr/>
      </dsp:nvSpPr>
      <dsp:spPr>
        <a:xfrm>
          <a:off x="5384547" y="451803"/>
          <a:ext cx="3836936" cy="5674468"/>
        </a:xfrm>
        <a:prstGeom prst="roundRect">
          <a:avLst>
            <a:gd name="adj" fmla="val 10000"/>
          </a:avLst>
        </a:prstGeom>
        <a:solidFill>
          <a:srgbClr val="38949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-Patient presents to the ED with complaints of upper right back and RUQ pain of 2 days duration.</a:t>
          </a:r>
        </a:p>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-Negative for nausea, vomiting or any other GI symptoms</a:t>
          </a:r>
        </a:p>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Vitals within normal limits</a:t>
          </a:r>
        </a:p>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-Physical examination shows right upper back and RUQ tenderness as well as scleral icterus</a:t>
          </a:r>
        </a:p>
        <a:p>
          <a:pPr marL="0" lvl="0" indent="0" algn="l" defTabSz="711200">
            <a:lnSpc>
              <a:spcPct val="90000"/>
            </a:lnSpc>
            <a:spcBef>
              <a:spcPct val="0"/>
            </a:spcBef>
            <a:spcAft>
              <a:spcPct val="35000"/>
            </a:spcAft>
            <a:buNone/>
          </a:pPr>
          <a:r>
            <a:rPr lang="es-ES" sz="1600" kern="1200" dirty="0">
              <a:latin typeface="Gill Sans MT" panose="020B0502020104020203" pitchFamily="34" charset="0"/>
            </a:rPr>
            <a:t>-</a:t>
          </a:r>
          <a:r>
            <a:rPr lang="es-ES" sz="1600" kern="1200" dirty="0" err="1">
              <a:latin typeface="Gill Sans MT" panose="020B0502020104020203" pitchFamily="34" charset="0"/>
            </a:rPr>
            <a:t>Labs</a:t>
          </a:r>
          <a:r>
            <a:rPr lang="es-ES" sz="1600" kern="1200" dirty="0">
              <a:latin typeface="Gill Sans MT" panose="020B0502020104020203" pitchFamily="34" charset="0"/>
            </a:rPr>
            <a:t>: AST 186U/L, ALT 210U/L, ALP 966U/L, total </a:t>
          </a:r>
          <a:r>
            <a:rPr lang="es-ES" sz="1600" kern="1200" dirty="0" err="1">
              <a:latin typeface="Gill Sans MT" panose="020B0502020104020203" pitchFamily="34" charset="0"/>
            </a:rPr>
            <a:t>bilirubin</a:t>
          </a:r>
          <a:r>
            <a:rPr lang="es-ES" sz="1600" kern="1200" dirty="0">
              <a:latin typeface="Gill Sans MT" panose="020B0502020104020203" pitchFamily="34" charset="0"/>
            </a:rPr>
            <a:t> 3.0 mg/</a:t>
          </a:r>
          <a:r>
            <a:rPr lang="es-ES" sz="1600" kern="1200" dirty="0" err="1">
              <a:latin typeface="Gill Sans MT" panose="020B0502020104020203" pitchFamily="34" charset="0"/>
            </a:rPr>
            <a:t>dL</a:t>
          </a:r>
          <a:r>
            <a:rPr lang="es-ES" sz="1600" kern="1200" dirty="0">
              <a:latin typeface="Gill Sans MT" panose="020B0502020104020203" pitchFamily="34" charset="0"/>
            </a:rPr>
            <a:t>, </a:t>
          </a:r>
          <a:r>
            <a:rPr lang="es-ES" sz="1600" kern="1200" dirty="0" err="1">
              <a:latin typeface="Gill Sans MT" panose="020B0502020104020203" pitchFamily="34" charset="0"/>
            </a:rPr>
            <a:t>lipase</a:t>
          </a:r>
          <a:r>
            <a:rPr lang="es-ES" sz="1600" kern="1200" dirty="0">
              <a:latin typeface="Gill Sans MT" panose="020B0502020104020203" pitchFamily="34" charset="0"/>
            </a:rPr>
            <a:t> normal.</a:t>
          </a:r>
          <a:endParaRPr lang="en-US" sz="1600" kern="1200" dirty="0">
            <a:latin typeface="Gill Sans MT" panose="020B0502020104020203" pitchFamily="34" charset="0"/>
          </a:endParaRPr>
        </a:p>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-Gastroenterology consulted.  RUQ ultrasound showed gallbladder sludge and a prominent bile duct.</a:t>
          </a:r>
        </a:p>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-MRCP showed irregularities of the left intrahepatic biliary tree suggestive of primary sclerosing cholangitis.</a:t>
          </a:r>
        </a:p>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-Hepatitis and other viral causes as well as inflammatory causes were ruled out</a:t>
          </a:r>
        </a:p>
        <a:p>
          <a:pPr marL="0" lvl="0" indent="0" algn="l" defTabSz="711200">
            <a:lnSpc>
              <a:spcPct val="90000"/>
            </a:lnSpc>
            <a:spcBef>
              <a:spcPct val="0"/>
            </a:spcBef>
            <a:spcAft>
              <a:spcPct val="35000"/>
            </a:spcAft>
            <a:buNone/>
          </a:pPr>
          <a:r>
            <a:rPr lang="en-US" sz="1600" kern="1200" dirty="0">
              <a:latin typeface="Gill Sans MT" panose="020B0502020104020203" pitchFamily="34" charset="0"/>
            </a:rPr>
            <a:t>-Patient to follow-up with GI and colonoscopy recommended </a:t>
          </a:r>
        </a:p>
      </dsp:txBody>
      <dsp:txXfrm>
        <a:off x="5496927" y="564183"/>
        <a:ext cx="3612176" cy="5449708"/>
      </dsp:txXfrm>
    </dsp:sp>
    <dsp:sp modelId="{2511B999-7F7D-4787-9101-C8F269D9C6F1}">
      <dsp:nvSpPr>
        <dsp:cNvPr id="0" name=""/>
        <dsp:cNvSpPr/>
      </dsp:nvSpPr>
      <dsp:spPr>
        <a:xfrm rot="7953">
          <a:off x="9605176" y="2819524"/>
          <a:ext cx="813432" cy="951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9605176" y="3009554"/>
        <a:ext cx="569402" cy="570936"/>
      </dsp:txXfrm>
    </dsp:sp>
    <dsp:sp modelId="{99501E79-499F-403B-AD40-A2F797EF9F50}">
      <dsp:nvSpPr>
        <dsp:cNvPr id="0" name=""/>
        <dsp:cNvSpPr/>
      </dsp:nvSpPr>
      <dsp:spPr>
        <a:xfrm>
          <a:off x="10756258" y="464230"/>
          <a:ext cx="3836936" cy="5674468"/>
        </a:xfrm>
        <a:prstGeom prst="roundRect">
          <a:avLst>
            <a:gd name="adj" fmla="val 10000"/>
          </a:avLst>
        </a:prstGeom>
        <a:solidFill>
          <a:srgbClr val="9593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Gill Sans MT" panose="020B0502020104020203" pitchFamily="34" charset="0"/>
            </a:rPr>
            <a:t>-Patient presents to the ED with right-sided chest pain and RUQ abdominal pain.</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rPr>
            <a:t>-Denies any trauma.  Pain increased with movement.</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rPr>
            <a:t>-ROS negative except abdominal and chest pain</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rPr>
            <a:t>-Vitals within normal limits</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rPr>
            <a:t>-Physical examination shows mild tenderness to palpation of the RUQ</a:t>
          </a:r>
        </a:p>
        <a:p>
          <a:pPr marL="0" lvl="0" indent="0" algn="l" defTabSz="889000">
            <a:lnSpc>
              <a:spcPct val="90000"/>
            </a:lnSpc>
            <a:spcBef>
              <a:spcPct val="0"/>
            </a:spcBef>
            <a:spcAft>
              <a:spcPct val="35000"/>
            </a:spcAft>
            <a:buNone/>
          </a:pPr>
          <a:r>
            <a:rPr lang="es-ES" sz="2000" kern="1200" dirty="0">
              <a:latin typeface="Gill Sans MT" panose="020B0502020104020203" pitchFamily="34" charset="0"/>
            </a:rPr>
            <a:t>-</a:t>
          </a:r>
          <a:r>
            <a:rPr lang="es-ES" sz="2000" kern="1200" dirty="0" err="1">
              <a:latin typeface="Gill Sans MT" panose="020B0502020104020203" pitchFamily="34" charset="0"/>
            </a:rPr>
            <a:t>Labs</a:t>
          </a:r>
          <a:r>
            <a:rPr lang="es-ES" sz="2000" kern="1200" dirty="0">
              <a:latin typeface="Gill Sans MT" panose="020B0502020104020203" pitchFamily="34" charset="0"/>
            </a:rPr>
            <a:t>: AST 260 U/L, ALT 319U/L, ALP 1425U/L, total </a:t>
          </a:r>
          <a:r>
            <a:rPr lang="es-ES" sz="2000" kern="1200" dirty="0" err="1">
              <a:latin typeface="Gill Sans MT" panose="020B0502020104020203" pitchFamily="34" charset="0"/>
            </a:rPr>
            <a:t>bilirubin</a:t>
          </a:r>
          <a:r>
            <a:rPr lang="es-ES" sz="2000" kern="1200" dirty="0">
              <a:latin typeface="Gill Sans MT" panose="020B0502020104020203" pitchFamily="34" charset="0"/>
            </a:rPr>
            <a:t> 2.0.  </a:t>
          </a:r>
          <a:r>
            <a:rPr lang="es-ES" sz="2000" kern="1200" dirty="0" err="1">
              <a:latin typeface="Gill Sans MT" panose="020B0502020104020203" pitchFamily="34" charset="0"/>
            </a:rPr>
            <a:t>Lipase</a:t>
          </a:r>
          <a:r>
            <a:rPr lang="es-ES" sz="2000" kern="1200" dirty="0">
              <a:latin typeface="Gill Sans MT" panose="020B0502020104020203" pitchFamily="34" charset="0"/>
            </a:rPr>
            <a:t> normal.</a:t>
          </a:r>
          <a:endParaRPr lang="en-US" sz="2000" kern="1200" dirty="0">
            <a:latin typeface="Gill Sans MT" panose="020B0502020104020203" pitchFamily="34" charset="0"/>
          </a:endParaRPr>
        </a:p>
        <a:p>
          <a:pPr marL="0" lvl="0" indent="0" algn="l" defTabSz="889000">
            <a:lnSpc>
              <a:spcPct val="90000"/>
            </a:lnSpc>
            <a:spcBef>
              <a:spcPct val="0"/>
            </a:spcBef>
            <a:spcAft>
              <a:spcPct val="35000"/>
            </a:spcAft>
            <a:buNone/>
          </a:pPr>
          <a:r>
            <a:rPr lang="en-US" sz="2000" kern="1200" dirty="0">
              <a:latin typeface="Gill Sans MT" panose="020B0502020104020203" pitchFamily="34" charset="0"/>
            </a:rPr>
            <a:t>-ERCP and liver biopsy performed.</a:t>
          </a:r>
        </a:p>
        <a:p>
          <a:pPr marL="0" lvl="0" indent="0" algn="l" defTabSz="889000">
            <a:lnSpc>
              <a:spcPct val="90000"/>
            </a:lnSpc>
            <a:spcBef>
              <a:spcPct val="0"/>
            </a:spcBef>
            <a:spcAft>
              <a:spcPct val="35000"/>
            </a:spcAft>
            <a:buNone/>
          </a:pPr>
          <a:r>
            <a:rPr lang="en-US" sz="2000" kern="1200" dirty="0">
              <a:latin typeface="Gill Sans MT" panose="020B0502020104020203" pitchFamily="34" charset="0"/>
            </a:rPr>
            <a:t>-Colonoscopy to be performed</a:t>
          </a:r>
        </a:p>
      </dsp:txBody>
      <dsp:txXfrm>
        <a:off x="10868638" y="576610"/>
        <a:ext cx="3612176" cy="54497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10/15/2019</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10/15/2019</a:t>
            </a:fld>
            <a:endParaRPr lang="en-US" dirty="0"/>
          </a:p>
        </p:txBody>
      </p:sp>
      <p:sp>
        <p:nvSpPr>
          <p:cNvPr id="4" name="Slide Image Placeholder 3"/>
          <p:cNvSpPr>
            <a:spLocks noGrp="1" noRot="1" noChangeAspect="1"/>
          </p:cNvSpPr>
          <p:nvPr>
            <p:ph type="sldImg" idx="2"/>
          </p:nvPr>
        </p:nvSpPr>
        <p:spPr>
          <a:xfrm>
            <a:off x="1471613" y="696913"/>
            <a:ext cx="40671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96913"/>
            <a:ext cx="40671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1166" y="5976148"/>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807050"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0138769" y="5976148"/>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19476047" y="6012724"/>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108818"/>
            <a:ext cx="8801100"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28799774" y="510881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28799774" y="5939572"/>
            <a:ext cx="8791141"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4"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28799774" y="15011405"/>
            <a:ext cx="8795544"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4" y="2571495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9774" y="26433449"/>
            <a:ext cx="8795544"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791166" y="14951555"/>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254528" y="2432971"/>
            <a:ext cx="26012881"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79" name="Text Placeholder 76"/>
          <p:cNvSpPr>
            <a:spLocks noGrp="1"/>
          </p:cNvSpPr>
          <p:nvPr>
            <p:ph type="body" sz="quarter" idx="153" hasCustomPrompt="1"/>
          </p:nvPr>
        </p:nvSpPr>
        <p:spPr>
          <a:xfrm>
            <a:off x="1254528" y="795000"/>
            <a:ext cx="26012881"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19"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601735"/>
            <a:ext cx="9126444"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190519" y="2484787"/>
            <a:ext cx="25979544"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190519" y="846816"/>
            <a:ext cx="25979544"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4" name="Text Placeholder 3"/>
          <p:cNvSpPr>
            <a:spLocks noGrp="1"/>
          </p:cNvSpPr>
          <p:nvPr>
            <p:ph type="body" sz="quarter" idx="10" hasCustomPrompt="1"/>
          </p:nvPr>
        </p:nvSpPr>
        <p:spPr>
          <a:xfrm>
            <a:off x="791164" y="5838153"/>
            <a:ext cx="11892367"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4972252"/>
            <a:ext cx="1187648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807046" y="18240478"/>
            <a:ext cx="11893756"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2" y="17444786"/>
            <a:ext cx="1187648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3259992" y="2159508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2" y="20775220"/>
            <a:ext cx="11875092"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3266938" y="583815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59994" y="4972252"/>
            <a:ext cx="118820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5721275" y="4972252"/>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5721275" y="5838153"/>
            <a:ext cx="11879025"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5" y="17412679"/>
            <a:ext cx="11879025" cy="682936"/>
          </a:xfrm>
          <a:prstGeom prst="rect">
            <a:avLst/>
          </a:prstGeom>
          <a:solidFill>
            <a:srgbClr val="404726"/>
          </a:solidFill>
        </p:spPr>
        <p:txBody>
          <a:bodyPr wrap="square" lIns="91436" tIns="91436" rIns="91436" bIns="91436" anchor="ctr" anchorCtr="0">
            <a:spAutoFit/>
          </a:bodyPr>
          <a:lstStyle>
            <a:lvl1pPr marL="0" indent="0" algn="ctr">
              <a:buNone/>
              <a:tabLst/>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5716873" y="18157350"/>
            <a:ext cx="11883428"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721275" y="25881214"/>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5721276" y="26625887"/>
            <a:ext cx="11883428" cy="811738"/>
          </a:xfrm>
          <a:prstGeom prst="rect">
            <a:avLst/>
          </a:prstGeom>
        </p:spPr>
        <p:txBody>
          <a:bodyPr wrap="square" lIns="228589" tIns="228589" rIns="228589" bIns="228589">
            <a:spAutoFit/>
          </a:bodyPr>
          <a:lstStyle>
            <a:lvl1pPr marL="0" indent="0">
              <a:buNone/>
              <a:defRPr sz="2275"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49919"/>
            <a:ext cx="9126444"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6" y="5869325"/>
            <a:ext cx="879971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4927224"/>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789773" y="15043762"/>
            <a:ext cx="8801100"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0138768" y="5861387"/>
            <a:ext cx="18130042"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68" y="4927224"/>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0138768" y="21896538"/>
            <a:ext cx="181300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138767" y="21110303"/>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8792345" y="492722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8792345" y="5831225"/>
            <a:ext cx="879114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8792345"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8792344" y="15011402"/>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8792345" y="25705433"/>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2344" y="26436774"/>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290533" y="2408587"/>
            <a:ext cx="26179569"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290533" y="770616"/>
            <a:ext cx="26179569"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23295"/>
            <a:ext cx="9126444"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171774"/>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248254"/>
            <a:ext cx="38404800" cy="45719"/>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10" name="Text Box 14"/>
          <p:cNvSpPr txBox="1">
            <a:spLocks noChangeArrowheads="1"/>
          </p:cNvSpPr>
          <p:nvPr/>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
        <p:nvSpPr>
          <p:cNvPr id="2" name="Rounded Rectangle 1"/>
          <p:cNvSpPr/>
          <p:nvPr userDrawn="1"/>
        </p:nvSpPr>
        <p:spPr>
          <a:xfrm>
            <a:off x="807046" y="5047489"/>
            <a:ext cx="88011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9231"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4" name="Rounded Rectangle 23"/>
          <p:cNvSpPr/>
          <p:nvPr userDrawn="1"/>
        </p:nvSpPr>
        <p:spPr>
          <a:xfrm>
            <a:off x="19471415"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6" name="Rounded Rectangle 25"/>
          <p:cNvSpPr/>
          <p:nvPr userDrawn="1"/>
        </p:nvSpPr>
        <p:spPr>
          <a:xfrm>
            <a:off x="28803600"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767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157663"/>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cxnSp>
        <p:nvCxnSpPr>
          <p:cNvPr id="38" name="Straight Connector 37"/>
          <p:cNvCxnSpPr/>
          <p:nvPr/>
        </p:nvCxnSpPr>
        <p:spPr>
          <a:xfrm flipV="1">
            <a:off x="-12203275" y="11526118"/>
            <a:ext cx="1188025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807047" y="4914901"/>
            <a:ext cx="11880257"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13260192"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25713337"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4" name="Group 43"/>
          <p:cNvGrpSpPr/>
          <p:nvPr userDrawn="1"/>
        </p:nvGrpSpPr>
        <p:grpSpPr>
          <a:xfrm>
            <a:off x="38638109" y="-55065"/>
            <a:ext cx="9679372"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67"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68"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50" name="TextBox 49"/>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4" name="Group 53"/>
          <p:cNvGrpSpPr/>
          <p:nvPr userDrawn="1"/>
        </p:nvGrpSpPr>
        <p:grpSpPr>
          <a:xfrm>
            <a:off x="-9822039" y="-1"/>
            <a:ext cx="9641507"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305104"/>
              <a:chOff x="-4470427" y="11016658"/>
              <a:chExt cx="3470785" cy="1059063"/>
            </a:xfrm>
          </p:grpSpPr>
          <p:grpSp>
            <p:nvGrpSpPr>
              <p:cNvPr id="65" name="Group 64"/>
              <p:cNvGrpSpPr/>
              <p:nvPr userDrawn="1"/>
            </p:nvGrpSpPr>
            <p:grpSpPr>
              <a:xfrm>
                <a:off x="-2783495" y="11060889"/>
                <a:ext cx="624431" cy="879395"/>
                <a:chOff x="-3958697" y="11117435"/>
                <a:chExt cx="779338" cy="1260167"/>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6" name="Group 65"/>
              <p:cNvGrpSpPr/>
              <p:nvPr userDrawn="1"/>
            </p:nvGrpSpPr>
            <p:grpSpPr>
              <a:xfrm>
                <a:off x="-2033159" y="11060893"/>
                <a:ext cx="1033517" cy="881161"/>
                <a:chOff x="-2921738" y="11200127"/>
                <a:chExt cx="1420279" cy="1210907"/>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60" name="Group 59"/>
            <p:cNvGrpSpPr/>
            <p:nvPr userDrawn="1"/>
          </p:nvGrpSpPr>
          <p:grpSpPr>
            <a:xfrm>
              <a:off x="-10405389" y="27751412"/>
              <a:ext cx="9336204" cy="2453251"/>
              <a:chOff x="-4758036" y="12734137"/>
              <a:chExt cx="430263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69"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70"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40"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005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52776" y="4084927"/>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21" name="Rounded Rectangle 20"/>
          <p:cNvSpPr/>
          <p:nvPr userDrawn="1"/>
        </p:nvSpPr>
        <p:spPr>
          <a:xfrm>
            <a:off x="807046" y="4876803"/>
            <a:ext cx="8794154"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28803600" y="4876802"/>
            <a:ext cx="8794154"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5296" y="4876801"/>
            <a:ext cx="18134211"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3" name="Group 42"/>
          <p:cNvGrpSpPr/>
          <p:nvPr userDrawn="1"/>
        </p:nvGrpSpPr>
        <p:grpSpPr>
          <a:xfrm>
            <a:off x="38638109" y="-55065"/>
            <a:ext cx="9679372"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9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9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49" name="TextBox 48"/>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3" name="Group 52"/>
          <p:cNvGrpSpPr/>
          <p:nvPr userDrawn="1"/>
        </p:nvGrpSpPr>
        <p:grpSpPr>
          <a:xfrm>
            <a:off x="-9822039" y="-1"/>
            <a:ext cx="9641507"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305104"/>
              <a:chOff x="-4470427" y="11016658"/>
              <a:chExt cx="3470785" cy="1059063"/>
            </a:xfrm>
          </p:grpSpPr>
          <p:grpSp>
            <p:nvGrpSpPr>
              <p:cNvPr id="64" name="Group 63"/>
              <p:cNvGrpSpPr/>
              <p:nvPr userDrawn="1"/>
            </p:nvGrpSpPr>
            <p:grpSpPr>
              <a:xfrm>
                <a:off x="-2783495" y="11060889"/>
                <a:ext cx="624431" cy="879395"/>
                <a:chOff x="-3958697" y="11117435"/>
                <a:chExt cx="779338" cy="1260167"/>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5" name="Group 64"/>
              <p:cNvGrpSpPr/>
              <p:nvPr userDrawn="1"/>
            </p:nvGrpSpPr>
            <p:grpSpPr>
              <a:xfrm>
                <a:off x="-2033159" y="11060893"/>
                <a:ext cx="1033517" cy="881161"/>
                <a:chOff x="-2921738" y="11200127"/>
                <a:chExt cx="1420279" cy="1210907"/>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9" name="Group 58"/>
            <p:cNvGrpSpPr/>
            <p:nvPr userDrawn="1"/>
          </p:nvGrpSpPr>
          <p:grpSpPr>
            <a:xfrm>
              <a:off x="-10405389" y="27751412"/>
              <a:ext cx="9336204" cy="2453251"/>
              <a:chOff x="-4758036" y="12734137"/>
              <a:chExt cx="430263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9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9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38"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12.jpg"/><Relationship Id="rId21" Type="http://schemas.openxmlformats.org/officeDocument/2006/relationships/image" Target="../media/image15.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notesSlide" Target="../notesSlides/notesSlide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4.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13.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1081606" y="4865024"/>
            <a:ext cx="8792766" cy="682936"/>
          </a:xfrm>
        </p:spPr>
        <p:txBody>
          <a:bodyPr/>
          <a:lstStyle/>
          <a:p>
            <a:pPr lvl="0"/>
            <a:r>
              <a:rPr lang="en-US" dirty="0">
                <a:latin typeface="Arial Narrow" panose="020B0606020202030204" pitchFamily="34" charset="0"/>
              </a:rPr>
              <a:t>OBJECTIVES</a:t>
            </a:r>
          </a:p>
        </p:txBody>
      </p:sp>
      <p:sp>
        <p:nvSpPr>
          <p:cNvPr id="465" name="Text Placeholder 464"/>
          <p:cNvSpPr>
            <a:spLocks noGrp="1"/>
          </p:cNvSpPr>
          <p:nvPr>
            <p:ph type="body" sz="quarter" idx="20"/>
          </p:nvPr>
        </p:nvSpPr>
        <p:spPr>
          <a:xfrm>
            <a:off x="930073" y="18878902"/>
            <a:ext cx="8794154" cy="1181213"/>
          </a:xfrm>
        </p:spPr>
        <p:txBody>
          <a:bodyPr/>
          <a:lstStyle/>
          <a:p>
            <a:r>
              <a:rPr lang="en-US" dirty="0">
                <a:latin typeface="Arial Narrow" panose="020B0606020202030204" pitchFamily="34" charset="0"/>
              </a:rPr>
              <a:t>ACG RECOMMENDATIONS ON MANAGING PSC PATIENTS </a:t>
            </a:r>
          </a:p>
        </p:txBody>
      </p:sp>
      <p:sp>
        <p:nvSpPr>
          <p:cNvPr id="617" name="Text Placeholder 616"/>
          <p:cNvSpPr>
            <a:spLocks noGrp="1"/>
          </p:cNvSpPr>
          <p:nvPr>
            <p:ph type="body" sz="quarter" idx="22"/>
          </p:nvPr>
        </p:nvSpPr>
        <p:spPr>
          <a:xfrm>
            <a:off x="10173920" y="4865024"/>
            <a:ext cx="18130044" cy="682936"/>
          </a:xfrm>
        </p:spPr>
        <p:txBody>
          <a:bodyPr/>
          <a:lstStyle/>
          <a:p>
            <a:r>
              <a:rPr lang="en-US" dirty="0">
                <a:latin typeface="Arial Narrow" panose="020B0606020202030204" pitchFamily="34" charset="0"/>
              </a:rPr>
              <a:t>CASE DESCRIPTION</a:t>
            </a:r>
          </a:p>
        </p:txBody>
      </p:sp>
      <p:sp>
        <p:nvSpPr>
          <p:cNvPr id="618" name="Text Placeholder 617"/>
          <p:cNvSpPr>
            <a:spLocks noGrp="1"/>
          </p:cNvSpPr>
          <p:nvPr>
            <p:ph type="body" sz="quarter" idx="23"/>
          </p:nvPr>
        </p:nvSpPr>
        <p:spPr>
          <a:xfrm>
            <a:off x="10268431" y="22611712"/>
            <a:ext cx="17867937" cy="10612114"/>
          </a:xfrm>
        </p:spPr>
        <p:txBody>
          <a:bodyPr/>
          <a:lstStyle/>
          <a:p>
            <a:pPr marL="342900" indent="-342900">
              <a:buFont typeface="Arial" panose="020B0604020202020204" pitchFamily="34" charset="0"/>
              <a:buChar char="•"/>
            </a:pPr>
            <a:r>
              <a:rPr lang="en-US" sz="3400" dirty="0">
                <a:solidFill>
                  <a:schemeClr val="tx1"/>
                </a:solidFill>
                <a:latin typeface="Gill Sans MT" panose="020B0502020104020203" pitchFamily="34" charset="0"/>
              </a:rPr>
              <a:t>Patients with PSC  typically present  with chronic elevation of cholestatic enzymes  in particular serum alkaline phosphate. </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According to the American College of Gastroenterology Guidelines for Primary Sclerosing Cholangitis, MRCP is the preferred modality for diagnosing PSC which will show evidence of  multifocal strictures of the intrahepatic and/or extrahepatic bile ducts. </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Our patient’s MRCP showed a normal extrahepatic common bile duct with a pruned appearance of the intrahepatic  bile ducts as seen above.</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Liver biopsy is  not necessary to make a diagnosis in patients with suspected PSC on diagnostic  cholangiographic findings but is recommended in patients with small duct PSC. </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Our patient did undergo a liver biopsy an we are still awaiting results</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Although at this time, there is no established medical management for patients with PSC, the use of ursodeoxycholic acid (UDCA) in PSC has been studied extensively and is controversial. It is thought to exert its effects in cholestatic conditions via protection of cholangiocytes against cytotoxic hydrophobic bile acids, stimulation of hepatobiliary secretion, protection of hepatocytes against bile acid-induced apoptosis, and induction of antioxidants. </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Our patient was started on UDCA and is to be enrolled in a hepatobiliary malignancy screening protocol for cholangiocarcinoma. </a:t>
            </a:r>
          </a:p>
          <a:p>
            <a:pPr marL="342900" indent="-342900">
              <a:buFont typeface="Arial" panose="020B0604020202020204" pitchFamily="34" charset="0"/>
              <a:buChar char="•"/>
            </a:pPr>
            <a:endParaRPr lang="en-US" sz="3400" dirty="0">
              <a:solidFill>
                <a:schemeClr val="tx1"/>
              </a:solidFill>
              <a:latin typeface="+mn-lt"/>
            </a:endParaRPr>
          </a:p>
        </p:txBody>
      </p:sp>
      <p:sp>
        <p:nvSpPr>
          <p:cNvPr id="619" name="Text Placeholder 618"/>
          <p:cNvSpPr>
            <a:spLocks noGrp="1"/>
          </p:cNvSpPr>
          <p:nvPr>
            <p:ph type="body" sz="quarter" idx="24"/>
          </p:nvPr>
        </p:nvSpPr>
        <p:spPr>
          <a:xfrm>
            <a:off x="10288587" y="21821345"/>
            <a:ext cx="17900710" cy="682936"/>
          </a:xfrm>
        </p:spPr>
        <p:txBody>
          <a:bodyPr/>
          <a:lstStyle/>
          <a:p>
            <a:r>
              <a:rPr lang="en-US" dirty="0"/>
              <a:t>DISCUSSION</a:t>
            </a:r>
          </a:p>
        </p:txBody>
      </p:sp>
      <p:sp>
        <p:nvSpPr>
          <p:cNvPr id="620" name="Text Placeholder 619"/>
          <p:cNvSpPr>
            <a:spLocks noGrp="1"/>
          </p:cNvSpPr>
          <p:nvPr>
            <p:ph type="body" sz="quarter" idx="25"/>
          </p:nvPr>
        </p:nvSpPr>
        <p:spPr>
          <a:xfrm>
            <a:off x="29104037" y="21070717"/>
            <a:ext cx="8791141" cy="682936"/>
          </a:xfrm>
        </p:spPr>
        <p:txBody>
          <a:bodyPr/>
          <a:lstStyle/>
          <a:p>
            <a:r>
              <a:rPr lang="en-US" dirty="0">
                <a:latin typeface="Arial Narrow" panose="020B0606020202030204" pitchFamily="34" charset="0"/>
              </a:rPr>
              <a:t>REFERENCES</a:t>
            </a:r>
          </a:p>
        </p:txBody>
      </p:sp>
      <p:sp>
        <p:nvSpPr>
          <p:cNvPr id="622" name="Text Placeholder 621"/>
          <p:cNvSpPr>
            <a:spLocks noGrp="1"/>
          </p:cNvSpPr>
          <p:nvPr>
            <p:ph type="body" sz="quarter" idx="27"/>
          </p:nvPr>
        </p:nvSpPr>
        <p:spPr>
          <a:xfrm>
            <a:off x="29402574" y="4405644"/>
            <a:ext cx="8791141" cy="682936"/>
          </a:xfrm>
        </p:spPr>
        <p:txBody>
          <a:bodyPr/>
          <a:lstStyle/>
          <a:p>
            <a:r>
              <a:rPr lang="en-US" dirty="0"/>
              <a:t>LIVER TRANSPLANTATION IN PSC</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1793" y="429249"/>
            <a:ext cx="4539178" cy="3867702"/>
          </a:xfrm>
          <a:prstGeom prst="rect">
            <a:avLst/>
          </a:prstGeom>
        </p:spPr>
      </p:pic>
      <p:sp>
        <p:nvSpPr>
          <p:cNvPr id="2" name="Text Placeholder 1"/>
          <p:cNvSpPr>
            <a:spLocks noGrp="1"/>
          </p:cNvSpPr>
          <p:nvPr>
            <p:ph type="body" sz="quarter" idx="10"/>
          </p:nvPr>
        </p:nvSpPr>
        <p:spPr>
          <a:xfrm>
            <a:off x="1027469" y="5440750"/>
            <a:ext cx="8799711" cy="14619365"/>
          </a:xfrm>
        </p:spPr>
        <p:txBody>
          <a:bodyPr/>
          <a:lstStyle/>
          <a:p>
            <a:pPr marL="342900" indent="-342900">
              <a:buFont typeface="Arial" panose="020B0604020202020204" pitchFamily="34" charset="0"/>
              <a:buChar char="•"/>
            </a:pPr>
            <a:r>
              <a:rPr lang="en-US" sz="3400" dirty="0">
                <a:solidFill>
                  <a:schemeClr val="tx1"/>
                </a:solidFill>
                <a:latin typeface="Gill Sans MT" panose="020B0502020104020203" pitchFamily="34" charset="0"/>
              </a:rPr>
              <a:t>Sclerosing cholangitis is the progressive damage and constriction of the biliary tree secondary to inflammation and fibrosis. </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The three main categories are; primary, secondary, and IgG4-related sclerosing cholangitis. Even though they all present with features such as jaundice, pruritus, and elevated cholestatic enzymes, they have different etiologies, treatment response, and outcomes. </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Often referred to as the last black box remaining in hepatology, Primary Sclerosing Cholangitis (PSC) has an unknown etiopathogenesis albeit strongly associated with IBD with up to 80% of individuals with PSC having IBD. </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Without any known proven medical management that prolongs survival, PSC patients ultimately need liver transplantation.</a:t>
            </a:r>
          </a:p>
          <a:p>
            <a:pPr marL="342900" indent="-342900">
              <a:buFont typeface="Arial" panose="020B0604020202020204" pitchFamily="34" charset="0"/>
              <a:buChar char="•"/>
            </a:pPr>
            <a:r>
              <a:rPr lang="en-US" sz="3400" dirty="0">
                <a:solidFill>
                  <a:schemeClr val="tx1"/>
                </a:solidFill>
                <a:latin typeface="Gill Sans MT" panose="020B0502020104020203" pitchFamily="34" charset="0"/>
              </a:rPr>
              <a:t>The purpose of this report is to create awareness for an atypical  presentation of PSC and ensure that physicians keep a keen eye on atypical patient presentations that might require further workup. </a:t>
            </a:r>
          </a:p>
          <a:p>
            <a:pPr marL="342900" indent="-342900">
              <a:buFont typeface="Arial" panose="020B0604020202020204" pitchFamily="34" charset="0"/>
              <a:buChar char="•"/>
            </a:pPr>
            <a:endParaRPr lang="en-US" sz="3200" dirty="0">
              <a:solidFill>
                <a:schemeClr val="tx1"/>
              </a:solidFill>
              <a:latin typeface="Gill Sans MT" panose="020B0502020104020203" pitchFamily="34" charset="0"/>
            </a:endParaRPr>
          </a:p>
          <a:p>
            <a:endParaRPr lang="en-US" sz="3200" dirty="0">
              <a:latin typeface="Gill Sans MT" panose="020B0502020104020203" pitchFamily="34" charset="0"/>
            </a:endParaRPr>
          </a:p>
        </p:txBody>
      </p:sp>
      <p:sp>
        <p:nvSpPr>
          <p:cNvPr id="8" name="Text Placeholder 7"/>
          <p:cNvSpPr>
            <a:spLocks noGrp="1"/>
          </p:cNvSpPr>
          <p:nvPr>
            <p:ph type="body" sz="quarter" idx="21"/>
          </p:nvPr>
        </p:nvSpPr>
        <p:spPr>
          <a:xfrm>
            <a:off x="10092026" y="2566029"/>
            <a:ext cx="18695915" cy="2062081"/>
          </a:xfrm>
        </p:spPr>
        <p:txBody>
          <a:bodyPr/>
          <a:lstStyle/>
          <a:p>
            <a:pPr algn="ctr"/>
            <a:r>
              <a:rPr lang="en-US" sz="3200" b="1" dirty="0"/>
              <a:t>AN ATYPICAL PRESENTATION OF PRIMARY SCLEROSING CHOLANGITIS – A CASE REPORT</a:t>
            </a:r>
          </a:p>
          <a:p>
            <a:pPr algn="ctr"/>
            <a:r>
              <a:rPr lang="en-US" sz="3200" b="1" dirty="0"/>
              <a:t>YUSUF ALIMI MD, JAWAD. A. ILYAS MD, JAMES. A. KRUER MD</a:t>
            </a:r>
          </a:p>
          <a:p>
            <a:pPr algn="ctr"/>
            <a:r>
              <a:rPr lang="en-US" sz="2800" dirty="0"/>
              <a:t>Northeast Georgia Medical Center, Department of Internal Medicine; Gainesville, Georgia 30501</a:t>
            </a:r>
          </a:p>
        </p:txBody>
      </p:sp>
      <p:sp>
        <p:nvSpPr>
          <p:cNvPr id="12" name="Text Placeholder 11"/>
          <p:cNvSpPr>
            <a:spLocks noGrp="1"/>
          </p:cNvSpPr>
          <p:nvPr>
            <p:ph type="body" sz="quarter" idx="26"/>
          </p:nvPr>
        </p:nvSpPr>
        <p:spPr>
          <a:xfrm>
            <a:off x="29260761" y="5072294"/>
            <a:ext cx="8795544" cy="17518620"/>
          </a:xfrm>
        </p:spPr>
        <p:txBody>
          <a:bodyPr/>
          <a:lstStyle/>
          <a:p>
            <a:pPr marL="457200" indent="-457200">
              <a:buFont typeface="Arial" panose="020B0604020202020204" pitchFamily="34" charset="0"/>
              <a:buChar char="•"/>
            </a:pPr>
            <a:r>
              <a:rPr lang="en-US" sz="3400" dirty="0">
                <a:solidFill>
                  <a:schemeClr val="tx1"/>
                </a:solidFill>
                <a:latin typeface="Gill Sans MT" panose="020B0502020104020203" pitchFamily="34" charset="0"/>
              </a:rPr>
              <a:t>Liver transplantation is the ultimate treatment for PSC patients with decompensated cirrhosis and does offer survival benefit for PSC patients. </a:t>
            </a:r>
          </a:p>
          <a:p>
            <a:pPr marL="457200" indent="-457200">
              <a:buFont typeface="Arial" panose="020B0604020202020204" pitchFamily="34" charset="0"/>
              <a:buChar char="•"/>
            </a:pPr>
            <a:r>
              <a:rPr lang="en-US" sz="3400" dirty="0">
                <a:solidFill>
                  <a:schemeClr val="tx1"/>
                </a:solidFill>
                <a:latin typeface="Gill Sans MT" panose="020B0502020104020203" pitchFamily="34" charset="0"/>
              </a:rPr>
              <a:t>The natural history of PSC is extremely variable multiple studies showing the median time for progression of disease from diagnosis until death or liver transplantation to be about 10–12 years.</a:t>
            </a:r>
          </a:p>
          <a:p>
            <a:pPr marL="457200" indent="-457200">
              <a:buFont typeface="Arial" panose="020B0604020202020204" pitchFamily="34" charset="0"/>
              <a:buChar char="•"/>
            </a:pPr>
            <a:r>
              <a:rPr lang="en-US" sz="3400" dirty="0">
                <a:solidFill>
                  <a:schemeClr val="tx1"/>
                </a:solidFill>
                <a:latin typeface="Gill Sans MT" panose="020B0502020104020203" pitchFamily="34" charset="0"/>
              </a:rPr>
              <a:t>Similarly to other etiologies of liver cirrhosis, the MELD score is used as a measure of severity of liver dysfunction.</a:t>
            </a:r>
          </a:p>
          <a:p>
            <a:pPr marL="457200" indent="-457200">
              <a:buFont typeface="Arial" panose="020B0604020202020204" pitchFamily="34" charset="0"/>
              <a:buChar char="•"/>
            </a:pPr>
            <a:r>
              <a:rPr lang="en-US" sz="3400" dirty="0">
                <a:solidFill>
                  <a:schemeClr val="tx1"/>
                </a:solidFill>
                <a:latin typeface="Gill Sans MT" panose="020B0502020104020203" pitchFamily="34" charset="0"/>
              </a:rPr>
              <a:t>MELD score greater than 15 can be recommended for liver transplantation</a:t>
            </a:r>
          </a:p>
          <a:p>
            <a:pPr marL="457200" indent="-457200">
              <a:buFont typeface="Arial" panose="020B0604020202020204" pitchFamily="34" charset="0"/>
              <a:buChar char="•"/>
            </a:pPr>
            <a:r>
              <a:rPr lang="en-US" sz="3400" dirty="0">
                <a:solidFill>
                  <a:schemeClr val="tx1"/>
                </a:solidFill>
                <a:latin typeface="Gill Sans MT" panose="020B0502020104020203" pitchFamily="34" charset="0"/>
              </a:rPr>
              <a:t>Currently, our patient does not have decompensated liver cirrhosis and does not meet criteria for liver transplantation.</a:t>
            </a:r>
          </a:p>
          <a:p>
            <a:pPr marL="457200" indent="-457200">
              <a:buFont typeface="Arial" panose="020B0604020202020204" pitchFamily="34" charset="0"/>
              <a:buChar char="•"/>
            </a:pPr>
            <a:r>
              <a:rPr lang="en-US" sz="3400" dirty="0">
                <a:solidFill>
                  <a:schemeClr val="tx1"/>
                </a:solidFill>
                <a:latin typeface="Gill Sans MT" panose="020B0502020104020203" pitchFamily="34" charset="0"/>
              </a:rPr>
              <a:t>Our patient is to be enrolled in a hepatobiliary malignancy screening protocol for cholangiocarcinoma and has been encouraged to seek a living donor within his family for the ultimate goal of liver transplantation</a:t>
            </a:r>
          </a:p>
          <a:p>
            <a:pPr marL="457200" indent="-457200">
              <a:buFont typeface="Arial" panose="020B0604020202020204" pitchFamily="34" charset="0"/>
              <a:buChar char="•"/>
            </a:pPr>
            <a:r>
              <a:rPr lang="en-US" sz="3400" dirty="0">
                <a:solidFill>
                  <a:schemeClr val="tx1"/>
                </a:solidFill>
                <a:latin typeface="Gill Sans MT" panose="020B0502020104020203" pitchFamily="34" charset="0"/>
              </a:rPr>
              <a:t>Recurrence of PSC after liver transplantation is not a rarity, occurring in as many as 20% of patients at 5 years after transplant. However, most patients tolerate recurrent disease without significant morbidity or mortality. </a:t>
            </a:r>
          </a:p>
          <a:p>
            <a:pPr marL="457200" indent="-457200">
              <a:buFont typeface="Arial" panose="020B0604020202020204" pitchFamily="34" charset="0"/>
              <a:buChar char="•"/>
            </a:pPr>
            <a:endParaRPr lang="en-US" sz="3400" dirty="0">
              <a:solidFill>
                <a:schemeClr val="tx1"/>
              </a:solidFill>
              <a:latin typeface="Gill Sans MT" panose="020B0502020104020203" pitchFamily="34" charset="0"/>
            </a:endParaRPr>
          </a:p>
        </p:txBody>
      </p:sp>
      <p:sp>
        <p:nvSpPr>
          <p:cNvPr id="4" name="TextBox 3">
            <a:extLst>
              <a:ext uri="{FF2B5EF4-FFF2-40B4-BE49-F238E27FC236}">
                <a16:creationId xmlns:a16="http://schemas.microsoft.com/office/drawing/2014/main" id="{E916723F-1110-4B31-9B07-AA633A6EFBE1}"/>
              </a:ext>
            </a:extLst>
          </p:cNvPr>
          <p:cNvSpPr txBox="1"/>
          <p:nvPr/>
        </p:nvSpPr>
        <p:spPr>
          <a:xfrm>
            <a:off x="10467052" y="5699025"/>
            <a:ext cx="17689472" cy="1508105"/>
          </a:xfrm>
          <a:prstGeom prst="rect">
            <a:avLst/>
          </a:prstGeom>
          <a:noFill/>
        </p:spPr>
        <p:txBody>
          <a:bodyPr wrap="square" rtlCol="0">
            <a:spAutoFit/>
          </a:bodyPr>
          <a:lstStyle/>
          <a:p>
            <a:r>
              <a:rPr lang="en-US" sz="3400" dirty="0">
                <a:latin typeface="Times New Roman" panose="02020603050405020304" pitchFamily="18" charset="0"/>
                <a:cs typeface="Times New Roman" panose="02020603050405020304" pitchFamily="18" charset="0"/>
              </a:rPr>
              <a:t>We report a case of a 24-year-old African American male with no significant past medical history whose symptoms began two years prior. His hospital course is as follows:</a:t>
            </a:r>
            <a:r>
              <a:rPr lang="en-US" sz="3400" dirty="0">
                <a:cs typeface="Times New Roman" panose="02020603050405020304" pitchFamily="18" charset="0"/>
              </a:rPr>
              <a:t> </a:t>
            </a:r>
          </a:p>
          <a:p>
            <a:r>
              <a:rPr lang="en-US" sz="2400" dirty="0"/>
              <a:t> </a:t>
            </a:r>
          </a:p>
        </p:txBody>
      </p:sp>
      <p:sp>
        <p:nvSpPr>
          <p:cNvPr id="5" name="TextBox 4">
            <a:extLst>
              <a:ext uri="{FF2B5EF4-FFF2-40B4-BE49-F238E27FC236}">
                <a16:creationId xmlns:a16="http://schemas.microsoft.com/office/drawing/2014/main" id="{026F7BCA-C1EC-4D56-B8A9-3074019D3ABD}"/>
              </a:ext>
            </a:extLst>
          </p:cNvPr>
          <p:cNvSpPr txBox="1"/>
          <p:nvPr/>
        </p:nvSpPr>
        <p:spPr>
          <a:xfrm>
            <a:off x="29485672" y="21821345"/>
            <a:ext cx="8624946" cy="12895838"/>
          </a:xfrm>
          <a:prstGeom prst="rect">
            <a:avLst/>
          </a:prstGeom>
          <a:noFill/>
        </p:spPr>
        <p:txBody>
          <a:bodyPr wrap="square" rtlCol="0">
            <a:spAutoFit/>
          </a:bodyPr>
          <a:lstStyle/>
          <a:p>
            <a:pPr marL="457200" indent="-457200">
              <a:buAutoNum type="arabicPeriod"/>
            </a:pPr>
            <a:r>
              <a:rPr lang="en-US" sz="3400" dirty="0">
                <a:latin typeface="Gill Sans MT" panose="020B0502020104020203" pitchFamily="34" charset="0"/>
                <a:cs typeface="Times New Roman" panose="02020603050405020304" pitchFamily="18" charset="0"/>
              </a:rPr>
              <a:t>Lindor, K. D., Kowdley, K. V., &amp; Harrison, E. M. (2015). ACG Clinical Guideline: Primary Sclerosing Cholangitis. American Journal of Gastroenterology, 110(5), 646–659. doi: 10.1038/ajg.2015.112</a:t>
            </a:r>
          </a:p>
          <a:p>
            <a:pPr marL="457200" indent="-457200">
              <a:buAutoNum type="arabicPeriod"/>
            </a:pPr>
            <a:r>
              <a:rPr lang="en-US" sz="3400" dirty="0">
                <a:latin typeface="Gill Sans MT" panose="020B0502020104020203" pitchFamily="34" charset="0"/>
                <a:cs typeface="Times New Roman" panose="02020603050405020304" pitchFamily="18" charset="0"/>
              </a:rPr>
              <a:t>Chapman, R. W. (2017). Update on primary sclerosing cholangitis. Clinical Liver Disease, 9(5), 107–110. doi: 10.1002/cld.633</a:t>
            </a:r>
          </a:p>
          <a:p>
            <a:pPr marL="457200" indent="-457200">
              <a:buAutoNum type="arabicPeriod"/>
            </a:pPr>
            <a:r>
              <a:rPr lang="en-US" sz="3400" dirty="0">
                <a:latin typeface="Gill Sans MT" panose="020B0502020104020203" pitchFamily="34" charset="0"/>
                <a:cs typeface="Times New Roman" panose="02020603050405020304" pitchFamily="18" charset="0"/>
              </a:rPr>
              <a:t>Bjarnason, I., Hayee, B., Pavlidis, P., Kvasnovsky, C., Scalori, A., Sisson, G., Heneghan, M. A. (2015). Contrasting Pattern of Chronic Inflammatory Bowel Disease in Primary and Autoimmune Sclerosing Cholangitis. EBioMedicine, 2(10), 1523–1527. doi: 10.1016/j.ebiom.2015.08.041</a:t>
            </a:r>
          </a:p>
          <a:p>
            <a:pPr marL="457200" indent="-457200">
              <a:buAutoNum type="arabicPeriod"/>
            </a:pPr>
            <a:r>
              <a:rPr lang="en-US" sz="3200" dirty="0">
                <a:latin typeface="Gill Sans MT" panose="020B0502020104020203" pitchFamily="34" charset="0"/>
              </a:rPr>
              <a:t>Campsen, J., Zimmerman, M.A,, Trotter, J.F., Wachs, M., Bak, T., Steinberg, T., Kam, I. (2008). Clinically recurrent primary sclerosing cholangitis following liver transplantation: a time course. Liver Transpl,14:181–185. doi:</a:t>
            </a:r>
            <a:r>
              <a:rPr lang="en-US" sz="3400" dirty="0">
                <a:latin typeface="Gill Sans MT" panose="020B0502020104020203" pitchFamily="34" charset="0"/>
              </a:rPr>
              <a:t>10.1002/lt.21313.</a:t>
            </a:r>
            <a:endParaRPr lang="en-US" sz="3400" dirty="0">
              <a:latin typeface="Gill Sans MT" panose="020B0502020104020203"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7" name="Picture 6" descr="A picture containing table, indoor, next, cup&#10;&#10;Description generated with very high confidence">
            <a:extLst>
              <a:ext uri="{FF2B5EF4-FFF2-40B4-BE49-F238E27FC236}">
                <a16:creationId xmlns:a16="http://schemas.microsoft.com/office/drawing/2014/main" id="{18257C3A-85BE-4559-800B-7B428E95D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2125" y="14278949"/>
            <a:ext cx="6982799" cy="5915851"/>
          </a:xfrm>
          <a:prstGeom prst="rect">
            <a:avLst/>
          </a:prstGeom>
        </p:spPr>
      </p:pic>
      <p:graphicFrame>
        <p:nvGraphicFramePr>
          <p:cNvPr id="23" name="Diagram 22">
            <a:extLst>
              <a:ext uri="{FF2B5EF4-FFF2-40B4-BE49-F238E27FC236}">
                <a16:creationId xmlns:a16="http://schemas.microsoft.com/office/drawing/2014/main" id="{DD80DD6D-F2A9-4371-BA78-BDBBD78C52E5}"/>
              </a:ext>
            </a:extLst>
          </p:cNvPr>
          <p:cNvGraphicFramePr/>
          <p:nvPr>
            <p:extLst>
              <p:ext uri="{D42A27DB-BD31-4B8C-83A1-F6EECF244321}">
                <p14:modId xmlns:p14="http://schemas.microsoft.com/office/powerpoint/2010/main" val="2120034648"/>
              </p:ext>
            </p:extLst>
          </p:nvPr>
        </p:nvGraphicFramePr>
        <p:xfrm>
          <a:off x="1699467" y="20326842"/>
          <a:ext cx="7255367" cy="62519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4" name="Diagram 23">
            <a:extLst>
              <a:ext uri="{FF2B5EF4-FFF2-40B4-BE49-F238E27FC236}">
                <a16:creationId xmlns:a16="http://schemas.microsoft.com/office/drawing/2014/main" id="{51FE0D99-2640-4428-8968-F0273BF98D74}"/>
              </a:ext>
            </a:extLst>
          </p:cNvPr>
          <p:cNvGraphicFramePr/>
          <p:nvPr>
            <p:extLst>
              <p:ext uri="{D42A27DB-BD31-4B8C-83A1-F6EECF244321}">
                <p14:modId xmlns:p14="http://schemas.microsoft.com/office/powerpoint/2010/main" val="3931270189"/>
              </p:ext>
            </p:extLst>
          </p:nvPr>
        </p:nvGraphicFramePr>
        <p:xfrm>
          <a:off x="1699466" y="26437299"/>
          <a:ext cx="7255367" cy="6251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6" name="Content Placeholder 3">
            <a:extLst>
              <a:ext uri="{FF2B5EF4-FFF2-40B4-BE49-F238E27FC236}">
                <a16:creationId xmlns:a16="http://schemas.microsoft.com/office/drawing/2014/main" id="{B09B4303-2A2F-472C-AF0B-ECA7129C6F06}"/>
              </a:ext>
            </a:extLst>
          </p:cNvPr>
          <p:cNvGraphicFramePr>
            <a:graphicFrameLocks/>
          </p:cNvGraphicFramePr>
          <p:nvPr>
            <p:extLst>
              <p:ext uri="{D42A27DB-BD31-4B8C-83A1-F6EECF244321}">
                <p14:modId xmlns:p14="http://schemas.microsoft.com/office/powerpoint/2010/main" val="3441602492"/>
              </p:ext>
            </p:extLst>
          </p:nvPr>
        </p:nvGraphicFramePr>
        <p:xfrm>
          <a:off x="11698153" y="7314561"/>
          <a:ext cx="14606032" cy="660293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1" name="TextBox 10">
            <a:extLst>
              <a:ext uri="{FF2B5EF4-FFF2-40B4-BE49-F238E27FC236}">
                <a16:creationId xmlns:a16="http://schemas.microsoft.com/office/drawing/2014/main" id="{49221747-7A1F-461B-8590-6DD822305DB8}"/>
              </a:ext>
            </a:extLst>
          </p:cNvPr>
          <p:cNvSpPr txBox="1"/>
          <p:nvPr/>
        </p:nvSpPr>
        <p:spPr>
          <a:xfrm>
            <a:off x="12046593" y="6906903"/>
            <a:ext cx="3076638" cy="707886"/>
          </a:xfrm>
          <a:prstGeom prst="rect">
            <a:avLst/>
          </a:prstGeom>
          <a:noFill/>
        </p:spPr>
        <p:txBody>
          <a:bodyPr wrap="square" rtlCol="0">
            <a:spAutoFit/>
          </a:bodyPr>
          <a:lstStyle/>
          <a:p>
            <a:pPr algn="ctr"/>
            <a:r>
              <a:rPr lang="en-US" sz="4000" dirty="0"/>
              <a:t>2017</a:t>
            </a:r>
          </a:p>
        </p:txBody>
      </p:sp>
      <p:sp>
        <p:nvSpPr>
          <p:cNvPr id="15" name="TextBox 14">
            <a:extLst>
              <a:ext uri="{FF2B5EF4-FFF2-40B4-BE49-F238E27FC236}">
                <a16:creationId xmlns:a16="http://schemas.microsoft.com/office/drawing/2014/main" id="{7FA5DE13-8522-4D17-8E7E-81913D98FCFF}"/>
              </a:ext>
            </a:extLst>
          </p:cNvPr>
          <p:cNvSpPr txBox="1"/>
          <p:nvPr/>
        </p:nvSpPr>
        <p:spPr>
          <a:xfrm>
            <a:off x="18186189" y="6906903"/>
            <a:ext cx="1223412" cy="707886"/>
          </a:xfrm>
          <a:prstGeom prst="rect">
            <a:avLst/>
          </a:prstGeom>
          <a:noFill/>
        </p:spPr>
        <p:txBody>
          <a:bodyPr wrap="none" rtlCol="0">
            <a:spAutoFit/>
          </a:bodyPr>
          <a:lstStyle/>
          <a:p>
            <a:r>
              <a:rPr lang="en-US" sz="4000" dirty="0"/>
              <a:t>2018</a:t>
            </a:r>
          </a:p>
        </p:txBody>
      </p:sp>
      <p:sp>
        <p:nvSpPr>
          <p:cNvPr id="17" name="TextBox 16">
            <a:extLst>
              <a:ext uri="{FF2B5EF4-FFF2-40B4-BE49-F238E27FC236}">
                <a16:creationId xmlns:a16="http://schemas.microsoft.com/office/drawing/2014/main" id="{7FEAE88C-54F2-4A6E-AA49-72B1CFB709C8}"/>
              </a:ext>
            </a:extLst>
          </p:cNvPr>
          <p:cNvSpPr txBox="1"/>
          <p:nvPr/>
        </p:nvSpPr>
        <p:spPr>
          <a:xfrm>
            <a:off x="23660205" y="6869858"/>
            <a:ext cx="1223412" cy="707886"/>
          </a:xfrm>
          <a:prstGeom prst="rect">
            <a:avLst/>
          </a:prstGeom>
          <a:noFill/>
        </p:spPr>
        <p:txBody>
          <a:bodyPr wrap="none" rtlCol="0">
            <a:spAutoFit/>
          </a:bodyPr>
          <a:lstStyle/>
          <a:p>
            <a:r>
              <a:rPr lang="en-US" sz="4000" dirty="0"/>
              <a:t>2019</a:t>
            </a:r>
          </a:p>
        </p:txBody>
      </p:sp>
      <p:sp>
        <p:nvSpPr>
          <p:cNvPr id="20" name="TextBox 19">
            <a:extLst>
              <a:ext uri="{FF2B5EF4-FFF2-40B4-BE49-F238E27FC236}">
                <a16:creationId xmlns:a16="http://schemas.microsoft.com/office/drawing/2014/main" id="{A81E4E65-31C7-4AF3-8D60-A22A4C3930AF}"/>
              </a:ext>
            </a:extLst>
          </p:cNvPr>
          <p:cNvSpPr txBox="1"/>
          <p:nvPr/>
        </p:nvSpPr>
        <p:spPr>
          <a:xfrm>
            <a:off x="10892125" y="20355831"/>
            <a:ext cx="7407872" cy="1200329"/>
          </a:xfrm>
          <a:prstGeom prst="rect">
            <a:avLst/>
          </a:prstGeom>
          <a:noFill/>
        </p:spPr>
        <p:txBody>
          <a:bodyPr wrap="square" rtlCol="0">
            <a:spAutoFit/>
          </a:bodyPr>
          <a:lstStyle/>
          <a:p>
            <a:r>
              <a:rPr lang="en-US" sz="2400" dirty="0">
                <a:latin typeface="Gill Sans MT" panose="020B0502020104020203" pitchFamily="34" charset="0"/>
              </a:rPr>
              <a:t>MRI abdomen with and without contrast of our patient showing  normal extrahepatic bile ducts with a pruned appearance of the intrahepatic bile ducts </a:t>
            </a:r>
          </a:p>
        </p:txBody>
      </p:sp>
      <p:pic>
        <p:nvPicPr>
          <p:cNvPr id="22" name="Picture 21" descr="A picture containing X-ray film, indoor&#10;&#10;Description generated with high confidence">
            <a:extLst>
              <a:ext uri="{FF2B5EF4-FFF2-40B4-BE49-F238E27FC236}">
                <a16:creationId xmlns:a16="http://schemas.microsoft.com/office/drawing/2014/main" id="{3D755084-89AF-47EA-92DA-964C38B7F12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311789" y="14342167"/>
            <a:ext cx="7454818" cy="5852633"/>
          </a:xfrm>
          <a:prstGeom prst="rect">
            <a:avLst/>
          </a:prstGeom>
        </p:spPr>
      </p:pic>
      <p:sp>
        <p:nvSpPr>
          <p:cNvPr id="35" name="TextBox 34">
            <a:extLst>
              <a:ext uri="{FF2B5EF4-FFF2-40B4-BE49-F238E27FC236}">
                <a16:creationId xmlns:a16="http://schemas.microsoft.com/office/drawing/2014/main" id="{4AC47354-EE9E-4B26-AC1B-D1CCB181CA61}"/>
              </a:ext>
            </a:extLst>
          </p:cNvPr>
          <p:cNvSpPr txBox="1"/>
          <p:nvPr/>
        </p:nvSpPr>
        <p:spPr>
          <a:xfrm>
            <a:off x="20022746" y="20355831"/>
            <a:ext cx="6743861" cy="830997"/>
          </a:xfrm>
          <a:prstGeom prst="rect">
            <a:avLst/>
          </a:prstGeom>
          <a:noFill/>
        </p:spPr>
        <p:txBody>
          <a:bodyPr wrap="square" rtlCol="0">
            <a:spAutoFit/>
          </a:bodyPr>
          <a:lstStyle/>
          <a:p>
            <a:r>
              <a:rPr lang="en-US" sz="2400" dirty="0">
                <a:latin typeface="Gill Sans MT" panose="020B0502020104020203" pitchFamily="34" charset="0"/>
              </a:rPr>
              <a:t>Cholangiogram  in our patient showing  some beading and dilatation of the intrahepatic bile duct </a:t>
            </a: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4545</TotalTime>
  <Words>1303</Words>
  <Application>Microsoft Office PowerPoint</Application>
  <PresentationFormat>Custom</PresentationFormat>
  <Paragraphs>81</Paragraphs>
  <Slides>1</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2" baseType="lpstr">
      <vt:lpstr>Arial</vt:lpstr>
      <vt:lpstr>Arial Narrow</vt:lpstr>
      <vt:lpstr>Bookman Old Style</vt:lpstr>
      <vt:lpstr>Calibri</vt:lpstr>
      <vt:lpstr>Gill Sans MT</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Yusuf Alimi</cp:lastModifiedBy>
  <cp:revision>228</cp:revision>
  <cp:lastPrinted>2016-07-25T16:08:09Z</cp:lastPrinted>
  <dcterms:created xsi:type="dcterms:W3CDTF">2012-02-03T19:11:35Z</dcterms:created>
  <dcterms:modified xsi:type="dcterms:W3CDTF">2019-10-16T10:48:22Z</dcterms:modified>
</cp:coreProperties>
</file>