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4707" autoAdjust="0"/>
  </p:normalViewPr>
  <p:slideViewPr>
    <p:cSldViewPr snapToGrid="0" snapToObjects="1" showGuides="1">
      <p:cViewPr varScale="1">
        <p:scale>
          <a:sx n="18" d="100"/>
          <a:sy n="18" d="100"/>
        </p:scale>
        <p:origin x="1781" y="96"/>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9/21/2020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1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1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1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1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3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3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3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3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922340" y="4837807"/>
            <a:ext cx="13149259" cy="861766"/>
          </a:xfrm>
        </p:spPr>
        <p:txBody>
          <a:bodyPr/>
          <a:lstStyle/>
          <a:p>
            <a:pPr lvl="0"/>
            <a:r>
              <a:rPr lang="en-US" sz="4400" dirty="0">
                <a:latin typeface="Times New Roman" panose="02020603050405020304" pitchFamily="18" charset="0"/>
                <a:cs typeface="Times New Roman" panose="02020603050405020304" pitchFamily="18" charset="0"/>
              </a:rPr>
              <a:t>Introduction</a:t>
            </a:r>
          </a:p>
        </p:txBody>
      </p:sp>
      <p:sp>
        <p:nvSpPr>
          <p:cNvPr id="465" name="Text Placeholder 464"/>
          <p:cNvSpPr>
            <a:spLocks noGrp="1"/>
          </p:cNvSpPr>
          <p:nvPr>
            <p:ph type="body" sz="quarter" idx="20"/>
          </p:nvPr>
        </p:nvSpPr>
        <p:spPr>
          <a:xfrm>
            <a:off x="938646" y="13864202"/>
            <a:ext cx="13169004" cy="861766"/>
          </a:xfrm>
        </p:spPr>
        <p:txBody>
          <a:bodyPr/>
          <a:lstStyle/>
          <a:p>
            <a:r>
              <a:rPr lang="en-US" sz="4400" dirty="0">
                <a:latin typeface="Times New Roman" panose="02020603050405020304" pitchFamily="18" charset="0"/>
                <a:cs typeface="Times New Roman" panose="02020603050405020304" pitchFamily="18" charset="0"/>
              </a:rPr>
              <a:t>Case Presentation</a:t>
            </a:r>
          </a:p>
        </p:txBody>
      </p:sp>
      <p:sp>
        <p:nvSpPr>
          <p:cNvPr id="617" name="Text Placeholder 616"/>
          <p:cNvSpPr>
            <a:spLocks noGrp="1"/>
          </p:cNvSpPr>
          <p:nvPr>
            <p:ph type="body" sz="quarter" idx="22"/>
          </p:nvPr>
        </p:nvSpPr>
        <p:spPr>
          <a:xfrm>
            <a:off x="15377878" y="4871772"/>
            <a:ext cx="13149260" cy="861766"/>
          </a:xfrm>
        </p:spPr>
        <p:txBody>
          <a:bodyPr/>
          <a:lstStyle/>
          <a:p>
            <a:r>
              <a:rPr lang="en-US" sz="4400" dirty="0">
                <a:latin typeface="Times New Roman" panose="02020603050405020304" pitchFamily="18" charset="0"/>
                <a:cs typeface="Times New Roman" panose="02020603050405020304" pitchFamily="18" charset="0"/>
              </a:rPr>
              <a:t>Figure 1</a:t>
            </a:r>
          </a:p>
        </p:txBody>
      </p:sp>
      <p:sp>
        <p:nvSpPr>
          <p:cNvPr id="619" name="Text Placeholder 618"/>
          <p:cNvSpPr>
            <a:spLocks noGrp="1"/>
          </p:cNvSpPr>
          <p:nvPr>
            <p:ph type="body" sz="quarter" idx="24"/>
          </p:nvPr>
        </p:nvSpPr>
        <p:spPr>
          <a:xfrm>
            <a:off x="15377878" y="18153501"/>
            <a:ext cx="13149260" cy="861766"/>
          </a:xfrm>
        </p:spPr>
        <p:txBody>
          <a:bodyPr/>
          <a:lstStyle/>
          <a:p>
            <a:r>
              <a:rPr lang="en-US" sz="4400" dirty="0">
                <a:latin typeface="Times New Roman" panose="02020603050405020304" pitchFamily="18" charset="0"/>
                <a:cs typeface="Times New Roman" panose="02020603050405020304" pitchFamily="18" charset="0"/>
              </a:rPr>
              <a:t>Figure 2</a:t>
            </a:r>
          </a:p>
        </p:txBody>
      </p:sp>
      <p:sp>
        <p:nvSpPr>
          <p:cNvPr id="620" name="Text Placeholder 619"/>
          <p:cNvSpPr>
            <a:spLocks noGrp="1"/>
          </p:cNvSpPr>
          <p:nvPr>
            <p:ph type="body" sz="quarter" idx="25"/>
          </p:nvPr>
        </p:nvSpPr>
        <p:spPr>
          <a:xfrm>
            <a:off x="29851566" y="15895965"/>
            <a:ext cx="13149258" cy="861766"/>
          </a:xfrm>
        </p:spPr>
        <p:txBody>
          <a:bodyPr/>
          <a:lstStyle/>
          <a:p>
            <a:r>
              <a:rPr lang="en-US" sz="4400" dirty="0">
                <a:latin typeface="Times New Roman" panose="02020603050405020304" pitchFamily="18" charset="0"/>
                <a:cs typeface="Times New Roman" panose="02020603050405020304" pitchFamily="18" charset="0"/>
              </a:rPr>
              <a:t>Conclusion</a:t>
            </a:r>
          </a:p>
        </p:txBody>
      </p:sp>
      <p:sp>
        <p:nvSpPr>
          <p:cNvPr id="622" name="Text Placeholder 621"/>
          <p:cNvSpPr>
            <a:spLocks noGrp="1"/>
          </p:cNvSpPr>
          <p:nvPr>
            <p:ph type="body" sz="quarter" idx="27"/>
          </p:nvPr>
        </p:nvSpPr>
        <p:spPr>
          <a:xfrm>
            <a:off x="29833418" y="4795965"/>
            <a:ext cx="13149259" cy="861766"/>
          </a:xfrm>
        </p:spPr>
        <p:txBody>
          <a:bodyPr/>
          <a:lstStyle/>
          <a:p>
            <a:r>
              <a:rPr lang="en-US" sz="4400" dirty="0">
                <a:latin typeface="Times New Roman" panose="02020603050405020304" pitchFamily="18" charset="0"/>
                <a:cs typeface="Times New Roman" panose="02020603050405020304" pitchFamily="18" charset="0"/>
              </a:rPr>
              <a:t>Discussion</a:t>
            </a:r>
          </a:p>
        </p:txBody>
      </p:sp>
      <p:sp>
        <p:nvSpPr>
          <p:cNvPr id="624" name="Text Placeholder 623"/>
          <p:cNvSpPr>
            <a:spLocks noGrp="1"/>
          </p:cNvSpPr>
          <p:nvPr>
            <p:ph type="body" sz="quarter" idx="29"/>
          </p:nvPr>
        </p:nvSpPr>
        <p:spPr>
          <a:xfrm>
            <a:off x="29838450" y="23462265"/>
            <a:ext cx="13160773" cy="861766"/>
          </a:xfrm>
        </p:spPr>
        <p:txBody>
          <a:bodyPr/>
          <a:lstStyle/>
          <a:p>
            <a:r>
              <a:rPr lang="en-US" sz="4400" dirty="0">
                <a:latin typeface="Times New Roman" panose="02020603050405020304" pitchFamily="18" charset="0"/>
                <a:cs typeface="Times New Roman" panose="02020603050405020304" pitchFamily="18" charset="0"/>
              </a:rPr>
              <a:t>References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2300" y="76313"/>
            <a:ext cx="5187632" cy="4420231"/>
          </a:xfrm>
          <a:prstGeom prst="rect">
            <a:avLst/>
          </a:prstGeom>
        </p:spPr>
      </p:pic>
      <p:sp>
        <p:nvSpPr>
          <p:cNvPr id="2" name="Text Placeholder 1"/>
          <p:cNvSpPr>
            <a:spLocks noGrp="1"/>
          </p:cNvSpPr>
          <p:nvPr>
            <p:ph type="body" sz="quarter" idx="10"/>
          </p:nvPr>
        </p:nvSpPr>
        <p:spPr>
          <a:xfrm>
            <a:off x="904188" y="5765193"/>
            <a:ext cx="12822698" cy="7946769"/>
          </a:xfrm>
        </p:spPr>
        <p:txBody>
          <a:bodyPr/>
          <a:lstStyle/>
          <a:p>
            <a:pPr marL="571500" indent="-571500">
              <a:buClr>
                <a:srgbClr val="404726"/>
              </a:buClr>
              <a:buFont typeface="Arial" panose="020B0604020202020204" pitchFamily="34" charset="0"/>
              <a:buChar char="•"/>
            </a:pPr>
            <a:r>
              <a:rPr lang="en-US" sz="3800" dirty="0" err="1"/>
              <a:t>Elizabethkingia</a:t>
            </a:r>
            <a:r>
              <a:rPr lang="en-US" sz="3800" dirty="0"/>
              <a:t> </a:t>
            </a:r>
            <a:r>
              <a:rPr lang="en-US" sz="3800" dirty="0" err="1"/>
              <a:t>meningoseptica</a:t>
            </a:r>
            <a:r>
              <a:rPr lang="en-US" sz="3800" dirty="0"/>
              <a:t> is a gram-negative bacillus typically found in the outdoor environment [3]</a:t>
            </a:r>
          </a:p>
          <a:p>
            <a:pPr marL="571500" indent="-571500">
              <a:buClr>
                <a:srgbClr val="404726"/>
              </a:buClr>
              <a:buFont typeface="Arial" panose="020B0604020202020204" pitchFamily="34" charset="0"/>
              <a:buChar char="•"/>
            </a:pPr>
            <a:r>
              <a:rPr lang="en-US" sz="3800" dirty="0"/>
              <a:t>It has been associated with nosocomial infections [3].</a:t>
            </a:r>
          </a:p>
          <a:p>
            <a:pPr marL="571500" indent="-571500">
              <a:buClr>
                <a:srgbClr val="404726"/>
              </a:buClr>
              <a:buFont typeface="Arial" panose="020B0604020202020204" pitchFamily="34" charset="0"/>
              <a:buChar char="•"/>
            </a:pPr>
            <a:r>
              <a:rPr lang="en-US" sz="3800" dirty="0"/>
              <a:t>The bacteria causes neonatal meningitis but can also lead to pneumonia, endocarditis, and post-operative bacteremia in those with underlying conditions. </a:t>
            </a:r>
          </a:p>
          <a:p>
            <a:pPr marL="571500" indent="-571500">
              <a:buClr>
                <a:srgbClr val="404726"/>
              </a:buClr>
              <a:buFont typeface="Arial" panose="020B0604020202020204" pitchFamily="34" charset="0"/>
              <a:buChar char="•"/>
            </a:pPr>
            <a:r>
              <a:rPr lang="en-US" sz="3800" dirty="0"/>
              <a:t>We present a case of a patient with bacteremia secondary to multi-drug resistant E. </a:t>
            </a:r>
            <a:r>
              <a:rPr lang="en-US" sz="3800" dirty="0" err="1"/>
              <a:t>meningoseptica</a:t>
            </a:r>
            <a:r>
              <a:rPr lang="en-US" sz="3800" dirty="0"/>
              <a:t> thought to be related to his implantable cardioverter-defibrillator. </a:t>
            </a:r>
          </a:p>
          <a:p>
            <a:pPr marL="571500" indent="-571500">
              <a:buClr>
                <a:srgbClr val="404726"/>
              </a:buClr>
              <a:buFont typeface="Arial" panose="020B0604020202020204" pitchFamily="34" charset="0"/>
              <a:buChar char="•"/>
            </a:pPr>
            <a:r>
              <a:rPr lang="en-US" sz="3800" dirty="0"/>
              <a:t>We hope this case will bring awareness to this organism as a potential cause of nosocomial infections, particularly in those with implanted devices </a:t>
            </a:r>
          </a:p>
        </p:txBody>
      </p:sp>
      <p:sp>
        <p:nvSpPr>
          <p:cNvPr id="7" name="Text Placeholder 6"/>
          <p:cNvSpPr>
            <a:spLocks noGrp="1"/>
          </p:cNvSpPr>
          <p:nvPr>
            <p:ph type="body" sz="quarter" idx="19"/>
          </p:nvPr>
        </p:nvSpPr>
        <p:spPr>
          <a:xfrm>
            <a:off x="902595" y="14836695"/>
            <a:ext cx="13169004" cy="17677100"/>
          </a:xfrm>
        </p:spPr>
        <p:txBody>
          <a:bodyPr/>
          <a:lstStyle/>
          <a:p>
            <a:pPr marL="571500" indent="-571500">
              <a:buClr>
                <a:srgbClr val="404726"/>
              </a:buClr>
              <a:buFont typeface="Arial" panose="020B0604020202020204" pitchFamily="34" charset="0"/>
              <a:buChar char="•"/>
            </a:pPr>
            <a:r>
              <a:rPr lang="en-US" sz="3800" dirty="0"/>
              <a:t>82-year-old male with a past medical history of atrial fibrillation, hypertension, and ventricular tachycardia with a biventricular ICD presented with a non-productive cough and fever for several days.</a:t>
            </a:r>
          </a:p>
          <a:p>
            <a:pPr marL="571500" indent="-571500">
              <a:buClr>
                <a:srgbClr val="404726"/>
              </a:buClr>
              <a:buFont typeface="Arial" panose="020B0604020202020204" pitchFamily="34" charset="0"/>
              <a:buChar char="•"/>
            </a:pPr>
            <a:r>
              <a:rPr lang="en-US" sz="3800" dirty="0"/>
              <a:t>Vitals were significant for a temperature of 103.7 F. On exam he was alert and oriented but ill-appearing. </a:t>
            </a:r>
          </a:p>
          <a:p>
            <a:pPr marL="571500" indent="-571500">
              <a:buClr>
                <a:srgbClr val="404726"/>
              </a:buClr>
              <a:buFont typeface="Arial" panose="020B0604020202020204" pitchFamily="34" charset="0"/>
              <a:buChar char="•"/>
            </a:pPr>
            <a:r>
              <a:rPr lang="en-US" sz="3800" dirty="0"/>
              <a:t>White blood cell count was 11.8; chest x-ray/CT chest were concerning for multi-lobar pneumonia. The patient was started on empiric Vancomycin and Piperacillin-Tazobactam for concerns of sepsis. </a:t>
            </a:r>
          </a:p>
          <a:p>
            <a:pPr marL="571500" indent="-571500">
              <a:buClr>
                <a:srgbClr val="404726"/>
              </a:buClr>
              <a:buFont typeface="Arial" panose="020B0604020202020204" pitchFamily="34" charset="0"/>
              <a:buChar char="•"/>
            </a:pPr>
            <a:r>
              <a:rPr lang="en-US" sz="3800" dirty="0"/>
              <a:t>Blood cultures grew multi-drug resistant E. </a:t>
            </a:r>
            <a:r>
              <a:rPr lang="en-US" sz="3800" dirty="0" err="1"/>
              <a:t>meningoseptica</a:t>
            </a:r>
            <a:r>
              <a:rPr lang="en-US" sz="3800" dirty="0"/>
              <a:t> with susceptibilities to Ciprofloxacin and Tigecycline. The patient was started on Ceftazidime-Avibactam and Ciprofloxacin.</a:t>
            </a:r>
          </a:p>
          <a:p>
            <a:pPr marL="571500" indent="-571500">
              <a:buClr>
                <a:srgbClr val="404726"/>
              </a:buClr>
              <a:buFont typeface="Arial" panose="020B0604020202020204" pitchFamily="34" charset="0"/>
              <a:buChar char="•"/>
            </a:pPr>
            <a:r>
              <a:rPr lang="en-US" sz="3800" dirty="0"/>
              <a:t>TEE was not suggestive of endocarditis. However, seeding of the ICD leads could not be excluded, so it was extracted. </a:t>
            </a:r>
          </a:p>
          <a:p>
            <a:pPr marL="571500" indent="-571500">
              <a:buClr>
                <a:srgbClr val="404726"/>
              </a:buClr>
              <a:buFont typeface="Arial" panose="020B0604020202020204" pitchFamily="34" charset="0"/>
              <a:buChar char="•"/>
            </a:pPr>
            <a:r>
              <a:rPr lang="en-US" sz="3800" dirty="0"/>
              <a:t>Antimicrobial regimen changed to Tigecycline, Trimethoprim-Sulfamethoxazole, and Ciprofloxacin based on updated sensitivities. </a:t>
            </a:r>
          </a:p>
          <a:p>
            <a:pPr marL="571500" indent="-571500">
              <a:buClr>
                <a:srgbClr val="404726"/>
              </a:buClr>
              <a:buFont typeface="Arial" panose="020B0604020202020204" pitchFamily="34" charset="0"/>
              <a:buChar char="•"/>
            </a:pPr>
            <a:r>
              <a:rPr lang="en-US" sz="3800" dirty="0"/>
              <a:t>The patient began to deteriorate as he became encephalopathic, requiring intubation. </a:t>
            </a:r>
          </a:p>
          <a:p>
            <a:pPr marL="571500" indent="-571500">
              <a:buClr>
                <a:srgbClr val="404726"/>
              </a:buClr>
              <a:buFont typeface="Arial" panose="020B0604020202020204" pitchFamily="34" charset="0"/>
              <a:buChar char="•"/>
            </a:pPr>
            <a:r>
              <a:rPr lang="en-US" sz="3800" dirty="0"/>
              <a:t>Lumbar puncture was performed due to the presence of meningeal signs, and CSF culture showed heavy growth of E. </a:t>
            </a:r>
            <a:r>
              <a:rPr lang="en-US" sz="3800" dirty="0" err="1"/>
              <a:t>meningoseptica</a:t>
            </a:r>
            <a:r>
              <a:rPr lang="en-US" sz="3800" dirty="0"/>
              <a:t> susceptible only to Trimethoprim-Sulfamethoxazole. </a:t>
            </a:r>
          </a:p>
          <a:p>
            <a:pPr marL="571500" indent="-571500">
              <a:buClr>
                <a:srgbClr val="404726"/>
              </a:buClr>
              <a:buFont typeface="Arial" panose="020B0604020202020204" pitchFamily="34" charset="0"/>
              <a:buChar char="•"/>
            </a:pPr>
            <a:r>
              <a:rPr lang="en-US" sz="3800" dirty="0"/>
              <a:t>Despite treatment, multiple sets of repeat blood cultures throughout the patient’s admission remained persistently positive, and he ultimately succumbed to his illness. </a:t>
            </a:r>
            <a:br>
              <a:rPr lang="en-US" sz="3800" dirty="0"/>
            </a:br>
            <a:endParaRPr lang="en-US" sz="3800" dirty="0"/>
          </a:p>
          <a:p>
            <a:endParaRPr lang="en-US" sz="3800" dirty="0"/>
          </a:p>
        </p:txBody>
      </p:sp>
      <p:sp>
        <p:nvSpPr>
          <p:cNvPr id="12" name="Text Placeholder 11"/>
          <p:cNvSpPr>
            <a:spLocks noGrp="1"/>
          </p:cNvSpPr>
          <p:nvPr>
            <p:ph type="body" sz="quarter" idx="26"/>
          </p:nvPr>
        </p:nvSpPr>
        <p:spPr>
          <a:xfrm>
            <a:off x="29833418" y="5831225"/>
            <a:ext cx="13119136" cy="9818050"/>
          </a:xfrm>
        </p:spPr>
        <p:txBody>
          <a:bodyPr/>
          <a:lstStyle/>
          <a:p>
            <a:pPr marL="457200" indent="-457200">
              <a:buClr>
                <a:srgbClr val="404726"/>
              </a:buClr>
              <a:buFont typeface="Arial" panose="020B0604020202020204" pitchFamily="34" charset="0"/>
              <a:buChar char="•"/>
            </a:pPr>
            <a:r>
              <a:rPr lang="en-US" sz="3800" dirty="0"/>
              <a:t>There are approximately 5-10 cases per state annually in the United States [1].</a:t>
            </a:r>
          </a:p>
          <a:p>
            <a:pPr marL="457200" indent="-457200">
              <a:buClr>
                <a:srgbClr val="404726"/>
              </a:buClr>
              <a:buFont typeface="Arial" panose="020B0604020202020204" pitchFamily="34" charset="0"/>
              <a:buChar char="•"/>
            </a:pPr>
            <a:r>
              <a:rPr lang="en-US" sz="3800" dirty="0"/>
              <a:t>Risk factors include prolonged hospitalization, invasive procedures, prior antimicrobial use, and concomitant infections [4].</a:t>
            </a:r>
          </a:p>
          <a:p>
            <a:pPr marL="457200" indent="-457200">
              <a:buClr>
                <a:srgbClr val="404726"/>
              </a:buClr>
              <a:buFont typeface="Arial" panose="020B0604020202020204" pitchFamily="34" charset="0"/>
              <a:buChar char="•"/>
            </a:pPr>
            <a:r>
              <a:rPr lang="en-US" sz="3800" dirty="0"/>
              <a:t>The organism lives in water environments but can also colonize medical equipment [2].</a:t>
            </a:r>
          </a:p>
          <a:p>
            <a:pPr marL="457200" indent="-457200">
              <a:buClr>
                <a:srgbClr val="404726"/>
              </a:buClr>
              <a:buFont typeface="Arial" panose="020B0604020202020204" pitchFamily="34" charset="0"/>
              <a:buChar char="•"/>
            </a:pPr>
            <a:r>
              <a:rPr lang="en-US" sz="3800" dirty="0"/>
              <a:t>Surgically implanted devices can serve as a nidus for infection [2].</a:t>
            </a:r>
          </a:p>
          <a:p>
            <a:pPr marL="457200" indent="-457200">
              <a:buClr>
                <a:srgbClr val="404726"/>
              </a:buClr>
              <a:buFont typeface="Arial" panose="020B0604020202020204" pitchFamily="34" charset="0"/>
              <a:buChar char="•"/>
            </a:pPr>
            <a:r>
              <a:rPr lang="en-US" sz="3800" dirty="0"/>
              <a:t>The bacteria produces a beta-lactamase making it resistant to multiple drugs making treatment challenging [4]. </a:t>
            </a:r>
          </a:p>
          <a:p>
            <a:pPr marL="457200" indent="-457200">
              <a:buClr>
                <a:srgbClr val="404726"/>
              </a:buClr>
              <a:buFont typeface="Arial" panose="020B0604020202020204" pitchFamily="34" charset="0"/>
              <a:buChar char="•"/>
            </a:pPr>
            <a:r>
              <a:rPr lang="en-US" sz="3800" dirty="0"/>
              <a:t>Drugs effective against gram positive bacteria including Vancomycin, Fluoroquinolones, Trimethoprim-Sulfamethoxazole, Tigecycline, and Rifampin have been used to treat those affected by E. </a:t>
            </a:r>
            <a:r>
              <a:rPr lang="en-US" sz="3800" dirty="0" err="1"/>
              <a:t>meningoseptica</a:t>
            </a:r>
            <a:r>
              <a:rPr lang="en-US" sz="3800" dirty="0"/>
              <a:t> [4].</a:t>
            </a:r>
          </a:p>
        </p:txBody>
      </p:sp>
      <p:sp>
        <p:nvSpPr>
          <p:cNvPr id="13" name="Text Placeholder 12"/>
          <p:cNvSpPr>
            <a:spLocks noGrp="1"/>
          </p:cNvSpPr>
          <p:nvPr>
            <p:ph type="body" sz="quarter" idx="30"/>
          </p:nvPr>
        </p:nvSpPr>
        <p:spPr>
          <a:xfrm>
            <a:off x="29838450" y="24516908"/>
            <a:ext cx="13160773" cy="8217612"/>
          </a:xfrm>
        </p:spPr>
        <p:txBody>
          <a:bodyPr/>
          <a:lstStyle/>
          <a:p>
            <a:pPr marL="514350" indent="-514350">
              <a:buClr>
                <a:srgbClr val="404726"/>
              </a:buClr>
              <a:buFont typeface="Arial" pitchFamily="34" charset="0"/>
              <a:buAutoNum type="arabicPeriod"/>
            </a:pPr>
            <a:r>
              <a:rPr lang="en-US" sz="3000" dirty="0"/>
              <a:t>"</a:t>
            </a:r>
            <a:r>
              <a:rPr lang="en-US" sz="3000" dirty="0" err="1"/>
              <a:t>Elizabethkingia</a:t>
            </a:r>
            <a:r>
              <a:rPr lang="en-US" sz="3000" dirty="0"/>
              <a:t>." </a:t>
            </a:r>
            <a:r>
              <a:rPr lang="en-US" sz="3000" i="1" dirty="0"/>
              <a:t>Centers for Disease Control and Prevention</a:t>
            </a:r>
            <a:r>
              <a:rPr lang="en-US" sz="3000" dirty="0"/>
              <a:t>. Centers for Disease Control and Prevention, 16 June 2016. Web. 11 Sept. 2020.</a:t>
            </a:r>
          </a:p>
          <a:p>
            <a:pPr marL="514350" indent="-514350">
              <a:buClr>
                <a:srgbClr val="404726"/>
              </a:buClr>
              <a:buFont typeface="Arial" pitchFamily="34" charset="0"/>
              <a:buAutoNum type="arabicPeriod"/>
            </a:pPr>
            <a:r>
              <a:rPr lang="en-US" sz="3000" dirty="0" err="1"/>
              <a:t>Ghafur</a:t>
            </a:r>
            <a:r>
              <a:rPr lang="en-US" sz="3000" dirty="0"/>
              <a:t>, Abdul, K. Priyadarshini, Revathi Raj, T. Raja, </a:t>
            </a:r>
            <a:r>
              <a:rPr lang="en-US" sz="3000" dirty="0" err="1"/>
              <a:t>Pr</a:t>
            </a:r>
            <a:r>
              <a:rPr lang="en-US" sz="3000" dirty="0"/>
              <a:t> </a:t>
            </a:r>
            <a:r>
              <a:rPr lang="en-US" sz="3000" dirty="0" err="1"/>
              <a:t>Vidyalakshmi</a:t>
            </a:r>
            <a:r>
              <a:rPr lang="en-US" sz="3000" dirty="0"/>
              <a:t>, and </a:t>
            </a:r>
            <a:r>
              <a:rPr lang="en-US" sz="3000" dirty="0" err="1"/>
              <a:t>Josem</a:t>
            </a:r>
            <a:r>
              <a:rPr lang="en-US" sz="3000" dirty="0"/>
              <a:t> </a:t>
            </a:r>
            <a:r>
              <a:rPr lang="en-US" sz="3000" dirty="0" err="1"/>
              <a:t>Easow</a:t>
            </a:r>
            <a:r>
              <a:rPr lang="en-US" sz="3000" dirty="0"/>
              <a:t>. "</a:t>
            </a:r>
            <a:r>
              <a:rPr lang="en-US" sz="3000" dirty="0" err="1"/>
              <a:t>Elizabethkingia</a:t>
            </a:r>
            <a:r>
              <a:rPr lang="en-US" sz="3000" dirty="0"/>
              <a:t> </a:t>
            </a:r>
            <a:r>
              <a:rPr lang="en-US" sz="3000" dirty="0" err="1"/>
              <a:t>Meningoseptica</a:t>
            </a:r>
            <a:r>
              <a:rPr lang="en-US" sz="3000" dirty="0"/>
              <a:t> Bacteremia in Immunocompromised Hosts: The First Case Series from India." </a:t>
            </a:r>
            <a:r>
              <a:rPr lang="en-US" sz="3000" i="1" dirty="0"/>
              <a:t>South Asian Journal of Cancer</a:t>
            </a:r>
            <a:r>
              <a:rPr lang="en-US" sz="3000" dirty="0"/>
              <a:t> 2.4 (2013): 211. Print.</a:t>
            </a:r>
          </a:p>
          <a:p>
            <a:pPr marL="514350" indent="-514350">
              <a:buClr>
                <a:srgbClr val="404726"/>
              </a:buClr>
              <a:buAutoNum type="arabicPeriod"/>
            </a:pPr>
            <a:r>
              <a:rPr lang="en-US" sz="3000" dirty="0" err="1"/>
              <a:t>Govindaswamy</a:t>
            </a:r>
            <a:r>
              <a:rPr lang="en-US" sz="3000" dirty="0"/>
              <a:t>, Aishwarya et al. “Multidrug resistant </a:t>
            </a:r>
            <a:r>
              <a:rPr lang="en-US" sz="3000" dirty="0" err="1"/>
              <a:t>Elizabethkingia</a:t>
            </a:r>
            <a:r>
              <a:rPr lang="en-US" sz="3000" dirty="0"/>
              <a:t> </a:t>
            </a:r>
            <a:r>
              <a:rPr lang="en-US" sz="3000" dirty="0" err="1"/>
              <a:t>meningoseptica</a:t>
            </a:r>
            <a:r>
              <a:rPr lang="en-US" sz="3000" dirty="0"/>
              <a:t> bacteremia - Experience from a level 1 trauma </a:t>
            </a:r>
            <a:r>
              <a:rPr lang="en-US" sz="3000" dirty="0" err="1"/>
              <a:t>centre</a:t>
            </a:r>
            <a:r>
              <a:rPr lang="en-US" sz="3000" dirty="0"/>
              <a:t> in India.” </a:t>
            </a:r>
            <a:r>
              <a:rPr lang="en-US" sz="3000" i="1" dirty="0"/>
              <a:t>Intractable &amp; rare diseases research</a:t>
            </a:r>
            <a:r>
              <a:rPr lang="en-US" sz="3000" dirty="0"/>
              <a:t> vol. 7,3 (2018): 172-176. doi:10.5582/irdr.2018.01077</a:t>
            </a:r>
          </a:p>
          <a:p>
            <a:pPr marL="514350" indent="-514350">
              <a:buClr>
                <a:srgbClr val="404726"/>
              </a:buClr>
              <a:buAutoNum type="arabicPeriod"/>
            </a:pPr>
            <a:r>
              <a:rPr lang="en-US" sz="3000" dirty="0"/>
              <a:t>Pereira, </a:t>
            </a:r>
            <a:r>
              <a:rPr lang="en-US" sz="3000" dirty="0" err="1"/>
              <a:t>Graziella</a:t>
            </a:r>
            <a:r>
              <a:rPr lang="en-US" sz="3000" dirty="0"/>
              <a:t> H., </a:t>
            </a:r>
            <a:r>
              <a:rPr lang="en-US" sz="3000" dirty="0" err="1"/>
              <a:t>Doroti</a:t>
            </a:r>
            <a:r>
              <a:rPr lang="en-US" sz="3000" dirty="0"/>
              <a:t> De Oliveira Garcia, </a:t>
            </a:r>
            <a:r>
              <a:rPr lang="en-US" sz="3000" dirty="0" err="1"/>
              <a:t>Cely</a:t>
            </a:r>
            <a:r>
              <a:rPr lang="en-US" sz="3000" dirty="0"/>
              <a:t> Saad </a:t>
            </a:r>
            <a:r>
              <a:rPr lang="en-US" sz="3000" dirty="0" err="1"/>
              <a:t>Abboud</a:t>
            </a:r>
            <a:r>
              <a:rPr lang="en-US" sz="3000" dirty="0"/>
              <a:t>, Vera Lucia De Barros Barbosa, and Paulo </a:t>
            </a:r>
            <a:r>
              <a:rPr lang="en-US" sz="3000" dirty="0" err="1"/>
              <a:t>Sérgio</a:t>
            </a:r>
            <a:r>
              <a:rPr lang="en-US" sz="3000" dirty="0"/>
              <a:t> Lucas Da Silva. "Nosocomial Infections Caused by </a:t>
            </a:r>
            <a:r>
              <a:rPr lang="en-US" sz="3000" dirty="0" err="1"/>
              <a:t>Elizabethkingia</a:t>
            </a:r>
            <a:r>
              <a:rPr lang="en-US" sz="3000" dirty="0"/>
              <a:t> </a:t>
            </a:r>
            <a:r>
              <a:rPr lang="en-US" sz="3000" dirty="0" err="1"/>
              <a:t>Meningoseptica</a:t>
            </a:r>
            <a:r>
              <a:rPr lang="en-US" sz="3000" dirty="0"/>
              <a:t>: An Emergent Pathogen." </a:t>
            </a:r>
            <a:r>
              <a:rPr lang="en-US" sz="3000" i="1" dirty="0"/>
              <a:t>The Brazilian Journal of Infectious Diseases</a:t>
            </a:r>
            <a:r>
              <a:rPr lang="en-US" sz="3000" dirty="0"/>
              <a:t> 17.5 (2013): 606-09. Print.</a:t>
            </a:r>
          </a:p>
          <a:p>
            <a:pPr>
              <a:buClr>
                <a:srgbClr val="404726"/>
              </a:buClr>
            </a:pPr>
            <a:endParaRPr lang="en-US" sz="3000" dirty="0"/>
          </a:p>
        </p:txBody>
      </p:sp>
      <p:sp>
        <p:nvSpPr>
          <p:cNvPr id="14" name="Text Placeholder 13"/>
          <p:cNvSpPr>
            <a:spLocks noGrp="1"/>
          </p:cNvSpPr>
          <p:nvPr>
            <p:ph type="body" sz="quarter" idx="153"/>
          </p:nvPr>
        </p:nvSpPr>
        <p:spPr>
          <a:xfrm>
            <a:off x="7173122" y="927073"/>
            <a:ext cx="29919507" cy="1637973"/>
          </a:xfrm>
        </p:spPr>
        <p:txBody>
          <a:bodyPr>
            <a:normAutofit fontScale="85000" lnSpcReduction="10000"/>
          </a:bodyPr>
          <a:lstStyle/>
          <a:p>
            <a:r>
              <a:rPr lang="en-US" sz="9600" dirty="0">
                <a:solidFill>
                  <a:schemeClr val="tx1"/>
                </a:solidFill>
                <a:latin typeface="Times New Roman" panose="02020603050405020304" pitchFamily="18" charset="0"/>
                <a:cs typeface="Times New Roman" panose="02020603050405020304" pitchFamily="18" charset="0"/>
              </a:rPr>
              <a:t>Disseminated </a:t>
            </a:r>
            <a:r>
              <a:rPr lang="en-US" sz="9600" dirty="0" err="1">
                <a:solidFill>
                  <a:schemeClr val="tx1"/>
                </a:solidFill>
                <a:latin typeface="Times New Roman" panose="02020603050405020304" pitchFamily="18" charset="0"/>
                <a:cs typeface="Times New Roman" panose="02020603050405020304" pitchFamily="18" charset="0"/>
              </a:rPr>
              <a:t>Elizabethkingia</a:t>
            </a:r>
            <a:r>
              <a:rPr lang="en-US" sz="9600" dirty="0">
                <a:solidFill>
                  <a:schemeClr val="tx1"/>
                </a:solidFill>
                <a:latin typeface="Times New Roman" panose="02020603050405020304" pitchFamily="18" charset="0"/>
                <a:cs typeface="Times New Roman" panose="02020603050405020304" pitchFamily="18" charset="0"/>
              </a:rPr>
              <a:t> </a:t>
            </a:r>
            <a:r>
              <a:rPr lang="en-US" sz="9600" dirty="0" err="1">
                <a:solidFill>
                  <a:schemeClr val="tx1"/>
                </a:solidFill>
                <a:latin typeface="Times New Roman" panose="02020603050405020304" pitchFamily="18" charset="0"/>
                <a:cs typeface="Times New Roman" panose="02020603050405020304" pitchFamily="18" charset="0"/>
              </a:rPr>
              <a:t>meningoseptica</a:t>
            </a:r>
            <a:r>
              <a:rPr lang="en-US" sz="9600" dirty="0">
                <a:solidFill>
                  <a:schemeClr val="tx1"/>
                </a:solidFill>
                <a:latin typeface="Times New Roman" panose="02020603050405020304" pitchFamily="18" charset="0"/>
                <a:cs typeface="Times New Roman" panose="02020603050405020304" pitchFamily="18" charset="0"/>
              </a:rPr>
              <a:t> in a Critically Ill Patient</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6B2C4B0-2F36-49AE-A884-E6B8C461CB72}"/>
              </a:ext>
            </a:extLst>
          </p:cNvPr>
          <p:cNvSpPr txBox="1"/>
          <p:nvPr/>
        </p:nvSpPr>
        <p:spPr>
          <a:xfrm>
            <a:off x="29833418" y="17269126"/>
            <a:ext cx="13144986" cy="5940088"/>
          </a:xfrm>
          <a:prstGeom prst="rect">
            <a:avLst/>
          </a:prstGeom>
          <a:noFill/>
        </p:spPr>
        <p:txBody>
          <a:bodyPr wrap="square" rtlCol="0">
            <a:spAutoFit/>
          </a:bodyPr>
          <a:lstStyle/>
          <a:p>
            <a:pPr marL="571500" indent="-571500">
              <a:buClr>
                <a:srgbClr val="404726"/>
              </a:buClr>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Although E. </a:t>
            </a:r>
            <a:r>
              <a:rPr lang="en-US" sz="3800" dirty="0" err="1">
                <a:latin typeface="Times New Roman" panose="02020603050405020304" pitchFamily="18" charset="0"/>
                <a:cs typeface="Times New Roman" panose="02020603050405020304" pitchFamily="18" charset="0"/>
              </a:rPr>
              <a:t>meningoseptica</a:t>
            </a:r>
            <a:r>
              <a:rPr lang="en-US" sz="3800" dirty="0">
                <a:latin typeface="Times New Roman" panose="02020603050405020304" pitchFamily="18" charset="0"/>
                <a:cs typeface="Times New Roman" panose="02020603050405020304" pitchFamily="18" charset="0"/>
              </a:rPr>
              <a:t> has a predilection towards meningitis, it can be associated with nosocomial infections </a:t>
            </a:r>
          </a:p>
          <a:p>
            <a:pPr marL="571500" indent="-571500">
              <a:buClr>
                <a:srgbClr val="404726"/>
              </a:buClr>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Medical devices cam serve as potential sources of infection</a:t>
            </a:r>
          </a:p>
          <a:p>
            <a:pPr marL="571500" indent="-571500">
              <a:buClr>
                <a:srgbClr val="404726"/>
              </a:buClr>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Early identification and intervention determined through cultures with sensitivities is essential. </a:t>
            </a:r>
          </a:p>
          <a:p>
            <a:pPr marL="571500" indent="-571500">
              <a:buClr>
                <a:srgbClr val="404726"/>
              </a:buClr>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Treatment for this pathogen is limited due to its resistance to multiple antibiotics.</a:t>
            </a:r>
          </a:p>
          <a:p>
            <a:pPr marL="571500" indent="-571500">
              <a:buClr>
                <a:srgbClr val="404726"/>
              </a:buClr>
              <a:buFont typeface="Arial" panose="020B0604020202020204" pitchFamily="34" charset="0"/>
              <a:buChar char="•"/>
            </a:pPr>
            <a:r>
              <a:rPr lang="en-US" sz="3800" dirty="0">
                <a:latin typeface="Times New Roman" panose="02020603050405020304" pitchFamily="18" charset="0"/>
                <a:cs typeface="Times New Roman" panose="02020603050405020304" pitchFamily="18" charset="0"/>
              </a:rPr>
              <a:t>It is for this reason, infections associated with E. </a:t>
            </a:r>
            <a:r>
              <a:rPr lang="en-US" sz="3800" dirty="0" err="1">
                <a:latin typeface="Times New Roman" panose="02020603050405020304" pitchFamily="18" charset="0"/>
                <a:cs typeface="Times New Roman" panose="02020603050405020304" pitchFamily="18" charset="0"/>
              </a:rPr>
              <a:t>meningoseptica</a:t>
            </a:r>
            <a:r>
              <a:rPr lang="en-US" sz="3800" dirty="0">
                <a:latin typeface="Times New Roman" panose="02020603050405020304" pitchFamily="18" charset="0"/>
                <a:cs typeface="Times New Roman" panose="02020603050405020304" pitchFamily="18" charset="0"/>
              </a:rPr>
              <a:t> have a high mortality.</a:t>
            </a:r>
          </a:p>
          <a:p>
            <a:endParaRPr lang="en-US" sz="3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5D7FDD1-CD03-4A69-AA15-A9E117681225}"/>
              </a:ext>
            </a:extLst>
          </p:cNvPr>
          <p:cNvSpPr txBox="1"/>
          <p:nvPr/>
        </p:nvSpPr>
        <p:spPr>
          <a:xfrm>
            <a:off x="15377877" y="15675998"/>
            <a:ext cx="1316741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Figure 1. Blood culture result with susceptibilities </a:t>
            </a:r>
          </a:p>
        </p:txBody>
      </p:sp>
      <p:sp>
        <p:nvSpPr>
          <p:cNvPr id="22" name="TextBox 21">
            <a:extLst>
              <a:ext uri="{FF2B5EF4-FFF2-40B4-BE49-F238E27FC236}">
                <a16:creationId xmlns:a16="http://schemas.microsoft.com/office/drawing/2014/main" id="{B6595902-3987-4B08-B02C-DCB3393E35CB}"/>
              </a:ext>
            </a:extLst>
          </p:cNvPr>
          <p:cNvSpPr txBox="1"/>
          <p:nvPr/>
        </p:nvSpPr>
        <p:spPr>
          <a:xfrm>
            <a:off x="15359728" y="27869020"/>
            <a:ext cx="1316741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Figure 2. Cerebrospinal fluid culture result with susceptibilities </a:t>
            </a:r>
          </a:p>
        </p:txBody>
      </p:sp>
      <p:sp>
        <p:nvSpPr>
          <p:cNvPr id="9" name="TextBox 8">
            <a:extLst>
              <a:ext uri="{FF2B5EF4-FFF2-40B4-BE49-F238E27FC236}">
                <a16:creationId xmlns:a16="http://schemas.microsoft.com/office/drawing/2014/main" id="{61FE4197-8C57-45CC-8CC2-0021B22ACFD9}"/>
              </a:ext>
            </a:extLst>
          </p:cNvPr>
          <p:cNvSpPr txBox="1"/>
          <p:nvPr/>
        </p:nvSpPr>
        <p:spPr>
          <a:xfrm>
            <a:off x="11903025" y="2359591"/>
            <a:ext cx="20459700" cy="1446550"/>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Hadia R. Ahmad, MD; Shravan </a:t>
            </a:r>
            <a:r>
              <a:rPr lang="en-US" sz="4400" dirty="0" err="1">
                <a:latin typeface="Times New Roman" panose="02020603050405020304" pitchFamily="18" charset="0"/>
                <a:cs typeface="Times New Roman" panose="02020603050405020304" pitchFamily="18" charset="0"/>
              </a:rPr>
              <a:t>Kethireddy</a:t>
            </a:r>
            <a:r>
              <a:rPr lang="en-US" sz="4400" dirty="0">
                <a:latin typeface="Times New Roman" panose="02020603050405020304" pitchFamily="18" charset="0"/>
                <a:cs typeface="Times New Roman" panose="02020603050405020304" pitchFamily="18" charset="0"/>
              </a:rPr>
              <a:t>, MD; </a:t>
            </a:r>
            <a:r>
              <a:rPr lang="en-US" sz="4400" dirty="0" err="1">
                <a:latin typeface="Times New Roman" panose="02020603050405020304" pitchFamily="18" charset="0"/>
                <a:cs typeface="Times New Roman" panose="02020603050405020304" pitchFamily="18" charset="0"/>
              </a:rPr>
              <a:t>Gagan</a:t>
            </a:r>
            <a:r>
              <a:rPr lang="en-US" sz="4400" dirty="0">
                <a:latin typeface="Times New Roman" panose="02020603050405020304" pitchFamily="18" charset="0"/>
                <a:cs typeface="Times New Roman" panose="02020603050405020304" pitchFamily="18" charset="0"/>
              </a:rPr>
              <a:t> Kumar, MD.</a:t>
            </a:r>
          </a:p>
          <a:p>
            <a:pPr algn="ctr"/>
            <a:r>
              <a:rPr lang="en-US" sz="4400" dirty="0">
                <a:latin typeface="Times New Roman" panose="02020603050405020304" pitchFamily="18" charset="0"/>
                <a:cs typeface="Times New Roman" panose="02020603050405020304" pitchFamily="18" charset="0"/>
              </a:rPr>
              <a:t>Northeast Georgia Medical Center Gainesville, Georgia </a:t>
            </a:r>
          </a:p>
        </p:txBody>
      </p:sp>
      <p:graphicFrame>
        <p:nvGraphicFramePr>
          <p:cNvPr id="15" name="Table 15">
            <a:extLst>
              <a:ext uri="{FF2B5EF4-FFF2-40B4-BE49-F238E27FC236}">
                <a16:creationId xmlns:a16="http://schemas.microsoft.com/office/drawing/2014/main" id="{6B07D788-725A-4390-8213-493C702718C2}"/>
              </a:ext>
            </a:extLst>
          </p:cNvPr>
          <p:cNvGraphicFramePr>
            <a:graphicFrameLocks noGrp="1"/>
          </p:cNvGraphicFramePr>
          <p:nvPr>
            <p:extLst>
              <p:ext uri="{D42A27DB-BD31-4B8C-83A1-F6EECF244321}">
                <p14:modId xmlns:p14="http://schemas.microsoft.com/office/powerpoint/2010/main" val="1377607486"/>
              </p:ext>
            </p:extLst>
          </p:nvPr>
        </p:nvGraphicFramePr>
        <p:xfrm>
          <a:off x="15377878" y="6194441"/>
          <a:ext cx="13167410" cy="9147159"/>
        </p:xfrm>
        <a:graphic>
          <a:graphicData uri="http://schemas.openxmlformats.org/drawingml/2006/table">
            <a:tbl>
              <a:tblPr firstRow="1" bandRow="1">
                <a:tableStyleId>{B301B821-A1FF-4177-AEE7-76D212191A09}</a:tableStyleId>
              </a:tblPr>
              <a:tblGrid>
                <a:gridCol w="6583705">
                  <a:extLst>
                    <a:ext uri="{9D8B030D-6E8A-4147-A177-3AD203B41FA5}">
                      <a16:colId xmlns:a16="http://schemas.microsoft.com/office/drawing/2014/main" val="4220424298"/>
                    </a:ext>
                  </a:extLst>
                </a:gridCol>
                <a:gridCol w="6583705">
                  <a:extLst>
                    <a:ext uri="{9D8B030D-6E8A-4147-A177-3AD203B41FA5}">
                      <a16:colId xmlns:a16="http://schemas.microsoft.com/office/drawing/2014/main" val="1023320871"/>
                    </a:ext>
                  </a:extLst>
                </a:gridCol>
              </a:tblGrid>
              <a:tr h="917559">
                <a:tc>
                  <a:txBody>
                    <a:bodyPr/>
                    <a:lstStyle/>
                    <a:p>
                      <a:r>
                        <a:rPr lang="en-US" sz="4000" dirty="0">
                          <a:latin typeface="Times New Roman" panose="02020603050405020304" pitchFamily="18" charset="0"/>
                          <a:cs typeface="Times New Roman" panose="02020603050405020304" pitchFamily="18" charset="0"/>
                        </a:rPr>
                        <a:t>Antimicrobial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US" sz="4000" dirty="0">
                          <a:latin typeface="Times New Roman" panose="02020603050405020304" pitchFamily="18" charset="0"/>
                          <a:cs typeface="Times New Roman" panose="02020603050405020304" pitchFamily="18" charset="0"/>
                        </a:rPr>
                        <a:t>Susceptibility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853280228"/>
                  </a:ext>
                </a:extLst>
              </a:tr>
              <a:tr h="0">
                <a:tc>
                  <a:txBody>
                    <a:bodyPr/>
                    <a:lstStyle/>
                    <a:p>
                      <a:r>
                        <a:rPr lang="en-US" sz="3600" dirty="0">
                          <a:latin typeface="Times New Roman" panose="02020603050405020304" pitchFamily="18" charset="0"/>
                          <a:cs typeface="Times New Roman" panose="02020603050405020304" pitchFamily="18" charset="0"/>
                        </a:rPr>
                        <a:t>Amikacin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215754"/>
                  </a:ext>
                </a:extLst>
              </a:tr>
              <a:tr h="0">
                <a:tc>
                  <a:txBody>
                    <a:bodyPr/>
                    <a:lstStyle/>
                    <a:p>
                      <a:r>
                        <a:rPr lang="en-US" sz="3600" dirty="0">
                          <a:latin typeface="Times New Roman" panose="02020603050405020304" pitchFamily="18" charset="0"/>
                          <a:cs typeface="Times New Roman" panose="02020603050405020304" pitchFamily="18" charset="0"/>
                        </a:rPr>
                        <a:t>Aztreonam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79474"/>
                  </a:ext>
                </a:extLst>
              </a:tr>
              <a:tr h="0">
                <a:tc>
                  <a:txBody>
                    <a:bodyPr/>
                    <a:lstStyle/>
                    <a:p>
                      <a:r>
                        <a:rPr lang="en-US" sz="3600" dirty="0">
                          <a:latin typeface="Times New Roman" panose="02020603050405020304" pitchFamily="18" charset="0"/>
                          <a:cs typeface="Times New Roman" panose="02020603050405020304" pitchFamily="18" charset="0"/>
                        </a:rPr>
                        <a:t>Cefazolin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373744"/>
                  </a:ext>
                </a:extLst>
              </a:tr>
              <a:tr h="0">
                <a:tc>
                  <a:txBody>
                    <a:bodyPr/>
                    <a:lstStyle/>
                    <a:p>
                      <a:r>
                        <a:rPr lang="en-US" sz="3600" dirty="0">
                          <a:latin typeface="Times New Roman" panose="02020603050405020304" pitchFamily="18" charset="0"/>
                          <a:cs typeface="Times New Roman" panose="02020603050405020304" pitchFamily="18" charset="0"/>
                        </a:rPr>
                        <a:t>Cefepime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862445"/>
                  </a:ext>
                </a:extLst>
              </a:tr>
              <a:tr h="0">
                <a:tc>
                  <a:txBody>
                    <a:bodyPr/>
                    <a:lstStyle/>
                    <a:p>
                      <a:r>
                        <a:rPr lang="en-US" sz="3600" dirty="0">
                          <a:latin typeface="Times New Roman" panose="02020603050405020304" pitchFamily="18" charset="0"/>
                          <a:cs typeface="Times New Roman" panose="02020603050405020304" pitchFamily="18" charset="0"/>
                        </a:rPr>
                        <a:t>Ceftriaxone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492758"/>
                  </a:ext>
                </a:extLst>
              </a:tr>
              <a:tr h="0">
                <a:tc>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cs typeface="Times New Roman" panose="02020603050405020304" pitchFamily="18" charset="0"/>
                        </a:rPr>
                        <a:t>Ciprofloxacin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1" dirty="0">
                          <a:solidFill>
                            <a:srgbClr val="FF0000"/>
                          </a:solidFill>
                          <a:latin typeface="Times New Roman" panose="02020603050405020304" pitchFamily="18" charset="0"/>
                          <a:cs typeface="Times New Roman" panose="02020603050405020304" pitchFamily="18" charset="0"/>
                        </a:rPr>
                        <a:t>Susceptible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2227170"/>
                  </a:ext>
                </a:extLst>
              </a:tr>
              <a:tr h="0">
                <a:tc>
                  <a:txBody>
                    <a:bodyPr/>
                    <a:lstStyle/>
                    <a:p>
                      <a:r>
                        <a:rPr lang="en-US" sz="3600" dirty="0">
                          <a:latin typeface="Times New Roman" panose="02020603050405020304" pitchFamily="18" charset="0"/>
                          <a:cs typeface="Times New Roman" panose="02020603050405020304" pitchFamily="18" charset="0"/>
                        </a:rPr>
                        <a:t>Gentamicin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950840"/>
                  </a:ext>
                </a:extLst>
              </a:tr>
              <a:tr h="0">
                <a:tc>
                  <a:txBody>
                    <a:bodyPr/>
                    <a:lstStyle/>
                    <a:p>
                      <a:r>
                        <a:rPr lang="en-US" sz="3600" dirty="0">
                          <a:latin typeface="Times New Roman" panose="02020603050405020304" pitchFamily="18" charset="0"/>
                          <a:cs typeface="Times New Roman" panose="02020603050405020304" pitchFamily="18" charset="0"/>
                        </a:rPr>
                        <a:t>Meropenem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0119056"/>
                  </a:ext>
                </a:extLst>
              </a:tr>
              <a:tr h="0">
                <a:tc>
                  <a:txBody>
                    <a:bodyPr/>
                    <a:lstStyle/>
                    <a:p>
                      <a:r>
                        <a:rPr lang="en-US" sz="3600" dirty="0">
                          <a:latin typeface="Times New Roman" panose="02020603050405020304" pitchFamily="18" charset="0"/>
                          <a:cs typeface="Times New Roman" panose="02020603050405020304" pitchFamily="18" charset="0"/>
                        </a:rPr>
                        <a:t>Piperacillin – Tazobactam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526235"/>
                  </a:ext>
                </a:extLst>
              </a:tr>
              <a:tr h="0">
                <a:tc>
                  <a:txBody>
                    <a:bodyPr/>
                    <a:lstStyle/>
                    <a:p>
                      <a:r>
                        <a:rPr lang="en-US" sz="3600" b="1" dirty="0">
                          <a:solidFill>
                            <a:srgbClr val="FF0000"/>
                          </a:solidFill>
                          <a:latin typeface="Times New Roman" panose="02020603050405020304" pitchFamily="18" charset="0"/>
                          <a:cs typeface="Times New Roman" panose="02020603050405020304" pitchFamily="18" charset="0"/>
                        </a:rPr>
                        <a:t>Tigecycline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1" dirty="0">
                          <a:solidFill>
                            <a:srgbClr val="FF0000"/>
                          </a:solidFill>
                          <a:latin typeface="Times New Roman" panose="02020603050405020304" pitchFamily="18" charset="0"/>
                          <a:cs typeface="Times New Roman" panose="02020603050405020304" pitchFamily="18" charset="0"/>
                        </a:rPr>
                        <a:t>Susceptible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3461236"/>
                  </a:ext>
                </a:extLst>
              </a:tr>
              <a:tr h="0">
                <a:tc>
                  <a:txBody>
                    <a:bodyPr/>
                    <a:lstStyle/>
                    <a:p>
                      <a:r>
                        <a:rPr lang="en-US" sz="3600" dirty="0">
                          <a:latin typeface="Times New Roman" panose="02020603050405020304" pitchFamily="18" charset="0"/>
                          <a:cs typeface="Times New Roman" panose="02020603050405020304" pitchFamily="18" charset="0"/>
                        </a:rPr>
                        <a:t>Tobramycin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302485"/>
                  </a:ext>
                </a:extLst>
              </a:tr>
              <a:tr h="0">
                <a:tc>
                  <a:txBody>
                    <a:bodyPr/>
                    <a:lstStyle/>
                    <a:p>
                      <a:r>
                        <a:rPr lang="en-US" sz="3600" b="1" dirty="0">
                          <a:solidFill>
                            <a:srgbClr val="FF0000"/>
                          </a:solidFill>
                          <a:latin typeface="Times New Roman" panose="02020603050405020304" pitchFamily="18" charset="0"/>
                          <a:cs typeface="Times New Roman" panose="02020603050405020304" pitchFamily="18" charset="0"/>
                        </a:rPr>
                        <a:t>Trimethoprim - Sulfamethoxazole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1" dirty="0">
                          <a:solidFill>
                            <a:srgbClr val="FF0000"/>
                          </a:solidFill>
                          <a:latin typeface="Times New Roman" panose="02020603050405020304" pitchFamily="18" charset="0"/>
                          <a:cs typeface="Times New Roman" panose="02020603050405020304" pitchFamily="18" charset="0"/>
                        </a:rPr>
                        <a:t>Susceptible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7770155"/>
                  </a:ext>
                </a:extLst>
              </a:tr>
            </a:tbl>
          </a:graphicData>
        </a:graphic>
      </p:graphicFrame>
      <p:graphicFrame>
        <p:nvGraphicFramePr>
          <p:cNvPr id="30" name="Table 15">
            <a:extLst>
              <a:ext uri="{FF2B5EF4-FFF2-40B4-BE49-F238E27FC236}">
                <a16:creationId xmlns:a16="http://schemas.microsoft.com/office/drawing/2014/main" id="{802788AB-8438-4FD4-A150-9EE024174FE6}"/>
              </a:ext>
            </a:extLst>
          </p:cNvPr>
          <p:cNvGraphicFramePr>
            <a:graphicFrameLocks noGrp="1"/>
          </p:cNvGraphicFramePr>
          <p:nvPr>
            <p:extLst>
              <p:ext uri="{D42A27DB-BD31-4B8C-83A1-F6EECF244321}">
                <p14:modId xmlns:p14="http://schemas.microsoft.com/office/powerpoint/2010/main" val="1010609799"/>
              </p:ext>
            </p:extLst>
          </p:nvPr>
        </p:nvGraphicFramePr>
        <p:xfrm>
          <a:off x="15377878" y="19528766"/>
          <a:ext cx="13167410" cy="7866999"/>
        </p:xfrm>
        <a:graphic>
          <a:graphicData uri="http://schemas.openxmlformats.org/drawingml/2006/table">
            <a:tbl>
              <a:tblPr firstRow="1" bandRow="1">
                <a:tableStyleId>{B301B821-A1FF-4177-AEE7-76D212191A09}</a:tableStyleId>
              </a:tblPr>
              <a:tblGrid>
                <a:gridCol w="6583705">
                  <a:extLst>
                    <a:ext uri="{9D8B030D-6E8A-4147-A177-3AD203B41FA5}">
                      <a16:colId xmlns:a16="http://schemas.microsoft.com/office/drawing/2014/main" val="4220424298"/>
                    </a:ext>
                  </a:extLst>
                </a:gridCol>
                <a:gridCol w="6583705">
                  <a:extLst>
                    <a:ext uri="{9D8B030D-6E8A-4147-A177-3AD203B41FA5}">
                      <a16:colId xmlns:a16="http://schemas.microsoft.com/office/drawing/2014/main" val="1023320871"/>
                    </a:ext>
                  </a:extLst>
                </a:gridCol>
              </a:tblGrid>
              <a:tr h="917559">
                <a:tc>
                  <a:txBody>
                    <a:bodyPr/>
                    <a:lstStyle/>
                    <a:p>
                      <a:r>
                        <a:rPr lang="en-US" sz="4000" dirty="0">
                          <a:latin typeface="Times New Roman" panose="02020603050405020304" pitchFamily="18" charset="0"/>
                          <a:cs typeface="Times New Roman" panose="02020603050405020304" pitchFamily="18" charset="0"/>
                        </a:rPr>
                        <a:t>Antimicrobial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US" sz="4000" dirty="0">
                          <a:latin typeface="Times New Roman" panose="02020603050405020304" pitchFamily="18" charset="0"/>
                          <a:cs typeface="Times New Roman" panose="02020603050405020304" pitchFamily="18" charset="0"/>
                        </a:rPr>
                        <a:t>Susceptibility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853280228"/>
                  </a:ext>
                </a:extLst>
              </a:tr>
              <a:tr h="388007">
                <a:tc>
                  <a:txBody>
                    <a:bodyPr/>
                    <a:lstStyle/>
                    <a:p>
                      <a:r>
                        <a:rPr lang="en-US" sz="3600" b="0" dirty="0">
                          <a:solidFill>
                            <a:schemeClr val="tx1"/>
                          </a:solidFill>
                          <a:latin typeface="Times New Roman" panose="02020603050405020304" pitchFamily="18" charset="0"/>
                          <a:cs typeface="Times New Roman" panose="02020603050405020304" pitchFamily="18" charset="0"/>
                        </a:rPr>
                        <a:t>Amikacin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215754"/>
                  </a:ext>
                </a:extLst>
              </a:tr>
              <a:tr h="0">
                <a:tc>
                  <a:txBody>
                    <a:bodyPr/>
                    <a:lstStyle/>
                    <a:p>
                      <a:r>
                        <a:rPr lang="en-US" sz="3600" b="0" dirty="0">
                          <a:solidFill>
                            <a:schemeClr val="tx1"/>
                          </a:solidFill>
                          <a:latin typeface="Times New Roman" panose="02020603050405020304" pitchFamily="18" charset="0"/>
                          <a:cs typeface="Times New Roman" panose="02020603050405020304" pitchFamily="18" charset="0"/>
                        </a:rPr>
                        <a:t>Cefepime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862445"/>
                  </a:ext>
                </a:extLst>
              </a:tr>
              <a:tr h="0">
                <a:tc>
                  <a:txBody>
                    <a:bodyPr/>
                    <a:lstStyle/>
                    <a:p>
                      <a:r>
                        <a:rPr lang="en-US" sz="3600" b="0" dirty="0">
                          <a:solidFill>
                            <a:schemeClr val="tx1"/>
                          </a:solidFill>
                          <a:latin typeface="Times New Roman" panose="02020603050405020304" pitchFamily="18" charset="0"/>
                          <a:cs typeface="Times New Roman" panose="02020603050405020304" pitchFamily="18" charset="0"/>
                        </a:rPr>
                        <a:t>Ceftriaxone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492758"/>
                  </a:ext>
                </a:extLst>
              </a:tr>
              <a:tr h="0">
                <a:tc>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Times New Roman" panose="02020603050405020304" pitchFamily="18" charset="0"/>
                          <a:cs typeface="Times New Roman" panose="02020603050405020304" pitchFamily="18" charset="0"/>
                        </a:rPr>
                        <a:t>Ciprofloxacin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2227170"/>
                  </a:ext>
                </a:extLst>
              </a:tr>
              <a:tr h="0">
                <a:tc>
                  <a:txBody>
                    <a:bodyPr/>
                    <a:lstStyle/>
                    <a:p>
                      <a:r>
                        <a:rPr lang="en-US" sz="3600" b="0" dirty="0">
                          <a:solidFill>
                            <a:schemeClr val="tx1"/>
                          </a:solidFill>
                          <a:latin typeface="Times New Roman" panose="02020603050405020304" pitchFamily="18" charset="0"/>
                          <a:cs typeface="Times New Roman" panose="02020603050405020304" pitchFamily="18" charset="0"/>
                        </a:rPr>
                        <a:t>Gentamicin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950840"/>
                  </a:ext>
                </a:extLst>
              </a:tr>
              <a:tr h="0">
                <a:tc>
                  <a:txBody>
                    <a:bodyPr/>
                    <a:lstStyle/>
                    <a:p>
                      <a:r>
                        <a:rPr lang="en-US" sz="3600" b="0" dirty="0">
                          <a:solidFill>
                            <a:schemeClr val="tx1"/>
                          </a:solidFill>
                          <a:latin typeface="Times New Roman" panose="02020603050405020304" pitchFamily="18" charset="0"/>
                          <a:cs typeface="Times New Roman" panose="02020603050405020304" pitchFamily="18" charset="0"/>
                        </a:rPr>
                        <a:t>Meropenem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0119056"/>
                  </a:ext>
                </a:extLst>
              </a:tr>
              <a:tr h="0">
                <a:tc>
                  <a:txBody>
                    <a:bodyPr/>
                    <a:lstStyle/>
                    <a:p>
                      <a:r>
                        <a:rPr lang="en-US" sz="3600" b="0" dirty="0">
                          <a:solidFill>
                            <a:schemeClr val="tx1"/>
                          </a:solidFill>
                          <a:latin typeface="Times New Roman" panose="02020603050405020304" pitchFamily="18" charset="0"/>
                          <a:cs typeface="Times New Roman" panose="02020603050405020304" pitchFamily="18" charset="0"/>
                        </a:rPr>
                        <a:t>Piperacillin – Tazobactam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526235"/>
                  </a:ext>
                </a:extLst>
              </a:tr>
              <a:tr h="0">
                <a:tc>
                  <a:txBody>
                    <a:bodyPr/>
                    <a:lstStyle/>
                    <a:p>
                      <a:r>
                        <a:rPr lang="en-US" sz="3600" b="0" dirty="0">
                          <a:solidFill>
                            <a:schemeClr val="tx1"/>
                          </a:solidFill>
                          <a:latin typeface="Times New Roman" panose="02020603050405020304" pitchFamily="18" charset="0"/>
                          <a:cs typeface="Times New Roman" panose="02020603050405020304" pitchFamily="18" charset="0"/>
                        </a:rPr>
                        <a:t>Tigecycline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0" dirty="0">
                          <a:solidFill>
                            <a:schemeClr val="tx1"/>
                          </a:solidFill>
                          <a:latin typeface="Times New Roman" panose="02020603050405020304" pitchFamily="18" charset="0"/>
                          <a:cs typeface="Times New Roman" panose="02020603050405020304" pitchFamily="18" charset="0"/>
                        </a:rPr>
                        <a:t>Resistant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3461236"/>
                  </a:ext>
                </a:extLst>
              </a:tr>
              <a:tr h="0">
                <a:tc>
                  <a:txBody>
                    <a:bodyPr/>
                    <a:lstStyle/>
                    <a:p>
                      <a:r>
                        <a:rPr lang="en-US" sz="3600" dirty="0">
                          <a:latin typeface="Times New Roman" panose="02020603050405020304" pitchFamily="18" charset="0"/>
                          <a:cs typeface="Times New Roman" panose="02020603050405020304" pitchFamily="18" charset="0"/>
                        </a:rPr>
                        <a:t>Tobramycin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dirty="0">
                          <a:latin typeface="Times New Roman" panose="02020603050405020304" pitchFamily="18" charset="0"/>
                          <a:cs typeface="Times New Roman" panose="02020603050405020304" pitchFamily="18" charset="0"/>
                        </a:rPr>
                        <a:t>Resistant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302485"/>
                  </a:ext>
                </a:extLst>
              </a:tr>
              <a:tr h="0">
                <a:tc>
                  <a:txBody>
                    <a:bodyPr/>
                    <a:lstStyle/>
                    <a:p>
                      <a:r>
                        <a:rPr lang="en-US" sz="3600" b="1" dirty="0">
                          <a:solidFill>
                            <a:srgbClr val="FF0000"/>
                          </a:solidFill>
                          <a:latin typeface="Times New Roman" panose="02020603050405020304" pitchFamily="18" charset="0"/>
                          <a:cs typeface="Times New Roman" panose="02020603050405020304" pitchFamily="18" charset="0"/>
                        </a:rPr>
                        <a:t>Trimethoprim - Sulfamethoxazole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600" b="1" dirty="0">
                          <a:solidFill>
                            <a:srgbClr val="FF0000"/>
                          </a:solidFill>
                          <a:latin typeface="Times New Roman" panose="02020603050405020304" pitchFamily="18" charset="0"/>
                          <a:cs typeface="Times New Roman" panose="02020603050405020304" pitchFamily="18" charset="0"/>
                        </a:rPr>
                        <a:t>Susceptible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7770155"/>
                  </a:ext>
                </a:extLst>
              </a:tr>
            </a:tbl>
          </a:graphicData>
        </a:graphic>
      </p:graphicFrame>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20728</TotalTime>
  <Words>778</Words>
  <Application>Microsoft Office PowerPoint</Application>
  <PresentationFormat>Custom</PresentationFormat>
  <Paragraphs>90</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Ahmad, Hadia</cp:lastModifiedBy>
  <cp:revision>233</cp:revision>
  <cp:lastPrinted>2016-07-25T16:08:09Z</cp:lastPrinted>
  <dcterms:created xsi:type="dcterms:W3CDTF">2012-02-03T19:11:35Z</dcterms:created>
  <dcterms:modified xsi:type="dcterms:W3CDTF">2020-09-27T17:42:22Z</dcterms:modified>
</cp:coreProperties>
</file>