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84048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08" userDrawn="1">
          <p15:clr>
            <a:srgbClr val="A4A3A4"/>
          </p15:clr>
        </p15:guide>
        <p15:guide id="6" pos="2368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300"/>
    <a:srgbClr val="389492"/>
    <a:srgbClr val="DB601B"/>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1" autoAdjust="0"/>
    <p:restoredTop sz="94707" autoAdjust="0"/>
  </p:normalViewPr>
  <p:slideViewPr>
    <p:cSldViewPr snapToGrid="0" snapToObjects="1" showGuides="1">
      <p:cViewPr varScale="1">
        <p:scale>
          <a:sx n="23" d="100"/>
          <a:sy n="23" d="100"/>
        </p:scale>
        <p:origin x="2526" y="42"/>
      </p:cViewPr>
      <p:guideLst>
        <p:guide orient="horz" pos="3318"/>
        <p:guide orient="horz" pos="288"/>
        <p:guide orient="horz" pos="20160"/>
        <p:guide orient="horz"/>
        <p:guide pos="508"/>
        <p:guide pos="23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10/1/2020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10/1/2020</a:t>
            </a:fld>
            <a:endParaRPr lang="en-US" dirty="0"/>
          </a:p>
        </p:txBody>
      </p:sp>
      <p:sp>
        <p:nvSpPr>
          <p:cNvPr id="4" name="Slide Image Placeholder 3"/>
          <p:cNvSpPr>
            <a:spLocks noGrp="1" noRot="1" noChangeAspect="1"/>
          </p:cNvSpPr>
          <p:nvPr>
            <p:ph type="sldImg" idx="2"/>
          </p:nvPr>
        </p:nvSpPr>
        <p:spPr>
          <a:xfrm>
            <a:off x="1471613" y="696913"/>
            <a:ext cx="40671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96913"/>
            <a:ext cx="40671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1166" y="5976145"/>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807050" y="5108817"/>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807047" y="14248069"/>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0138769" y="5976145"/>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108817"/>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19476047" y="6012721"/>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108817"/>
            <a:ext cx="8801100"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28799774" y="5108817"/>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28799774" y="5939569"/>
            <a:ext cx="8791141"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4" y="1430829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28799774" y="15011402"/>
            <a:ext cx="8795544"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4" y="25714957"/>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9774" y="26433446"/>
            <a:ext cx="8795544"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791166" y="14951552"/>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254528" y="2432971"/>
            <a:ext cx="26012881"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79" name="Text Placeholder 76"/>
          <p:cNvSpPr>
            <a:spLocks noGrp="1"/>
          </p:cNvSpPr>
          <p:nvPr>
            <p:ph type="body" sz="quarter" idx="153" hasCustomPrompt="1"/>
          </p:nvPr>
        </p:nvSpPr>
        <p:spPr>
          <a:xfrm>
            <a:off x="1254528" y="794999"/>
            <a:ext cx="26012881"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19"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601734"/>
            <a:ext cx="9126444"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190519" y="2484787"/>
            <a:ext cx="25979544"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190519" y="846815"/>
            <a:ext cx="25979544"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4" name="Text Placeholder 3"/>
          <p:cNvSpPr>
            <a:spLocks noGrp="1"/>
          </p:cNvSpPr>
          <p:nvPr>
            <p:ph type="body" sz="quarter" idx="10" hasCustomPrompt="1"/>
          </p:nvPr>
        </p:nvSpPr>
        <p:spPr>
          <a:xfrm>
            <a:off x="791164" y="5838153"/>
            <a:ext cx="11892367"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4972251"/>
            <a:ext cx="1187648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807046" y="18240478"/>
            <a:ext cx="11893756"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2" y="17444785"/>
            <a:ext cx="1187648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3259992" y="2159508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2" y="20775219"/>
            <a:ext cx="11875092"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3266938" y="583815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59994" y="4972251"/>
            <a:ext cx="118820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5721275" y="4972251"/>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5721275" y="5838153"/>
            <a:ext cx="11879025"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5" y="17412678"/>
            <a:ext cx="11879025" cy="682936"/>
          </a:xfrm>
          <a:prstGeom prst="rect">
            <a:avLst/>
          </a:prstGeom>
          <a:solidFill>
            <a:srgbClr val="404726"/>
          </a:solidFill>
        </p:spPr>
        <p:txBody>
          <a:bodyPr wrap="square" lIns="91436" tIns="91436" rIns="91436" bIns="91436" anchor="ctr" anchorCtr="0">
            <a:spAutoFit/>
          </a:bodyPr>
          <a:lstStyle>
            <a:lvl1pPr marL="0" indent="0" algn="ctr">
              <a:buNone/>
              <a:tabLst/>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5716873" y="18157350"/>
            <a:ext cx="11883428"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721275" y="25881213"/>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5721276" y="26625887"/>
            <a:ext cx="11883428" cy="811738"/>
          </a:xfrm>
          <a:prstGeom prst="rect">
            <a:avLst/>
          </a:prstGeom>
        </p:spPr>
        <p:txBody>
          <a:bodyPr wrap="square" lIns="228589" tIns="228589" rIns="228589" bIns="228589">
            <a:spAutoFit/>
          </a:bodyPr>
          <a:lstStyle>
            <a:lvl1pPr marL="0" indent="0">
              <a:buNone/>
              <a:defRPr sz="2275"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49918"/>
            <a:ext cx="9126444"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6" y="5869325"/>
            <a:ext cx="879971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4927223"/>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789773" y="15043762"/>
            <a:ext cx="8801100"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07047" y="14248069"/>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0138768" y="5861387"/>
            <a:ext cx="18130042"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68" y="4927223"/>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0138768" y="21896538"/>
            <a:ext cx="181300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138767" y="21110302"/>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8792345" y="4927223"/>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8792345" y="5831225"/>
            <a:ext cx="879114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8792345" y="1430829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8792344" y="15011402"/>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8792345" y="25705432"/>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2344" y="26436774"/>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290533" y="2408587"/>
            <a:ext cx="26179569"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290533" y="770615"/>
            <a:ext cx="26179569"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23293"/>
            <a:ext cx="9126444"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5.png"/><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5.png"/><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171774"/>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248253"/>
            <a:ext cx="38404800" cy="45719"/>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10" name="Text Box 14"/>
          <p:cNvSpPr txBox="1">
            <a:spLocks noChangeArrowheads="1"/>
          </p:cNvSpPr>
          <p:nvPr/>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
        <p:nvSpPr>
          <p:cNvPr id="2" name="Rounded Rectangle 1"/>
          <p:cNvSpPr/>
          <p:nvPr userDrawn="1"/>
        </p:nvSpPr>
        <p:spPr>
          <a:xfrm>
            <a:off x="807046" y="5047490"/>
            <a:ext cx="88011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9231" y="5047491"/>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4" name="Rounded Rectangle 23"/>
          <p:cNvSpPr/>
          <p:nvPr userDrawn="1"/>
        </p:nvSpPr>
        <p:spPr>
          <a:xfrm>
            <a:off x="19471415" y="5047491"/>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6" name="Rounded Rectangle 25"/>
          <p:cNvSpPr/>
          <p:nvPr userDrawn="1"/>
        </p:nvSpPr>
        <p:spPr>
          <a:xfrm>
            <a:off x="28803600" y="5047491"/>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432"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62" indent="-1440162" algn="l" defTabSz="3840432" rtl="0" eaLnBrk="1" latinLnBrk="0" hangingPunct="1">
        <a:spcBef>
          <a:spcPct val="20000"/>
        </a:spcBef>
        <a:buFont typeface="Arial" pitchFamily="34" charset="0"/>
        <a:buChar char="•"/>
        <a:defRPr sz="13476" kern="1200">
          <a:solidFill>
            <a:schemeClr val="tx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432" rtl="0" eaLnBrk="1" latinLnBrk="0" hangingPunct="1">
        <a:defRPr sz="7525" kern="1200">
          <a:solidFill>
            <a:schemeClr val="tx1"/>
          </a:solidFill>
          <a:latin typeface="+mn-lt"/>
          <a:ea typeface="+mn-ea"/>
          <a:cs typeface="+mn-cs"/>
        </a:defRPr>
      </a:lvl1pPr>
      <a:lvl2pPr marL="1920217" algn="l" defTabSz="3840432" rtl="0" eaLnBrk="1" latinLnBrk="0" hangingPunct="1">
        <a:defRPr sz="7525" kern="1200">
          <a:solidFill>
            <a:schemeClr val="tx1"/>
          </a:solidFill>
          <a:latin typeface="+mn-lt"/>
          <a:ea typeface="+mn-ea"/>
          <a:cs typeface="+mn-cs"/>
        </a:defRPr>
      </a:lvl2pPr>
      <a:lvl3pPr marL="3840432" algn="l" defTabSz="3840432" rtl="0" eaLnBrk="1" latinLnBrk="0" hangingPunct="1">
        <a:defRPr sz="7525" kern="1200">
          <a:solidFill>
            <a:schemeClr val="tx1"/>
          </a:solidFill>
          <a:latin typeface="+mn-lt"/>
          <a:ea typeface="+mn-ea"/>
          <a:cs typeface="+mn-cs"/>
        </a:defRPr>
      </a:lvl3pPr>
      <a:lvl4pPr marL="5760648" algn="l" defTabSz="3840432" rtl="0" eaLnBrk="1" latinLnBrk="0" hangingPunct="1">
        <a:defRPr sz="7525" kern="1200">
          <a:solidFill>
            <a:schemeClr val="tx1"/>
          </a:solidFill>
          <a:latin typeface="+mn-lt"/>
          <a:ea typeface="+mn-ea"/>
          <a:cs typeface="+mn-cs"/>
        </a:defRPr>
      </a:lvl4pPr>
      <a:lvl5pPr marL="7680864" algn="l" defTabSz="3840432" rtl="0" eaLnBrk="1" latinLnBrk="0" hangingPunct="1">
        <a:defRPr sz="7525" kern="1200">
          <a:solidFill>
            <a:schemeClr val="tx1"/>
          </a:solidFill>
          <a:latin typeface="+mn-lt"/>
          <a:ea typeface="+mn-ea"/>
          <a:cs typeface="+mn-cs"/>
        </a:defRPr>
      </a:lvl5pPr>
      <a:lvl6pPr marL="9601081" algn="l" defTabSz="3840432" rtl="0" eaLnBrk="1" latinLnBrk="0" hangingPunct="1">
        <a:defRPr sz="7525" kern="1200">
          <a:solidFill>
            <a:schemeClr val="tx1"/>
          </a:solidFill>
          <a:latin typeface="+mn-lt"/>
          <a:ea typeface="+mn-ea"/>
          <a:cs typeface="+mn-cs"/>
        </a:defRPr>
      </a:lvl6pPr>
      <a:lvl7pPr marL="11521297" algn="l" defTabSz="3840432" rtl="0" eaLnBrk="1" latinLnBrk="0" hangingPunct="1">
        <a:defRPr sz="7525" kern="1200">
          <a:solidFill>
            <a:schemeClr val="tx1"/>
          </a:solidFill>
          <a:latin typeface="+mn-lt"/>
          <a:ea typeface="+mn-ea"/>
          <a:cs typeface="+mn-cs"/>
        </a:defRPr>
      </a:lvl7pPr>
      <a:lvl8pPr marL="13441512" algn="l" defTabSz="3840432" rtl="0" eaLnBrk="1" latinLnBrk="0" hangingPunct="1">
        <a:defRPr sz="7525" kern="1200">
          <a:solidFill>
            <a:schemeClr val="tx1"/>
          </a:solidFill>
          <a:latin typeface="+mn-lt"/>
          <a:ea typeface="+mn-ea"/>
          <a:cs typeface="+mn-cs"/>
        </a:defRPr>
      </a:lvl8pPr>
      <a:lvl9pPr marL="15361729" algn="l" defTabSz="3840432" rtl="0" eaLnBrk="1" latinLnBrk="0" hangingPunct="1">
        <a:defRPr sz="75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767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157663"/>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cxnSp>
        <p:nvCxnSpPr>
          <p:cNvPr id="38" name="Straight Connector 37"/>
          <p:cNvCxnSpPr/>
          <p:nvPr/>
        </p:nvCxnSpPr>
        <p:spPr>
          <a:xfrm flipV="1">
            <a:off x="-12203275" y="11526118"/>
            <a:ext cx="1188025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807047" y="4914901"/>
            <a:ext cx="11880257"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13260192" y="4914903"/>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25713337" y="4914903"/>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4" name="Group 43"/>
          <p:cNvGrpSpPr/>
          <p:nvPr userDrawn="1"/>
        </p:nvGrpSpPr>
        <p:grpSpPr>
          <a:xfrm>
            <a:off x="38638109" y="-55064"/>
            <a:ext cx="9679372"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7"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409" lvl="2" indent="0" algn="l" defTabSz="100017"/>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98" lvl="2"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98" lvl="2"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135" lvl="1" indent="0" algn="l" defTabSz="100017"/>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7"/>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9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23" name="Image" r:id="rId4" imgW="4571429" imgH="1688889" progId="">
                    <p:embed/>
                  </p:oleObj>
                </mc:Choice>
                <mc:Fallback>
                  <p:oleObj name="Image" r:id="rId4" imgW="4571429" imgH="1688889" progId="">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24" name="Image" r:id="rId7" imgW="1574603" imgH="1053968" progId="">
                    <p:embed/>
                  </p:oleObj>
                </mc:Choice>
                <mc:Fallback>
                  <p:oleObj name="Image" r:id="rId7" imgW="1574603" imgH="1053968" progId="">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50" name="TextBox 49"/>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4" name="Group 53"/>
          <p:cNvGrpSpPr/>
          <p:nvPr userDrawn="1"/>
        </p:nvGrpSpPr>
        <p:grpSpPr>
          <a:xfrm>
            <a:off x="-9822039" y="-1"/>
            <a:ext cx="9641507"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9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5058"/>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5058"/>
              <a:endParaRPr lang="en-US" sz="2450" dirty="0">
                <a:latin typeface="Trebuchet MS" pitchFamily="34" charset="0"/>
              </a:endParaRPr>
            </a:p>
            <a:p>
              <a:pPr defTabSz="3840711"/>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711"/>
              <a:endParaRPr lang="en-US" sz="2450" dirty="0">
                <a:latin typeface="Trebuchet MS" pitchFamily="34" charset="0"/>
              </a:endParaRPr>
            </a:p>
            <a:p>
              <a:pPr defTabSz="3840711"/>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5058"/>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5058"/>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826" indent="-1655826" algn="l" defTabSz="744566"/>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826" indent="-1655826" algn="l" defTabSz="744566"/>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95"/>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95"/>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95"/>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305104"/>
              <a:chOff x="-4470427" y="11016658"/>
              <a:chExt cx="3470785" cy="1059063"/>
            </a:xfrm>
          </p:grpSpPr>
          <p:grpSp>
            <p:nvGrpSpPr>
              <p:cNvPr id="65" name="Group 64"/>
              <p:cNvGrpSpPr/>
              <p:nvPr userDrawn="1"/>
            </p:nvGrpSpPr>
            <p:grpSpPr>
              <a:xfrm>
                <a:off x="-2783495" y="11060889"/>
                <a:ext cx="624431" cy="879395"/>
                <a:chOff x="-3958697" y="11117435"/>
                <a:chExt cx="779338" cy="1260167"/>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6" name="Group 65"/>
              <p:cNvGrpSpPr/>
              <p:nvPr userDrawn="1"/>
            </p:nvGrpSpPr>
            <p:grpSpPr>
              <a:xfrm>
                <a:off x="-2033159" y="11060885"/>
                <a:ext cx="1033517" cy="881160"/>
                <a:chOff x="-2921738" y="11200127"/>
                <a:chExt cx="1420279" cy="1210907"/>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60" name="Group 59"/>
            <p:cNvGrpSpPr/>
            <p:nvPr userDrawn="1"/>
          </p:nvGrpSpPr>
          <p:grpSpPr>
            <a:xfrm>
              <a:off x="-10405389" y="27751414"/>
              <a:ext cx="9336204" cy="2453251"/>
              <a:chOff x="-4758036" y="12734138"/>
              <a:chExt cx="430263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25" name="Image" r:id="rId15" imgW="1828571" imgH="1117460" progId="">
                      <p:embed/>
                    </p:oleObj>
                  </mc:Choice>
                  <mc:Fallback>
                    <p:oleObj name="Image" r:id="rId15" imgW="1828571" imgH="1117460" progId="">
                      <p:embed/>
                      <p:pic>
                        <p:nvPicPr>
                          <p:cNvPr id="0" name="Picture 6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26" name="Image" r:id="rId17" imgW="1828571" imgH="1117460" progId="">
                      <p:embed/>
                    </p:oleObj>
                  </mc:Choice>
                  <mc:Fallback>
                    <p:oleObj name="Image" r:id="rId17" imgW="1828571" imgH="1117460" progId="">
                      <p:embed/>
                      <p:pic>
                        <p:nvPicPr>
                          <p:cNvPr id="0" name="Picture 6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p:cNvSpPr txBox="1"/>
              <p:nvPr userDrawn="1"/>
            </p:nvSpPr>
            <p:spPr>
              <a:xfrm rot="16200000">
                <a:off x="-5235785" y="13211887"/>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0" y="13221414"/>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40"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432"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62" indent="-1440162" algn="l" defTabSz="3840432" rtl="0" eaLnBrk="1" latinLnBrk="0" hangingPunct="1">
        <a:spcBef>
          <a:spcPct val="20000"/>
        </a:spcBef>
        <a:buFont typeface="Arial" pitchFamily="34" charset="0"/>
        <a:buChar char="•"/>
        <a:defRPr sz="13476" kern="1200">
          <a:solidFill>
            <a:schemeClr val="tx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432" rtl="0" eaLnBrk="1" latinLnBrk="0" hangingPunct="1">
        <a:defRPr sz="7525" kern="1200">
          <a:solidFill>
            <a:schemeClr val="tx1"/>
          </a:solidFill>
          <a:latin typeface="+mn-lt"/>
          <a:ea typeface="+mn-ea"/>
          <a:cs typeface="+mn-cs"/>
        </a:defRPr>
      </a:lvl1pPr>
      <a:lvl2pPr marL="1920217" algn="l" defTabSz="3840432" rtl="0" eaLnBrk="1" latinLnBrk="0" hangingPunct="1">
        <a:defRPr sz="7525" kern="1200">
          <a:solidFill>
            <a:schemeClr val="tx1"/>
          </a:solidFill>
          <a:latin typeface="+mn-lt"/>
          <a:ea typeface="+mn-ea"/>
          <a:cs typeface="+mn-cs"/>
        </a:defRPr>
      </a:lvl2pPr>
      <a:lvl3pPr marL="3840432" algn="l" defTabSz="3840432" rtl="0" eaLnBrk="1" latinLnBrk="0" hangingPunct="1">
        <a:defRPr sz="7525" kern="1200">
          <a:solidFill>
            <a:schemeClr val="tx1"/>
          </a:solidFill>
          <a:latin typeface="+mn-lt"/>
          <a:ea typeface="+mn-ea"/>
          <a:cs typeface="+mn-cs"/>
        </a:defRPr>
      </a:lvl3pPr>
      <a:lvl4pPr marL="5760648" algn="l" defTabSz="3840432" rtl="0" eaLnBrk="1" latinLnBrk="0" hangingPunct="1">
        <a:defRPr sz="7525" kern="1200">
          <a:solidFill>
            <a:schemeClr val="tx1"/>
          </a:solidFill>
          <a:latin typeface="+mn-lt"/>
          <a:ea typeface="+mn-ea"/>
          <a:cs typeface="+mn-cs"/>
        </a:defRPr>
      </a:lvl4pPr>
      <a:lvl5pPr marL="7680864" algn="l" defTabSz="3840432" rtl="0" eaLnBrk="1" latinLnBrk="0" hangingPunct="1">
        <a:defRPr sz="7525" kern="1200">
          <a:solidFill>
            <a:schemeClr val="tx1"/>
          </a:solidFill>
          <a:latin typeface="+mn-lt"/>
          <a:ea typeface="+mn-ea"/>
          <a:cs typeface="+mn-cs"/>
        </a:defRPr>
      </a:lvl5pPr>
      <a:lvl6pPr marL="9601081" algn="l" defTabSz="3840432" rtl="0" eaLnBrk="1" latinLnBrk="0" hangingPunct="1">
        <a:defRPr sz="7525" kern="1200">
          <a:solidFill>
            <a:schemeClr val="tx1"/>
          </a:solidFill>
          <a:latin typeface="+mn-lt"/>
          <a:ea typeface="+mn-ea"/>
          <a:cs typeface="+mn-cs"/>
        </a:defRPr>
      </a:lvl6pPr>
      <a:lvl7pPr marL="11521297" algn="l" defTabSz="3840432" rtl="0" eaLnBrk="1" latinLnBrk="0" hangingPunct="1">
        <a:defRPr sz="7525" kern="1200">
          <a:solidFill>
            <a:schemeClr val="tx1"/>
          </a:solidFill>
          <a:latin typeface="+mn-lt"/>
          <a:ea typeface="+mn-ea"/>
          <a:cs typeface="+mn-cs"/>
        </a:defRPr>
      </a:lvl7pPr>
      <a:lvl8pPr marL="13441512" algn="l" defTabSz="3840432" rtl="0" eaLnBrk="1" latinLnBrk="0" hangingPunct="1">
        <a:defRPr sz="7525" kern="1200">
          <a:solidFill>
            <a:schemeClr val="tx1"/>
          </a:solidFill>
          <a:latin typeface="+mn-lt"/>
          <a:ea typeface="+mn-ea"/>
          <a:cs typeface="+mn-cs"/>
        </a:defRPr>
      </a:lvl8pPr>
      <a:lvl9pPr marL="15361729" algn="l" defTabSz="3840432" rtl="0" eaLnBrk="1" latinLnBrk="0" hangingPunct="1">
        <a:defRPr sz="75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005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52776" y="4084927"/>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21" name="Rounded Rectangle 20"/>
          <p:cNvSpPr/>
          <p:nvPr userDrawn="1"/>
        </p:nvSpPr>
        <p:spPr>
          <a:xfrm>
            <a:off x="807046" y="4876802"/>
            <a:ext cx="8794154"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28803600" y="4876803"/>
            <a:ext cx="8794154"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5296" y="4876801"/>
            <a:ext cx="18134211"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3" name="Group 42"/>
          <p:cNvGrpSpPr/>
          <p:nvPr userDrawn="1"/>
        </p:nvGrpSpPr>
        <p:grpSpPr>
          <a:xfrm>
            <a:off x="38638109" y="-55064"/>
            <a:ext cx="9679372"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7"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409" lvl="2" indent="0" algn="l" defTabSz="100017"/>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98" lvl="2"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98" lvl="2"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135" lvl="1" indent="0" algn="l" defTabSz="100017"/>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7"/>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9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47" name="Image" r:id="rId4" imgW="4571429" imgH="1688889" progId="">
                    <p:embed/>
                  </p:oleObj>
                </mc:Choice>
                <mc:Fallback>
                  <p:oleObj name="Image" r:id="rId4" imgW="4571429" imgH="1688889" progId="">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48" name="Image" r:id="rId7" imgW="1574603" imgH="1053968" progId="">
                    <p:embed/>
                  </p:oleObj>
                </mc:Choice>
                <mc:Fallback>
                  <p:oleObj name="Image" r:id="rId7" imgW="1574603" imgH="1053968" progId="">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49" name="TextBox 48"/>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3" name="Group 52"/>
          <p:cNvGrpSpPr/>
          <p:nvPr userDrawn="1"/>
        </p:nvGrpSpPr>
        <p:grpSpPr>
          <a:xfrm>
            <a:off x="-9822039" y="-1"/>
            <a:ext cx="9641507"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9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5058"/>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5058"/>
              <a:endParaRPr lang="en-US" sz="2450" dirty="0">
                <a:latin typeface="Trebuchet MS" pitchFamily="34" charset="0"/>
              </a:endParaRPr>
            </a:p>
            <a:p>
              <a:pPr defTabSz="3840711"/>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711"/>
              <a:endParaRPr lang="en-US" sz="2450" dirty="0">
                <a:latin typeface="Trebuchet MS" pitchFamily="34" charset="0"/>
              </a:endParaRPr>
            </a:p>
            <a:p>
              <a:pPr defTabSz="3840711"/>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5058"/>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5058"/>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826" indent="-1655826" algn="l" defTabSz="744566"/>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826" indent="-1655826" algn="l" defTabSz="744566"/>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95"/>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95"/>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95"/>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305104"/>
              <a:chOff x="-4470427" y="11016658"/>
              <a:chExt cx="3470785" cy="1059063"/>
            </a:xfrm>
          </p:grpSpPr>
          <p:grpSp>
            <p:nvGrpSpPr>
              <p:cNvPr id="64" name="Group 63"/>
              <p:cNvGrpSpPr/>
              <p:nvPr userDrawn="1"/>
            </p:nvGrpSpPr>
            <p:grpSpPr>
              <a:xfrm>
                <a:off x="-2783495" y="11060889"/>
                <a:ext cx="624431" cy="879395"/>
                <a:chOff x="-3958697" y="11117435"/>
                <a:chExt cx="779338" cy="1260167"/>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5" name="Group 64"/>
              <p:cNvGrpSpPr/>
              <p:nvPr userDrawn="1"/>
            </p:nvGrpSpPr>
            <p:grpSpPr>
              <a:xfrm>
                <a:off x="-2033159" y="11060885"/>
                <a:ext cx="1033517" cy="881160"/>
                <a:chOff x="-2921738" y="11200127"/>
                <a:chExt cx="1420279" cy="1210907"/>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9" name="Group 58"/>
            <p:cNvGrpSpPr/>
            <p:nvPr userDrawn="1"/>
          </p:nvGrpSpPr>
          <p:grpSpPr>
            <a:xfrm>
              <a:off x="-10405389" y="27751414"/>
              <a:ext cx="9336204" cy="2453251"/>
              <a:chOff x="-4758036" y="12734138"/>
              <a:chExt cx="430263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49" name="Image" r:id="rId15" imgW="1828571" imgH="1117460" progId="">
                      <p:embed/>
                    </p:oleObj>
                  </mc:Choice>
                  <mc:Fallback>
                    <p:oleObj name="Image" r:id="rId15" imgW="1828571" imgH="1117460" progId="">
                      <p:embed/>
                      <p:pic>
                        <p:nvPicPr>
                          <p:cNvPr id="0" name="Picture 6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50" name="Image" r:id="rId17" imgW="1828571" imgH="1117460" progId="">
                      <p:embed/>
                    </p:oleObj>
                  </mc:Choice>
                  <mc:Fallback>
                    <p:oleObj name="Image" r:id="rId17" imgW="1828571" imgH="1117460" progId="">
                      <p:embed/>
                      <p:pic>
                        <p:nvPicPr>
                          <p:cNvPr id="0" name="Picture 6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Box 61"/>
              <p:cNvSpPr txBox="1"/>
              <p:nvPr userDrawn="1"/>
            </p:nvSpPr>
            <p:spPr>
              <a:xfrm rot="16200000">
                <a:off x="-5235785" y="13211887"/>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0" y="13221414"/>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38"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432"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62" indent="-1440162" algn="l" defTabSz="3840432" rtl="0" eaLnBrk="1" latinLnBrk="0" hangingPunct="1">
        <a:spcBef>
          <a:spcPct val="20000"/>
        </a:spcBef>
        <a:buFont typeface="Arial" pitchFamily="34" charset="0"/>
        <a:buChar char="•"/>
        <a:defRPr sz="13476" kern="1200">
          <a:solidFill>
            <a:schemeClr val="tx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432" rtl="0" eaLnBrk="1" latinLnBrk="0" hangingPunct="1">
        <a:defRPr sz="7525" kern="1200">
          <a:solidFill>
            <a:schemeClr val="tx1"/>
          </a:solidFill>
          <a:latin typeface="+mn-lt"/>
          <a:ea typeface="+mn-ea"/>
          <a:cs typeface="+mn-cs"/>
        </a:defRPr>
      </a:lvl1pPr>
      <a:lvl2pPr marL="1920217" algn="l" defTabSz="3840432" rtl="0" eaLnBrk="1" latinLnBrk="0" hangingPunct="1">
        <a:defRPr sz="7525" kern="1200">
          <a:solidFill>
            <a:schemeClr val="tx1"/>
          </a:solidFill>
          <a:latin typeface="+mn-lt"/>
          <a:ea typeface="+mn-ea"/>
          <a:cs typeface="+mn-cs"/>
        </a:defRPr>
      </a:lvl2pPr>
      <a:lvl3pPr marL="3840432" algn="l" defTabSz="3840432" rtl="0" eaLnBrk="1" latinLnBrk="0" hangingPunct="1">
        <a:defRPr sz="7525" kern="1200">
          <a:solidFill>
            <a:schemeClr val="tx1"/>
          </a:solidFill>
          <a:latin typeface="+mn-lt"/>
          <a:ea typeface="+mn-ea"/>
          <a:cs typeface="+mn-cs"/>
        </a:defRPr>
      </a:lvl3pPr>
      <a:lvl4pPr marL="5760648" algn="l" defTabSz="3840432" rtl="0" eaLnBrk="1" latinLnBrk="0" hangingPunct="1">
        <a:defRPr sz="7525" kern="1200">
          <a:solidFill>
            <a:schemeClr val="tx1"/>
          </a:solidFill>
          <a:latin typeface="+mn-lt"/>
          <a:ea typeface="+mn-ea"/>
          <a:cs typeface="+mn-cs"/>
        </a:defRPr>
      </a:lvl4pPr>
      <a:lvl5pPr marL="7680864" algn="l" defTabSz="3840432" rtl="0" eaLnBrk="1" latinLnBrk="0" hangingPunct="1">
        <a:defRPr sz="7525" kern="1200">
          <a:solidFill>
            <a:schemeClr val="tx1"/>
          </a:solidFill>
          <a:latin typeface="+mn-lt"/>
          <a:ea typeface="+mn-ea"/>
          <a:cs typeface="+mn-cs"/>
        </a:defRPr>
      </a:lvl5pPr>
      <a:lvl6pPr marL="9601081" algn="l" defTabSz="3840432" rtl="0" eaLnBrk="1" latinLnBrk="0" hangingPunct="1">
        <a:defRPr sz="7525" kern="1200">
          <a:solidFill>
            <a:schemeClr val="tx1"/>
          </a:solidFill>
          <a:latin typeface="+mn-lt"/>
          <a:ea typeface="+mn-ea"/>
          <a:cs typeface="+mn-cs"/>
        </a:defRPr>
      </a:lvl6pPr>
      <a:lvl7pPr marL="11521297" algn="l" defTabSz="3840432" rtl="0" eaLnBrk="1" latinLnBrk="0" hangingPunct="1">
        <a:defRPr sz="7525" kern="1200">
          <a:solidFill>
            <a:schemeClr val="tx1"/>
          </a:solidFill>
          <a:latin typeface="+mn-lt"/>
          <a:ea typeface="+mn-ea"/>
          <a:cs typeface="+mn-cs"/>
        </a:defRPr>
      </a:lvl7pPr>
      <a:lvl8pPr marL="13441512" algn="l" defTabSz="3840432" rtl="0" eaLnBrk="1" latinLnBrk="0" hangingPunct="1">
        <a:defRPr sz="7525" kern="1200">
          <a:solidFill>
            <a:schemeClr val="tx1"/>
          </a:solidFill>
          <a:latin typeface="+mn-lt"/>
          <a:ea typeface="+mn-ea"/>
          <a:cs typeface="+mn-cs"/>
        </a:defRPr>
      </a:lvl8pPr>
      <a:lvl9pPr marL="15361729" algn="l" defTabSz="3840432"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807050" y="10346564"/>
            <a:ext cx="8792766" cy="682936"/>
          </a:xfrm>
        </p:spPr>
        <p:txBody>
          <a:bodyPr/>
          <a:lstStyle/>
          <a:p>
            <a:pPr lvl="0"/>
            <a:r>
              <a:rPr lang="en-US" dirty="0"/>
              <a:t>Introduction</a:t>
            </a:r>
          </a:p>
        </p:txBody>
      </p:sp>
      <p:sp>
        <p:nvSpPr>
          <p:cNvPr id="617" name="Text Placeholder 616"/>
          <p:cNvSpPr>
            <a:spLocks noGrp="1"/>
          </p:cNvSpPr>
          <p:nvPr>
            <p:ph type="body" sz="quarter" idx="22"/>
          </p:nvPr>
        </p:nvSpPr>
        <p:spPr>
          <a:xfrm>
            <a:off x="10138768" y="5803524"/>
            <a:ext cx="18130044" cy="682936"/>
          </a:xfrm>
        </p:spPr>
        <p:txBody>
          <a:bodyPr/>
          <a:lstStyle/>
          <a:p>
            <a:r>
              <a:rPr lang="en-US" dirty="0"/>
              <a:t>Clinical Case</a:t>
            </a:r>
          </a:p>
        </p:txBody>
      </p:sp>
      <p:sp>
        <p:nvSpPr>
          <p:cNvPr id="618" name="Text Placeholder 617"/>
          <p:cNvSpPr>
            <a:spLocks noGrp="1"/>
          </p:cNvSpPr>
          <p:nvPr>
            <p:ph type="body" sz="quarter" idx="23"/>
          </p:nvPr>
        </p:nvSpPr>
        <p:spPr>
          <a:xfrm>
            <a:off x="10138768" y="21300734"/>
            <a:ext cx="18130044" cy="1258784"/>
          </a:xfrm>
        </p:spPr>
        <p:txBody>
          <a:bodyPr/>
          <a:lstStyle/>
          <a:p>
            <a:r>
              <a:rPr lang="en-US" sz="2450" dirty="0">
                <a:solidFill>
                  <a:schemeClr val="tx1"/>
                </a:solidFill>
                <a:latin typeface="+mn-lt"/>
              </a:rPr>
              <a:t>   </a:t>
            </a:r>
          </a:p>
          <a:p>
            <a:endParaRPr lang="en-US" dirty="0">
              <a:latin typeface="+mn-lt"/>
            </a:endParaRPr>
          </a:p>
        </p:txBody>
      </p:sp>
      <p:sp>
        <p:nvSpPr>
          <p:cNvPr id="620" name="Text Placeholder 619"/>
          <p:cNvSpPr>
            <a:spLocks noGrp="1"/>
          </p:cNvSpPr>
          <p:nvPr>
            <p:ph type="body" sz="quarter" idx="25"/>
          </p:nvPr>
        </p:nvSpPr>
        <p:spPr>
          <a:xfrm>
            <a:off x="28693823" y="16901500"/>
            <a:ext cx="8791141" cy="682936"/>
          </a:xfrm>
        </p:spPr>
        <p:txBody>
          <a:bodyPr/>
          <a:lstStyle/>
          <a:p>
            <a:r>
              <a:rPr lang="en-US" dirty="0"/>
              <a:t>Discussion and Conclusion</a:t>
            </a:r>
          </a:p>
        </p:txBody>
      </p:sp>
      <p:sp>
        <p:nvSpPr>
          <p:cNvPr id="624" name="Text Placeholder 623"/>
          <p:cNvSpPr>
            <a:spLocks noGrp="1"/>
          </p:cNvSpPr>
          <p:nvPr>
            <p:ph type="body" sz="quarter" idx="29"/>
          </p:nvPr>
        </p:nvSpPr>
        <p:spPr>
          <a:xfrm>
            <a:off x="28862671" y="24096254"/>
            <a:ext cx="8791141" cy="682936"/>
          </a:xfrm>
        </p:spPr>
        <p:txBody>
          <a:bodyPr/>
          <a:lstStyle/>
          <a:p>
            <a:r>
              <a:rPr lang="en-US" dirty="0"/>
              <a:t>Reference</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1174" y="1125506"/>
            <a:ext cx="4539178" cy="3867702"/>
          </a:xfrm>
          <a:prstGeom prst="rect">
            <a:avLst/>
          </a:prstGeom>
        </p:spPr>
      </p:pic>
      <p:sp>
        <p:nvSpPr>
          <p:cNvPr id="2" name="Text Placeholder 1"/>
          <p:cNvSpPr>
            <a:spLocks noGrp="1"/>
          </p:cNvSpPr>
          <p:nvPr>
            <p:ph type="body" sz="quarter" idx="10"/>
          </p:nvPr>
        </p:nvSpPr>
        <p:spPr>
          <a:xfrm>
            <a:off x="802699" y="10847577"/>
            <a:ext cx="8799711" cy="11443110"/>
          </a:xfrm>
        </p:spPr>
        <p:txBody>
          <a:bodyPr/>
          <a:lstStyle/>
          <a:p>
            <a:r>
              <a:rPr lang="en-US" sz="3200" dirty="0"/>
              <a:t>Systemic lupus erythematosus (SLE) is a chronic inflammatory disease that primarily effects women with an 8:1 prevalence.  Renal disease and gastrointestinal (GI) symptoms are very common presentations of lupus, seen in 50% of patients</a:t>
            </a:r>
            <a:r>
              <a:rPr lang="en-US" sz="3200" baseline="30000" dirty="0"/>
              <a:t> (1)</a:t>
            </a:r>
            <a:r>
              <a:rPr lang="en-US" sz="3200" dirty="0"/>
              <a:t>. </a:t>
            </a:r>
          </a:p>
          <a:p>
            <a:r>
              <a:rPr lang="en-US" sz="3200" dirty="0"/>
              <a:t>Lupus nephritis is the initial manifestation in only 5 percent with SLE, over the age of 50. Recent studies show that HLA-DR3 and DR15 conferred increased risk for LN </a:t>
            </a:r>
            <a:r>
              <a:rPr lang="en-US" sz="3200" baseline="30000" dirty="0"/>
              <a:t>(2)</a:t>
            </a:r>
            <a:r>
              <a:rPr lang="en-US" sz="3200" dirty="0"/>
              <a:t>. Common urine manifestations of LN are proteinuria with 100% prevalence, 80% with microscopic hematuria, and 70% with tubular abnormalities</a:t>
            </a:r>
            <a:r>
              <a:rPr lang="en-US" sz="3200" baseline="30000" dirty="0"/>
              <a:t> (3)</a:t>
            </a:r>
            <a:r>
              <a:rPr lang="en-US" sz="3200" dirty="0"/>
              <a:t>. 5% of SLE patients may develop Protein-losing gastroenteropathy (PLGE), that is clinically indistinguishable from nephrotic syndrome.  PGLE manifests as a profound edema of the gastrointestinal (GI) tract and severe hypoalbuminemia secondary to excessive loss of serum protein from the GI tract.  PLGE is more commonly seen in the Asian population </a:t>
            </a:r>
            <a:r>
              <a:rPr lang="en-US" sz="3200" baseline="30000" dirty="0"/>
              <a:t>(4)</a:t>
            </a:r>
            <a:r>
              <a:rPr lang="en-US" sz="3200" dirty="0"/>
              <a:t>.</a:t>
            </a:r>
          </a:p>
          <a:p>
            <a:endParaRPr lang="en-US" sz="3200" dirty="0"/>
          </a:p>
          <a:p>
            <a:endParaRPr lang="en-US" sz="2400" dirty="0"/>
          </a:p>
        </p:txBody>
      </p:sp>
      <p:sp>
        <p:nvSpPr>
          <p:cNvPr id="7" name="Text Placeholder 6"/>
          <p:cNvSpPr>
            <a:spLocks noGrp="1"/>
          </p:cNvSpPr>
          <p:nvPr>
            <p:ph type="body" sz="quarter" idx="19"/>
          </p:nvPr>
        </p:nvSpPr>
        <p:spPr>
          <a:xfrm>
            <a:off x="393904" y="26561350"/>
            <a:ext cx="8801100" cy="1938970"/>
          </a:xfrm>
        </p:spPr>
        <p:txBody>
          <a:bodyPr/>
          <a:lstStyle/>
          <a:p>
            <a:r>
              <a:rPr lang="en-US" sz="3200" dirty="0">
                <a:solidFill>
                  <a:schemeClr val="tx1"/>
                </a:solidFill>
              </a:rPr>
              <a:t>Fig 1. TC-99 human serum immunoglobulin (HIC) scintigram shows protein loss from duodenal and jejuna segments</a:t>
            </a:r>
            <a:r>
              <a:rPr lang="en-US" sz="3200" baseline="30000" dirty="0"/>
              <a:t> (5)</a:t>
            </a:r>
            <a:r>
              <a:rPr lang="en-US" sz="3200" dirty="0">
                <a:solidFill>
                  <a:schemeClr val="tx1"/>
                </a:solidFill>
              </a:rPr>
              <a:t>. </a:t>
            </a:r>
          </a:p>
        </p:txBody>
      </p:sp>
      <p:sp>
        <p:nvSpPr>
          <p:cNvPr id="12" name="Text Placeholder 11"/>
          <p:cNvSpPr>
            <a:spLocks noGrp="1"/>
          </p:cNvSpPr>
          <p:nvPr>
            <p:ph type="body" sz="quarter" idx="26"/>
          </p:nvPr>
        </p:nvSpPr>
        <p:spPr>
          <a:xfrm>
            <a:off x="28649191" y="6035699"/>
            <a:ext cx="9392629" cy="1535783"/>
          </a:xfrm>
        </p:spPr>
        <p:txBody>
          <a:bodyPr/>
          <a:lstStyle/>
          <a:p>
            <a:r>
              <a:rPr lang="en-US" sz="3200" dirty="0">
                <a:solidFill>
                  <a:schemeClr val="tx1"/>
                </a:solidFill>
              </a:rPr>
              <a:t>Fig 5. EGD Biopsy Results</a:t>
            </a:r>
          </a:p>
          <a:p>
            <a:endParaRPr lang="en-US" sz="3150" dirty="0">
              <a:solidFill>
                <a:srgbClr val="FF0000"/>
              </a:solidFill>
            </a:endParaRPr>
          </a:p>
        </p:txBody>
      </p:sp>
      <p:sp>
        <p:nvSpPr>
          <p:cNvPr id="13" name="Text Placeholder 12"/>
          <p:cNvSpPr>
            <a:spLocks noGrp="1"/>
          </p:cNvSpPr>
          <p:nvPr>
            <p:ph type="body" sz="quarter" idx="30"/>
          </p:nvPr>
        </p:nvSpPr>
        <p:spPr>
          <a:xfrm>
            <a:off x="28862671" y="24917133"/>
            <a:ext cx="8795544" cy="6686118"/>
          </a:xfrm>
        </p:spPr>
        <p:txBody>
          <a:bodyPr/>
          <a:lstStyle/>
          <a:p>
            <a:r>
              <a:rPr lang="en-US" sz="2400" dirty="0">
                <a:solidFill>
                  <a:schemeClr val="tx1"/>
                </a:solidFill>
              </a:rPr>
              <a:t>1. </a:t>
            </a:r>
            <a:r>
              <a:rPr lang="en-US" sz="2400" dirty="0" err="1">
                <a:solidFill>
                  <a:schemeClr val="tx1"/>
                </a:solidFill>
              </a:rPr>
              <a:t>Almaani</a:t>
            </a:r>
            <a:r>
              <a:rPr lang="en-US" sz="2400" dirty="0">
                <a:solidFill>
                  <a:schemeClr val="tx1"/>
                </a:solidFill>
              </a:rPr>
              <a:t>, Salem, </a:t>
            </a:r>
            <a:r>
              <a:rPr lang="en-US" sz="2400" dirty="0" err="1">
                <a:solidFill>
                  <a:schemeClr val="tx1"/>
                </a:solidFill>
              </a:rPr>
              <a:t>Alexa</a:t>
            </a:r>
            <a:r>
              <a:rPr lang="en-US" sz="2400" dirty="0">
                <a:solidFill>
                  <a:schemeClr val="tx1"/>
                </a:solidFill>
              </a:rPr>
              <a:t> </a:t>
            </a:r>
            <a:r>
              <a:rPr lang="en-US" sz="2400" dirty="0" err="1">
                <a:solidFill>
                  <a:schemeClr val="tx1"/>
                </a:solidFill>
              </a:rPr>
              <a:t>Meara</a:t>
            </a:r>
            <a:r>
              <a:rPr lang="en-US" sz="2400" dirty="0">
                <a:solidFill>
                  <a:schemeClr val="tx1"/>
                </a:solidFill>
              </a:rPr>
              <a:t>, and Brad H. </a:t>
            </a:r>
            <a:r>
              <a:rPr lang="en-US" sz="2400" dirty="0" err="1">
                <a:solidFill>
                  <a:schemeClr val="tx1"/>
                </a:solidFill>
              </a:rPr>
              <a:t>Rovin</a:t>
            </a:r>
            <a:r>
              <a:rPr lang="en-US" sz="2400" dirty="0">
                <a:solidFill>
                  <a:schemeClr val="tx1"/>
                </a:solidFill>
              </a:rPr>
              <a:t>. "Update on lupus nephritis." </a:t>
            </a:r>
            <a:r>
              <a:rPr lang="en-US" sz="2400" i="1" dirty="0">
                <a:solidFill>
                  <a:schemeClr val="tx1"/>
                </a:solidFill>
              </a:rPr>
              <a:t>Clinical Journal of the American Society of Nephrology</a:t>
            </a:r>
            <a:r>
              <a:rPr lang="en-US" sz="2400" dirty="0">
                <a:solidFill>
                  <a:schemeClr val="tx1"/>
                </a:solidFill>
              </a:rPr>
              <a:t> 12.5 (2017): 825-835.</a:t>
            </a:r>
          </a:p>
          <a:p>
            <a:r>
              <a:rPr lang="en-US" sz="2400" dirty="0">
                <a:solidFill>
                  <a:schemeClr val="tx1"/>
                </a:solidFill>
              </a:rPr>
              <a:t>2. </a:t>
            </a:r>
            <a:r>
              <a:rPr lang="en-US" sz="2400" dirty="0" err="1">
                <a:solidFill>
                  <a:schemeClr val="tx1"/>
                </a:solidFill>
              </a:rPr>
              <a:t>Niu</a:t>
            </a:r>
            <a:r>
              <a:rPr lang="en-US" sz="2400" dirty="0">
                <a:solidFill>
                  <a:schemeClr val="tx1"/>
                </a:solidFill>
              </a:rPr>
              <a:t>, </a:t>
            </a:r>
            <a:r>
              <a:rPr lang="en-US" sz="2400" dirty="0" err="1">
                <a:solidFill>
                  <a:schemeClr val="tx1"/>
                </a:solidFill>
              </a:rPr>
              <a:t>Zhili</a:t>
            </a:r>
            <a:r>
              <a:rPr lang="en-US" sz="2400" dirty="0">
                <a:solidFill>
                  <a:schemeClr val="tx1"/>
                </a:solidFill>
              </a:rPr>
              <a:t>, </a:t>
            </a:r>
            <a:r>
              <a:rPr lang="en-US" sz="2400" dirty="0" err="1">
                <a:solidFill>
                  <a:schemeClr val="tx1"/>
                </a:solidFill>
              </a:rPr>
              <a:t>Pingan</a:t>
            </a:r>
            <a:r>
              <a:rPr lang="en-US" sz="2400" dirty="0">
                <a:solidFill>
                  <a:schemeClr val="tx1"/>
                </a:solidFill>
              </a:rPr>
              <a:t> Zhang, and </a:t>
            </a:r>
            <a:r>
              <a:rPr lang="en-US" sz="2400" dirty="0" err="1">
                <a:solidFill>
                  <a:schemeClr val="tx1"/>
                </a:solidFill>
              </a:rPr>
              <a:t>Yongqing</a:t>
            </a:r>
            <a:r>
              <a:rPr lang="en-US" sz="2400" dirty="0">
                <a:solidFill>
                  <a:schemeClr val="tx1"/>
                </a:solidFill>
              </a:rPr>
              <a:t> Tong. "Value of HLA‐DR genotype in systemic lupus </a:t>
            </a:r>
            <a:r>
              <a:rPr lang="en-US" sz="2400" dirty="0" err="1">
                <a:solidFill>
                  <a:schemeClr val="tx1"/>
                </a:solidFill>
              </a:rPr>
              <a:t>erythematosus</a:t>
            </a:r>
            <a:r>
              <a:rPr lang="en-US" sz="2400" dirty="0">
                <a:solidFill>
                  <a:schemeClr val="tx1"/>
                </a:solidFill>
              </a:rPr>
              <a:t> and lupus nephritis: a meta‐analysis." </a:t>
            </a:r>
            <a:r>
              <a:rPr lang="en-US" sz="2400" i="1" dirty="0">
                <a:solidFill>
                  <a:schemeClr val="tx1"/>
                </a:solidFill>
              </a:rPr>
              <a:t>International journal of rheumatic diseases</a:t>
            </a:r>
            <a:r>
              <a:rPr lang="en-US" sz="2400" dirty="0">
                <a:solidFill>
                  <a:schemeClr val="tx1"/>
                </a:solidFill>
              </a:rPr>
              <a:t> 18.1 (2015): 17-28.</a:t>
            </a:r>
          </a:p>
          <a:p>
            <a:r>
              <a:rPr lang="en-US" sz="2400" dirty="0">
                <a:solidFill>
                  <a:schemeClr val="tx1"/>
                </a:solidFill>
              </a:rPr>
              <a:t>3. Cameron, J. Stewart. "Lupus nephritis." </a:t>
            </a:r>
            <a:r>
              <a:rPr lang="en-US" sz="2400" i="1" dirty="0">
                <a:solidFill>
                  <a:schemeClr val="tx1"/>
                </a:solidFill>
              </a:rPr>
              <a:t>Journal of the American Society of Nephrology</a:t>
            </a:r>
            <a:r>
              <a:rPr lang="en-US" sz="2400" dirty="0">
                <a:solidFill>
                  <a:schemeClr val="tx1"/>
                </a:solidFill>
              </a:rPr>
              <a:t> 10.2 (1999): 413-424.</a:t>
            </a:r>
          </a:p>
          <a:p>
            <a:r>
              <a:rPr lang="en-US" sz="2400" dirty="0">
                <a:solidFill>
                  <a:schemeClr val="tx1"/>
                </a:solidFill>
              </a:rPr>
              <a:t>4. </a:t>
            </a:r>
            <a:r>
              <a:rPr lang="en-US" sz="2400" dirty="0" err="1">
                <a:solidFill>
                  <a:schemeClr val="tx1"/>
                </a:solidFill>
              </a:rPr>
              <a:t>Mok</a:t>
            </a:r>
            <a:r>
              <a:rPr lang="en-US" sz="2400" dirty="0">
                <a:solidFill>
                  <a:schemeClr val="tx1"/>
                </a:solidFill>
              </a:rPr>
              <a:t>, C. C., et al. "Outcome of protein-losing </a:t>
            </a:r>
            <a:r>
              <a:rPr lang="en-US" sz="2400" dirty="0" err="1">
                <a:solidFill>
                  <a:schemeClr val="tx1"/>
                </a:solidFill>
              </a:rPr>
              <a:t>gastroenteropathy</a:t>
            </a:r>
            <a:r>
              <a:rPr lang="en-US" sz="2400" dirty="0">
                <a:solidFill>
                  <a:schemeClr val="tx1"/>
                </a:solidFill>
              </a:rPr>
              <a:t> in systemic lupus </a:t>
            </a:r>
            <a:r>
              <a:rPr lang="en-US" sz="2400" dirty="0" err="1">
                <a:solidFill>
                  <a:schemeClr val="tx1"/>
                </a:solidFill>
              </a:rPr>
              <a:t>erythematosus</a:t>
            </a:r>
            <a:r>
              <a:rPr lang="en-US" sz="2400" dirty="0">
                <a:solidFill>
                  <a:schemeClr val="tx1"/>
                </a:solidFill>
              </a:rPr>
              <a:t> treated with </a:t>
            </a:r>
            <a:r>
              <a:rPr lang="en-US" sz="2400" dirty="0" err="1">
                <a:solidFill>
                  <a:schemeClr val="tx1"/>
                </a:solidFill>
              </a:rPr>
              <a:t>prednisolone</a:t>
            </a:r>
            <a:r>
              <a:rPr lang="en-US" sz="2400" dirty="0">
                <a:solidFill>
                  <a:schemeClr val="tx1"/>
                </a:solidFill>
              </a:rPr>
              <a:t> and </a:t>
            </a:r>
            <a:r>
              <a:rPr lang="en-US" sz="2400" dirty="0" err="1">
                <a:solidFill>
                  <a:schemeClr val="tx1"/>
                </a:solidFill>
              </a:rPr>
              <a:t>azathioprine</a:t>
            </a:r>
            <a:r>
              <a:rPr lang="en-US" sz="2400" dirty="0">
                <a:solidFill>
                  <a:schemeClr val="tx1"/>
                </a:solidFill>
              </a:rPr>
              <a:t>." </a:t>
            </a:r>
            <a:r>
              <a:rPr lang="en-US" sz="2400" i="1" dirty="0">
                <a:solidFill>
                  <a:schemeClr val="tx1"/>
                </a:solidFill>
              </a:rPr>
              <a:t>Rheumatology</a:t>
            </a:r>
            <a:r>
              <a:rPr lang="en-US" sz="2400" dirty="0">
                <a:solidFill>
                  <a:schemeClr val="tx1"/>
                </a:solidFill>
              </a:rPr>
              <a:t> 45.4 (2005): 425-429.</a:t>
            </a:r>
          </a:p>
          <a:p>
            <a:r>
              <a:rPr lang="en-US" sz="2400" dirty="0">
                <a:solidFill>
                  <a:schemeClr val="tx1"/>
                </a:solidFill>
              </a:rPr>
              <a:t>5. </a:t>
            </a:r>
            <a:r>
              <a:rPr lang="en-US" sz="2400" dirty="0" err="1">
                <a:solidFill>
                  <a:schemeClr val="tx1"/>
                </a:solidFill>
              </a:rPr>
              <a:t>Türkçapar</a:t>
            </a:r>
            <a:r>
              <a:rPr lang="en-US" sz="2400" dirty="0">
                <a:solidFill>
                  <a:schemeClr val="tx1"/>
                </a:solidFill>
              </a:rPr>
              <a:t>, N., </a:t>
            </a:r>
            <a:r>
              <a:rPr lang="en-US" sz="2400" dirty="0" err="1">
                <a:solidFill>
                  <a:schemeClr val="tx1"/>
                </a:solidFill>
              </a:rPr>
              <a:t>Ozyüncü</a:t>
            </a:r>
            <a:r>
              <a:rPr lang="en-US" sz="2400" dirty="0">
                <a:solidFill>
                  <a:schemeClr val="tx1"/>
                </a:solidFill>
              </a:rPr>
              <a:t>, N., </a:t>
            </a:r>
            <a:r>
              <a:rPr lang="en-US" sz="2400" dirty="0" err="1">
                <a:solidFill>
                  <a:schemeClr val="tx1"/>
                </a:solidFill>
              </a:rPr>
              <a:t>Cinar</a:t>
            </a:r>
            <a:r>
              <a:rPr lang="en-US" sz="2400" dirty="0">
                <a:solidFill>
                  <a:schemeClr val="tx1"/>
                </a:solidFill>
              </a:rPr>
              <a:t>, K., </a:t>
            </a:r>
            <a:r>
              <a:rPr lang="en-US" sz="2400" dirty="0" err="1">
                <a:solidFill>
                  <a:schemeClr val="tx1"/>
                </a:solidFill>
              </a:rPr>
              <a:t>Ensari</a:t>
            </a:r>
            <a:r>
              <a:rPr lang="en-US" sz="2400" dirty="0">
                <a:solidFill>
                  <a:schemeClr val="tx1"/>
                </a:solidFill>
              </a:rPr>
              <a:t>, A., </a:t>
            </a:r>
            <a:r>
              <a:rPr lang="en-US" sz="2400" dirty="0" err="1">
                <a:solidFill>
                  <a:schemeClr val="tx1"/>
                </a:solidFill>
              </a:rPr>
              <a:t>Küçük</a:t>
            </a:r>
            <a:r>
              <a:rPr lang="en-US" sz="2400" dirty="0">
                <a:solidFill>
                  <a:schemeClr val="tx1"/>
                </a:solidFill>
              </a:rPr>
              <a:t>, O., </a:t>
            </a:r>
            <a:r>
              <a:rPr lang="en-US" sz="2400" dirty="0" err="1">
                <a:solidFill>
                  <a:schemeClr val="tx1"/>
                </a:solidFill>
              </a:rPr>
              <a:t>Idilman</a:t>
            </a:r>
            <a:r>
              <a:rPr lang="en-US" sz="2400" dirty="0">
                <a:solidFill>
                  <a:schemeClr val="tx1"/>
                </a:solidFill>
              </a:rPr>
              <a:t>, R., ... &amp; </a:t>
            </a:r>
            <a:r>
              <a:rPr lang="en-US" sz="2400" dirty="0" err="1">
                <a:solidFill>
                  <a:schemeClr val="tx1"/>
                </a:solidFill>
              </a:rPr>
              <a:t>Ozden</a:t>
            </a:r>
            <a:r>
              <a:rPr lang="en-US" sz="2400" dirty="0">
                <a:solidFill>
                  <a:schemeClr val="tx1"/>
                </a:solidFill>
              </a:rPr>
              <a:t>, A. (2006). A case of systemic lupus </a:t>
            </a:r>
            <a:r>
              <a:rPr lang="en-US" sz="2400" dirty="0" err="1">
                <a:solidFill>
                  <a:schemeClr val="tx1"/>
                </a:solidFill>
              </a:rPr>
              <a:t>erythematosus</a:t>
            </a:r>
            <a:r>
              <a:rPr lang="en-US" sz="2400" dirty="0">
                <a:solidFill>
                  <a:schemeClr val="tx1"/>
                </a:solidFill>
              </a:rPr>
              <a:t> presenting with protein-losing </a:t>
            </a:r>
            <a:r>
              <a:rPr lang="en-US" sz="2400" dirty="0" err="1">
                <a:solidFill>
                  <a:schemeClr val="tx1"/>
                </a:solidFill>
              </a:rPr>
              <a:t>enteropathy</a:t>
            </a:r>
            <a:r>
              <a:rPr lang="en-US" sz="2400" dirty="0">
                <a:solidFill>
                  <a:schemeClr val="tx1"/>
                </a:solidFill>
              </a:rPr>
              <a:t>. </a:t>
            </a:r>
            <a:r>
              <a:rPr lang="en-US" sz="2400" i="1" dirty="0">
                <a:solidFill>
                  <a:schemeClr val="tx1"/>
                </a:solidFill>
              </a:rPr>
              <a:t>Turk J </a:t>
            </a:r>
            <a:r>
              <a:rPr lang="en-US" sz="2400" i="1" dirty="0" err="1">
                <a:solidFill>
                  <a:schemeClr val="tx1"/>
                </a:solidFill>
              </a:rPr>
              <a:t>Gastroenterol</a:t>
            </a:r>
            <a:r>
              <a:rPr lang="en-US" sz="2400" dirty="0">
                <a:solidFill>
                  <a:schemeClr val="tx1"/>
                </a:solidFill>
              </a:rPr>
              <a:t>, </a:t>
            </a:r>
            <a:r>
              <a:rPr lang="en-US" sz="2400" i="1" dirty="0">
                <a:solidFill>
                  <a:schemeClr val="tx1"/>
                </a:solidFill>
              </a:rPr>
              <a:t>17</a:t>
            </a:r>
            <a:r>
              <a:rPr lang="en-US" sz="2400" dirty="0">
                <a:solidFill>
                  <a:schemeClr val="tx1"/>
                </a:solidFill>
              </a:rPr>
              <a:t>(3), 226-230.</a:t>
            </a:r>
          </a:p>
          <a:p>
            <a:endParaRPr lang="en-US" sz="2400" dirty="0"/>
          </a:p>
        </p:txBody>
      </p:sp>
      <p:sp>
        <p:nvSpPr>
          <p:cNvPr id="14" name="Text Placeholder 13"/>
          <p:cNvSpPr>
            <a:spLocks noGrp="1"/>
          </p:cNvSpPr>
          <p:nvPr>
            <p:ph type="body" sz="quarter" idx="153"/>
          </p:nvPr>
        </p:nvSpPr>
        <p:spPr>
          <a:xfrm>
            <a:off x="6112615" y="953214"/>
            <a:ext cx="26179569" cy="2497323"/>
          </a:xfrm>
        </p:spPr>
        <p:txBody>
          <a:bodyPr>
            <a:normAutofit fontScale="92500" lnSpcReduction="20000"/>
          </a:bodyPr>
          <a:lstStyle/>
          <a:p>
            <a:r>
              <a:rPr lang="en-US" sz="8700" dirty="0">
                <a:solidFill>
                  <a:schemeClr val="tx1"/>
                </a:solidFill>
                <a:latin typeface="Times New Roman" pitchFamily="18" charset="0"/>
                <a:cs typeface="Times New Roman" pitchFamily="18" charset="0"/>
              </a:rPr>
              <a:t>Lupus…</a:t>
            </a:r>
            <a:r>
              <a:rPr lang="en-US" sz="8000" dirty="0">
                <a:solidFill>
                  <a:schemeClr val="tx1"/>
                </a:solidFill>
                <a:latin typeface="Times New Roman" pitchFamily="18" charset="0"/>
                <a:cs typeface="Times New Roman" pitchFamily="18" charset="0"/>
              </a:rPr>
              <a:t>Gastroenteropathy</a:t>
            </a:r>
            <a:r>
              <a:rPr lang="en-US" sz="8700" dirty="0">
                <a:solidFill>
                  <a:schemeClr val="tx1"/>
                </a:solidFill>
                <a:latin typeface="Times New Roman" pitchFamily="18" charset="0"/>
                <a:cs typeface="Times New Roman" pitchFamily="18" charset="0"/>
              </a:rPr>
              <a:t>: </a:t>
            </a:r>
          </a:p>
          <a:p>
            <a:r>
              <a:rPr lang="en-US" sz="8700" dirty="0">
                <a:solidFill>
                  <a:schemeClr val="tx1"/>
                </a:solidFill>
                <a:latin typeface="Times New Roman" pitchFamily="18" charset="0"/>
                <a:cs typeface="Times New Roman" pitchFamily="18" charset="0"/>
              </a:rPr>
              <a:t>How should the general internist diagnose it?</a:t>
            </a:r>
            <a:r>
              <a:rPr lang="en-US" sz="6300" dirty="0">
                <a:solidFill>
                  <a:schemeClr val="tx1"/>
                </a:solidFill>
                <a:latin typeface="Times New Roman" pitchFamily="18" charset="0"/>
                <a:cs typeface="Times New Roman" pitchFamily="18" charset="0"/>
              </a:rPr>
              <a:t> </a:t>
            </a:r>
          </a:p>
        </p:txBody>
      </p:sp>
      <p:sp>
        <p:nvSpPr>
          <p:cNvPr id="27" name="Text Placeholder 12"/>
          <p:cNvSpPr>
            <a:spLocks noGrp="1"/>
          </p:cNvSpPr>
          <p:nvPr>
            <p:ph type="body" sz="quarter" idx="30"/>
          </p:nvPr>
        </p:nvSpPr>
        <p:spPr>
          <a:xfrm>
            <a:off x="28812236" y="17859193"/>
            <a:ext cx="8795544" cy="6518685"/>
          </a:xfrm>
        </p:spPr>
        <p:txBody>
          <a:bodyPr/>
          <a:lstStyle/>
          <a:p>
            <a:r>
              <a:rPr lang="en-US" sz="3200" dirty="0">
                <a:solidFill>
                  <a:schemeClr val="tx1"/>
                </a:solidFill>
              </a:rPr>
              <a:t>1) Lupus Nephritis may overlap with </a:t>
            </a:r>
            <a:r>
              <a:rPr lang="en-US" sz="3200" dirty="0" err="1">
                <a:solidFill>
                  <a:schemeClr val="tx1"/>
                </a:solidFill>
              </a:rPr>
              <a:t>Protien</a:t>
            </a:r>
            <a:r>
              <a:rPr lang="en-US" sz="3200" dirty="0">
                <a:solidFill>
                  <a:schemeClr val="tx1"/>
                </a:solidFill>
              </a:rPr>
              <a:t>-losing gastroenteropathy.  </a:t>
            </a:r>
          </a:p>
          <a:p>
            <a:r>
              <a:rPr lang="en-US" sz="3200" dirty="0">
                <a:solidFill>
                  <a:schemeClr val="tx1"/>
                </a:solidFill>
              </a:rPr>
              <a:t>2) There is no diagnostic tools to probe the presence of PLGE, however we cannot exclude it as a differential for a cause of nephrotic like symptoms.</a:t>
            </a:r>
          </a:p>
          <a:p>
            <a:r>
              <a:rPr lang="en-US" sz="3200" dirty="0">
                <a:solidFill>
                  <a:schemeClr val="tx1"/>
                </a:solidFill>
              </a:rPr>
              <a:t>3) Both Lupus Nephritis and Protein-losing gastroenteropathy diseases; however, while they may be indistinguishable  from the other, have the same treatment regimen,  prednisone and cyclophosphamide.  </a:t>
            </a:r>
          </a:p>
          <a:p>
            <a:endParaRPr lang="en-US" sz="2400" dirty="0"/>
          </a:p>
        </p:txBody>
      </p:sp>
      <p:sp>
        <p:nvSpPr>
          <p:cNvPr id="25" name="Text Placeholder 452"/>
          <p:cNvSpPr>
            <a:spLocks noGrp="1"/>
          </p:cNvSpPr>
          <p:nvPr>
            <p:ph type="body" sz="quarter" idx="11"/>
          </p:nvPr>
        </p:nvSpPr>
        <p:spPr>
          <a:xfrm>
            <a:off x="807050" y="5803524"/>
            <a:ext cx="8792766" cy="682936"/>
          </a:xfrm>
        </p:spPr>
        <p:txBody>
          <a:bodyPr/>
          <a:lstStyle/>
          <a:p>
            <a:pPr lvl="0"/>
            <a:r>
              <a:rPr lang="en-US" dirty="0"/>
              <a:t>Learning Objectives</a:t>
            </a:r>
          </a:p>
        </p:txBody>
      </p:sp>
      <p:sp>
        <p:nvSpPr>
          <p:cNvPr id="26" name="TextBox 25"/>
          <p:cNvSpPr txBox="1"/>
          <p:nvPr/>
        </p:nvSpPr>
        <p:spPr>
          <a:xfrm>
            <a:off x="807048" y="6600102"/>
            <a:ext cx="8776882" cy="3539430"/>
          </a:xfrm>
          <a:prstGeom prst="rect">
            <a:avLst/>
          </a:prstGeom>
          <a:noFill/>
        </p:spPr>
        <p:txBody>
          <a:bodyPr wrap="square" rtlCol="0">
            <a:spAutoFit/>
          </a:bodyPr>
          <a:lstStyle/>
          <a:p>
            <a:r>
              <a:rPr lang="en-US" sz="3200" dirty="0">
                <a:latin typeface="Times New Roman" pitchFamily="18" charset="0"/>
                <a:cs typeface="Times New Roman" pitchFamily="18" charset="0"/>
              </a:rPr>
              <a:t>1) Recognize Protein-losing gastroenteropathy (PLGE) as manifestation of Systemic Lupus Erythematosus (SLE)</a:t>
            </a:r>
          </a:p>
          <a:p>
            <a:r>
              <a:rPr lang="en-US" sz="3200" dirty="0">
                <a:latin typeface="Times New Roman" pitchFamily="18" charset="0"/>
                <a:cs typeface="Times New Roman" pitchFamily="18" charset="0"/>
              </a:rPr>
              <a:t>2) Understand that PLGE can present as a nephrotic syndrome spectrum</a:t>
            </a:r>
          </a:p>
          <a:p>
            <a:r>
              <a:rPr lang="en-US" sz="3200" dirty="0">
                <a:latin typeface="Times New Roman" pitchFamily="18" charset="0"/>
                <a:cs typeface="Times New Roman" pitchFamily="18" charset="0"/>
              </a:rPr>
              <a:t>3) Identify the best approach of management of PLGE</a:t>
            </a:r>
          </a:p>
        </p:txBody>
      </p:sp>
      <p:sp>
        <p:nvSpPr>
          <p:cNvPr id="29" name="TextBox 28"/>
          <p:cNvSpPr txBox="1"/>
          <p:nvPr/>
        </p:nvSpPr>
        <p:spPr>
          <a:xfrm>
            <a:off x="12987853" y="3334622"/>
            <a:ext cx="12268828" cy="1200329"/>
          </a:xfrm>
          <a:prstGeom prst="rect">
            <a:avLst/>
          </a:prstGeom>
          <a:noFill/>
        </p:spPr>
        <p:txBody>
          <a:bodyPr wrap="square" rtlCol="0">
            <a:spAutoFit/>
          </a:bodyPr>
          <a:lstStyle/>
          <a:p>
            <a:pPr algn="ctr"/>
            <a:r>
              <a:rPr lang="en-US" sz="3600" dirty="0"/>
              <a:t>Alex Adams, DO; Young Min Cho, MD;  Ngoc Phan, DO, Faculty; Ernest Han, MD, Faculty</a:t>
            </a:r>
          </a:p>
        </p:txBody>
      </p:sp>
      <p:sp>
        <p:nvSpPr>
          <p:cNvPr id="30" name="Text Placeholder 7"/>
          <p:cNvSpPr>
            <a:spLocks noGrp="1"/>
          </p:cNvSpPr>
          <p:nvPr>
            <p:ph type="body" sz="quarter" idx="21"/>
          </p:nvPr>
        </p:nvSpPr>
        <p:spPr>
          <a:xfrm>
            <a:off x="10138768" y="6450952"/>
            <a:ext cx="17966999" cy="13659102"/>
          </a:xfrm>
        </p:spPr>
        <p:txBody>
          <a:bodyPr/>
          <a:lstStyle/>
          <a:p>
            <a:r>
              <a:rPr lang="en-US" sz="3200" b="1" dirty="0">
                <a:solidFill>
                  <a:schemeClr val="tx1"/>
                </a:solidFill>
              </a:rPr>
              <a:t>Pt: </a:t>
            </a:r>
            <a:r>
              <a:rPr lang="en-US" sz="3200" dirty="0">
                <a:solidFill>
                  <a:schemeClr val="tx1"/>
                </a:solidFill>
              </a:rPr>
              <a:t>29 -year-old Vietnamese male 		</a:t>
            </a:r>
            <a:r>
              <a:rPr lang="en-US" sz="3200" b="1" dirty="0">
                <a:solidFill>
                  <a:schemeClr val="tx1"/>
                </a:solidFill>
              </a:rPr>
              <a:t>PMH: </a:t>
            </a:r>
            <a:r>
              <a:rPr lang="en-US" sz="3200" dirty="0">
                <a:solidFill>
                  <a:schemeClr val="tx1"/>
                </a:solidFill>
              </a:rPr>
              <a:t>nonsignificant</a:t>
            </a:r>
          </a:p>
          <a:p>
            <a:r>
              <a:rPr lang="en-US" sz="3200" b="1" dirty="0">
                <a:solidFill>
                  <a:schemeClr val="tx1"/>
                </a:solidFill>
              </a:rPr>
              <a:t>CC: </a:t>
            </a:r>
            <a:r>
              <a:rPr lang="en-US" sz="3200" dirty="0">
                <a:solidFill>
                  <a:schemeClr val="tx1"/>
                </a:solidFill>
              </a:rPr>
              <a:t>“sharp epigastric pain with concurrent nausea, vomiting, and watery diarrhea”</a:t>
            </a:r>
          </a:p>
          <a:p>
            <a:r>
              <a:rPr lang="en-US" sz="3200" b="1" dirty="0">
                <a:solidFill>
                  <a:schemeClr val="tx1"/>
                </a:solidFill>
              </a:rPr>
              <a:t>ROS</a:t>
            </a:r>
            <a:r>
              <a:rPr lang="en-US" sz="3200" dirty="0">
                <a:solidFill>
                  <a:schemeClr val="tx1"/>
                </a:solidFill>
              </a:rPr>
              <a:t>: No recent travel history or antibiotic therapy</a:t>
            </a:r>
          </a:p>
          <a:p>
            <a:r>
              <a:rPr lang="en-US" sz="3200" b="1" dirty="0">
                <a:solidFill>
                  <a:schemeClr val="tx1"/>
                </a:solidFill>
              </a:rPr>
              <a:t>Diagnostic Work Up: </a:t>
            </a:r>
          </a:p>
          <a:p>
            <a:r>
              <a:rPr lang="en-US" sz="3200" u="sng" dirty="0">
                <a:solidFill>
                  <a:schemeClr val="tx1"/>
                </a:solidFill>
              </a:rPr>
              <a:t>CT ABD/Pelvis </a:t>
            </a:r>
            <a:r>
              <a:rPr lang="en-US" sz="3200" dirty="0">
                <a:solidFill>
                  <a:schemeClr val="tx1"/>
                </a:solidFill>
              </a:rPr>
              <a:t>(evaluation of presumed colitis) revealed distal esophageal and gastric wall thickening, small bowel edema, small/moderate ascites without cirrhosis. </a:t>
            </a:r>
          </a:p>
          <a:p>
            <a:r>
              <a:rPr lang="en-US" sz="3200" u="sng" dirty="0">
                <a:solidFill>
                  <a:schemeClr val="tx1"/>
                </a:solidFill>
              </a:rPr>
              <a:t>Lab work</a:t>
            </a:r>
            <a:r>
              <a:rPr lang="en-US" sz="3200" dirty="0">
                <a:solidFill>
                  <a:schemeClr val="tx1"/>
                </a:solidFill>
              </a:rPr>
              <a:t>: Stool cultures and PCR were negative for infection; creatinine of 2.09 and albumin level of 1.3 (consistent with Acute Kidney Injury); and Urinalysis displayed RBC of 42, WBC of 16, with presence of hyaline casts, granular casts, and a protein creatinine ratio of 7.1. </a:t>
            </a:r>
          </a:p>
          <a:p>
            <a:r>
              <a:rPr lang="en-US" sz="3200" u="sng" dirty="0">
                <a:solidFill>
                  <a:schemeClr val="tx1"/>
                </a:solidFill>
              </a:rPr>
              <a:t>EGD</a:t>
            </a:r>
            <a:r>
              <a:rPr lang="en-US" sz="3200" dirty="0">
                <a:solidFill>
                  <a:schemeClr val="tx1"/>
                </a:solidFill>
              </a:rPr>
              <a:t>: performed for evaluation of colitis vs inflammatory bowel disease.</a:t>
            </a:r>
          </a:p>
          <a:p>
            <a:r>
              <a:rPr lang="en-US" sz="3200" u="sng" dirty="0">
                <a:solidFill>
                  <a:schemeClr val="tx1"/>
                </a:solidFill>
              </a:rPr>
              <a:t>Diagnostic Paracentesis</a:t>
            </a:r>
            <a:r>
              <a:rPr lang="en-US" sz="3200" dirty="0">
                <a:solidFill>
                  <a:schemeClr val="tx1"/>
                </a:solidFill>
              </a:rPr>
              <a:t>: (evaluation of relative ascites): albumin gradient &gt; 1.1, suggesting ascites due to nephrotic syndrome. </a:t>
            </a:r>
          </a:p>
          <a:p>
            <a:r>
              <a:rPr lang="en-US" sz="3200" u="sng" dirty="0">
                <a:solidFill>
                  <a:schemeClr val="tx1"/>
                </a:solidFill>
              </a:rPr>
              <a:t>Serologies</a:t>
            </a:r>
            <a:r>
              <a:rPr lang="en-US" sz="3200" dirty="0">
                <a:solidFill>
                  <a:schemeClr val="tx1"/>
                </a:solidFill>
              </a:rPr>
              <a:t>: </a:t>
            </a:r>
          </a:p>
          <a:p>
            <a:r>
              <a:rPr lang="en-US" sz="3200" i="1" dirty="0">
                <a:solidFill>
                  <a:schemeClr val="tx1"/>
                </a:solidFill>
              </a:rPr>
              <a:t>Positive</a:t>
            </a:r>
            <a:r>
              <a:rPr lang="en-US" sz="3200" dirty="0">
                <a:solidFill>
                  <a:schemeClr val="tx1"/>
                </a:solidFill>
              </a:rPr>
              <a:t>: ANA, Double Stranded DNA, anti-Sjogren’s Antibody A, ribonucleoprotein, low complement levels, antineutrophil antinuclear cytoplasmic antibodies were 33 AU/ml </a:t>
            </a:r>
          </a:p>
          <a:p>
            <a:r>
              <a:rPr lang="en-US" sz="3200" i="1" dirty="0">
                <a:solidFill>
                  <a:schemeClr val="tx1"/>
                </a:solidFill>
              </a:rPr>
              <a:t>Negative: </a:t>
            </a:r>
            <a:r>
              <a:rPr lang="en-US" sz="3200" dirty="0">
                <a:solidFill>
                  <a:schemeClr val="tx1"/>
                </a:solidFill>
              </a:rPr>
              <a:t>Anti-glomerular basal membrane, myeloperoxidase IgG, antiphospholipid antibodies, and Hepatitis B, C, and HIV.</a:t>
            </a:r>
          </a:p>
          <a:p>
            <a:r>
              <a:rPr lang="en-US" sz="3200" u="sng" dirty="0">
                <a:solidFill>
                  <a:schemeClr val="tx1"/>
                </a:solidFill>
              </a:rPr>
              <a:t>Renal Biopsy: </a:t>
            </a:r>
            <a:r>
              <a:rPr lang="en-US" sz="3200" dirty="0">
                <a:solidFill>
                  <a:schemeClr val="tx1"/>
                </a:solidFill>
              </a:rPr>
              <a:t>Diffuse lupus nephritis, ISN/RPS class IV (A/C) with significant crescentic activity and focal lupus vasculopathy.</a:t>
            </a:r>
          </a:p>
          <a:p>
            <a:r>
              <a:rPr lang="en-US" sz="3200" b="1" dirty="0">
                <a:solidFill>
                  <a:schemeClr val="tx1"/>
                </a:solidFill>
              </a:rPr>
              <a:t>Treatment: </a:t>
            </a:r>
          </a:p>
          <a:p>
            <a:pPr marL="457200" indent="-457200">
              <a:buFontTx/>
              <a:buChar char="-"/>
            </a:pPr>
            <a:r>
              <a:rPr lang="en-US" sz="3200" dirty="0">
                <a:solidFill>
                  <a:schemeClr val="tx1"/>
                </a:solidFill>
              </a:rPr>
              <a:t>IV steroids with transition to prednisone 60 mg daily.</a:t>
            </a:r>
          </a:p>
          <a:p>
            <a:pPr marL="457200" indent="-457200">
              <a:buFontTx/>
              <a:buChar char="-"/>
            </a:pPr>
            <a:r>
              <a:rPr lang="en-US" sz="3200" dirty="0">
                <a:solidFill>
                  <a:schemeClr val="tx1"/>
                </a:solidFill>
              </a:rPr>
              <a:t>Cyclophosphamide 500 mg IV plus </a:t>
            </a:r>
            <a:r>
              <a:rPr lang="en-US" sz="3200" dirty="0" err="1">
                <a:solidFill>
                  <a:schemeClr val="tx1"/>
                </a:solidFill>
              </a:rPr>
              <a:t>Mesna</a:t>
            </a:r>
            <a:r>
              <a:rPr lang="en-US" sz="3200" dirty="0">
                <a:solidFill>
                  <a:schemeClr val="tx1"/>
                </a:solidFill>
              </a:rPr>
              <a:t> 350 mg with inhaled </a:t>
            </a:r>
            <a:r>
              <a:rPr lang="en-US" sz="3200" dirty="0" err="1">
                <a:solidFill>
                  <a:schemeClr val="tx1"/>
                </a:solidFill>
              </a:rPr>
              <a:t>pentamadine</a:t>
            </a:r>
            <a:r>
              <a:rPr lang="en-US" sz="3200" dirty="0">
                <a:solidFill>
                  <a:schemeClr val="tx1"/>
                </a:solidFill>
              </a:rPr>
              <a:t> 300 mg for prophylaxis of PJP were given prior to hospital discharge.  </a:t>
            </a:r>
          </a:p>
          <a:p>
            <a:pPr marL="457200" indent="-457200">
              <a:buFontTx/>
              <a:buChar char="-"/>
            </a:pPr>
            <a:r>
              <a:rPr lang="en-US" sz="3200" dirty="0">
                <a:solidFill>
                  <a:schemeClr val="tx1"/>
                </a:solidFill>
              </a:rPr>
              <a:t>Apixaban was also started for clot prevention secondary to hypoalbuminemia. </a:t>
            </a:r>
          </a:p>
        </p:txBody>
      </p:sp>
      <p:graphicFrame>
        <p:nvGraphicFramePr>
          <p:cNvPr id="33" name="Table 32"/>
          <p:cNvGraphicFramePr>
            <a:graphicFrameLocks noGrp="1"/>
          </p:cNvGraphicFramePr>
          <p:nvPr>
            <p:extLst>
              <p:ext uri="{D42A27DB-BD31-4B8C-83A1-F6EECF244321}">
                <p14:modId xmlns:p14="http://schemas.microsoft.com/office/powerpoint/2010/main" val="1080459338"/>
              </p:ext>
            </p:extLst>
          </p:nvPr>
        </p:nvGraphicFramePr>
        <p:xfrm>
          <a:off x="28390742" y="7239309"/>
          <a:ext cx="9392629" cy="8954621"/>
        </p:xfrm>
        <a:graphic>
          <a:graphicData uri="http://schemas.openxmlformats.org/drawingml/2006/table">
            <a:tbl>
              <a:tblPr/>
              <a:tblGrid>
                <a:gridCol w="3770640">
                  <a:extLst>
                    <a:ext uri="{9D8B030D-6E8A-4147-A177-3AD203B41FA5}">
                      <a16:colId xmlns:a16="http://schemas.microsoft.com/office/drawing/2014/main" val="20000"/>
                    </a:ext>
                  </a:extLst>
                </a:gridCol>
                <a:gridCol w="5621989">
                  <a:extLst>
                    <a:ext uri="{9D8B030D-6E8A-4147-A177-3AD203B41FA5}">
                      <a16:colId xmlns:a16="http://schemas.microsoft.com/office/drawing/2014/main" val="20001"/>
                    </a:ext>
                  </a:extLst>
                </a:gridCol>
              </a:tblGrid>
              <a:tr h="573903">
                <a:tc>
                  <a:txBody>
                    <a:bodyPr/>
                    <a:lstStyle/>
                    <a:p>
                      <a:pPr marL="0" marR="0" algn="ctr">
                        <a:lnSpc>
                          <a:spcPct val="107000"/>
                        </a:lnSpc>
                        <a:spcBef>
                          <a:spcPts val="0"/>
                        </a:spcBef>
                        <a:spcAft>
                          <a:spcPts val="800"/>
                        </a:spcAft>
                      </a:pPr>
                      <a:r>
                        <a:rPr lang="en-US" sz="3200" b="1" dirty="0">
                          <a:latin typeface="Calibri"/>
                          <a:ea typeface="Calibri"/>
                          <a:cs typeface="Times New Roman"/>
                        </a:rPr>
                        <a:t>Anatomical section</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200" b="1" dirty="0">
                          <a:latin typeface="Calibri"/>
                          <a:ea typeface="Calibri"/>
                          <a:cs typeface="Times New Roman"/>
                        </a:rPr>
                        <a:t>Description</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3055">
                <a:tc>
                  <a:txBody>
                    <a:bodyPr/>
                    <a:lstStyle/>
                    <a:p>
                      <a:pPr marL="0" marR="0" algn="ctr">
                        <a:lnSpc>
                          <a:spcPct val="107000"/>
                        </a:lnSpc>
                        <a:spcBef>
                          <a:spcPts val="0"/>
                        </a:spcBef>
                        <a:spcAft>
                          <a:spcPts val="800"/>
                        </a:spcAft>
                      </a:pPr>
                      <a:endParaRPr lang="en-US" sz="3200" dirty="0">
                        <a:latin typeface="Calibri"/>
                        <a:ea typeface="Calibri"/>
                        <a:cs typeface="Times New Roman"/>
                      </a:endParaRPr>
                    </a:p>
                    <a:p>
                      <a:pPr marL="0" marR="0" algn="ctr">
                        <a:lnSpc>
                          <a:spcPct val="107000"/>
                        </a:lnSpc>
                        <a:spcBef>
                          <a:spcPts val="0"/>
                        </a:spcBef>
                        <a:spcAft>
                          <a:spcPts val="800"/>
                        </a:spcAft>
                      </a:pPr>
                      <a:endParaRPr lang="en-US" sz="500" dirty="0">
                        <a:latin typeface="Calibri"/>
                        <a:ea typeface="Calibri"/>
                        <a:cs typeface="Times New Roman"/>
                      </a:endParaRPr>
                    </a:p>
                    <a:p>
                      <a:pPr marL="0" marR="0" algn="ctr">
                        <a:lnSpc>
                          <a:spcPct val="107000"/>
                        </a:lnSpc>
                        <a:spcBef>
                          <a:spcPts val="0"/>
                        </a:spcBef>
                        <a:spcAft>
                          <a:spcPts val="800"/>
                        </a:spcAft>
                      </a:pPr>
                      <a:r>
                        <a:rPr lang="en-US" sz="3200" dirty="0">
                          <a:latin typeface="Calibri"/>
                          <a:ea typeface="Calibri"/>
                          <a:cs typeface="Times New Roman"/>
                        </a:rPr>
                        <a:t>Duodenum Biopsy</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3200" dirty="0">
                          <a:latin typeface="Calibri"/>
                          <a:ea typeface="Calibri"/>
                          <a:cs typeface="Times New Roman"/>
                        </a:rPr>
                        <a:t>- Acute chronic duodenitis with epithelial erosions.</a:t>
                      </a:r>
                    </a:p>
                    <a:p>
                      <a:pPr marL="0" marR="0" algn="l">
                        <a:lnSpc>
                          <a:spcPct val="107000"/>
                        </a:lnSpc>
                        <a:spcBef>
                          <a:spcPts val="0"/>
                        </a:spcBef>
                        <a:spcAft>
                          <a:spcPts val="800"/>
                        </a:spcAft>
                      </a:pPr>
                      <a:r>
                        <a:rPr lang="en-US" sz="3200" dirty="0">
                          <a:latin typeface="Calibri"/>
                          <a:ea typeface="Calibri"/>
                          <a:cs typeface="Times New Roman"/>
                        </a:rPr>
                        <a:t>- Negative for definite increased intraepithelial lymphocytes</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2687">
                <a:tc>
                  <a:txBody>
                    <a:bodyPr/>
                    <a:lstStyle/>
                    <a:p>
                      <a:pPr marL="0" marR="0" algn="ctr">
                        <a:lnSpc>
                          <a:spcPct val="107000"/>
                        </a:lnSpc>
                        <a:spcBef>
                          <a:spcPts val="0"/>
                        </a:spcBef>
                        <a:spcAft>
                          <a:spcPts val="800"/>
                        </a:spcAft>
                      </a:pPr>
                      <a:endParaRPr lang="en-US" sz="3200" dirty="0">
                        <a:latin typeface="Calibri"/>
                        <a:ea typeface="Calibri"/>
                        <a:cs typeface="Times New Roman"/>
                      </a:endParaRPr>
                    </a:p>
                    <a:p>
                      <a:pPr marL="0" marR="0" algn="ctr">
                        <a:lnSpc>
                          <a:spcPct val="107000"/>
                        </a:lnSpc>
                        <a:spcBef>
                          <a:spcPts val="0"/>
                        </a:spcBef>
                        <a:spcAft>
                          <a:spcPts val="800"/>
                        </a:spcAft>
                      </a:pPr>
                      <a:endParaRPr lang="en-US" sz="2400" dirty="0">
                        <a:latin typeface="Calibri"/>
                        <a:ea typeface="Calibri"/>
                        <a:cs typeface="Times New Roman"/>
                      </a:endParaRPr>
                    </a:p>
                    <a:p>
                      <a:pPr marL="0" marR="0" algn="ctr">
                        <a:lnSpc>
                          <a:spcPct val="107000"/>
                        </a:lnSpc>
                        <a:spcBef>
                          <a:spcPts val="0"/>
                        </a:spcBef>
                        <a:spcAft>
                          <a:spcPts val="800"/>
                        </a:spcAft>
                      </a:pPr>
                      <a:r>
                        <a:rPr lang="en-US" sz="3200" dirty="0">
                          <a:latin typeface="Calibri"/>
                          <a:ea typeface="Calibri"/>
                          <a:cs typeface="Times New Roman"/>
                        </a:rPr>
                        <a:t>Gastric biopsy</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3200" dirty="0">
                          <a:latin typeface="Calibri"/>
                          <a:ea typeface="Calibri"/>
                          <a:cs typeface="Times New Roman"/>
                        </a:rPr>
                        <a:t>- Mild to moderate chronic gastritis with epithelial erosions.</a:t>
                      </a:r>
                    </a:p>
                    <a:p>
                      <a:pPr marL="0" marR="0" algn="l">
                        <a:lnSpc>
                          <a:spcPct val="107000"/>
                        </a:lnSpc>
                        <a:spcBef>
                          <a:spcPts val="0"/>
                        </a:spcBef>
                        <a:spcAft>
                          <a:spcPts val="800"/>
                        </a:spcAft>
                      </a:pPr>
                      <a:r>
                        <a:rPr lang="en-US" sz="3200" dirty="0">
                          <a:latin typeface="Calibri"/>
                          <a:ea typeface="Calibri"/>
                          <a:cs typeface="Times New Roman"/>
                        </a:rPr>
                        <a:t>- </a:t>
                      </a:r>
                      <a:r>
                        <a:rPr lang="en-US" sz="3200" dirty="0" err="1">
                          <a:latin typeface="Calibri"/>
                          <a:ea typeface="Calibri"/>
                          <a:cs typeface="Times New Roman"/>
                        </a:rPr>
                        <a:t>H.Pylori</a:t>
                      </a:r>
                      <a:r>
                        <a:rPr lang="en-US" sz="3200" dirty="0">
                          <a:latin typeface="Calibri"/>
                          <a:ea typeface="Calibri"/>
                          <a:cs typeface="Times New Roman"/>
                        </a:rPr>
                        <a:t> stain was negative</a:t>
                      </a:r>
                    </a:p>
                    <a:p>
                      <a:pPr marL="0" marR="0" algn="l">
                        <a:lnSpc>
                          <a:spcPct val="107000"/>
                        </a:lnSpc>
                        <a:spcBef>
                          <a:spcPts val="0"/>
                        </a:spcBef>
                        <a:spcAft>
                          <a:spcPts val="800"/>
                        </a:spcAft>
                      </a:pPr>
                      <a:r>
                        <a:rPr lang="en-US" sz="3200" dirty="0">
                          <a:latin typeface="Calibri"/>
                          <a:ea typeface="Calibri"/>
                          <a:cs typeface="Times New Roman"/>
                        </a:rPr>
                        <a:t>- Negative for intestinal metaplasia</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24976">
                <a:tc>
                  <a:txBody>
                    <a:bodyPr/>
                    <a:lstStyle/>
                    <a:p>
                      <a:pPr marL="0" marR="0" algn="ctr">
                        <a:lnSpc>
                          <a:spcPct val="107000"/>
                        </a:lnSpc>
                        <a:spcBef>
                          <a:spcPts val="0"/>
                        </a:spcBef>
                        <a:spcAft>
                          <a:spcPts val="800"/>
                        </a:spcAft>
                      </a:pPr>
                      <a:endParaRPr lang="en-US" sz="3200" dirty="0">
                        <a:latin typeface="Calibri"/>
                        <a:ea typeface="Calibri"/>
                        <a:cs typeface="Times New Roman"/>
                      </a:endParaRPr>
                    </a:p>
                    <a:p>
                      <a:pPr marL="0" marR="0" algn="ctr">
                        <a:lnSpc>
                          <a:spcPct val="107000"/>
                        </a:lnSpc>
                        <a:spcBef>
                          <a:spcPts val="0"/>
                        </a:spcBef>
                        <a:spcAft>
                          <a:spcPts val="800"/>
                        </a:spcAft>
                      </a:pPr>
                      <a:endParaRPr lang="en-US" sz="1800" dirty="0">
                        <a:latin typeface="Calibri"/>
                        <a:ea typeface="Calibri"/>
                        <a:cs typeface="Times New Roman"/>
                      </a:endParaRPr>
                    </a:p>
                    <a:p>
                      <a:pPr marL="0" marR="0" algn="ctr">
                        <a:lnSpc>
                          <a:spcPct val="107000"/>
                        </a:lnSpc>
                        <a:spcBef>
                          <a:spcPts val="0"/>
                        </a:spcBef>
                        <a:spcAft>
                          <a:spcPts val="800"/>
                        </a:spcAft>
                      </a:pPr>
                      <a:r>
                        <a:rPr lang="en-US" sz="3200" dirty="0">
                          <a:latin typeface="Calibri"/>
                          <a:ea typeface="Calibri"/>
                          <a:cs typeface="Times New Roman"/>
                        </a:rPr>
                        <a:t>EG junction biopsy</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3200" dirty="0">
                          <a:latin typeface="Calibri"/>
                          <a:ea typeface="Calibri"/>
                          <a:cs typeface="Times New Roman"/>
                        </a:rPr>
                        <a:t>- Squamous-columnar junctional mucosa with mild reflux changes</a:t>
                      </a:r>
                    </a:p>
                    <a:p>
                      <a:pPr marL="0" marR="0" algn="l">
                        <a:lnSpc>
                          <a:spcPct val="107000"/>
                        </a:lnSpc>
                        <a:spcBef>
                          <a:spcPts val="0"/>
                        </a:spcBef>
                        <a:spcAft>
                          <a:spcPts val="800"/>
                        </a:spcAft>
                      </a:pPr>
                      <a:r>
                        <a:rPr lang="en-US" sz="3200" dirty="0">
                          <a:latin typeface="Calibri"/>
                          <a:ea typeface="Calibri"/>
                          <a:cs typeface="Times New Roman"/>
                        </a:rPr>
                        <a:t>- Negative for intestinal metaplasia, dysplasia and increased eosinophils</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23312512"/>
              </p:ext>
            </p:extLst>
          </p:nvPr>
        </p:nvGraphicFramePr>
        <p:xfrm>
          <a:off x="393904" y="29299880"/>
          <a:ext cx="8556950" cy="3015488"/>
        </p:xfrm>
        <a:graphic>
          <a:graphicData uri="http://schemas.openxmlformats.org/drawingml/2006/table">
            <a:tbl>
              <a:tblPr/>
              <a:tblGrid>
                <a:gridCol w="5056401">
                  <a:extLst>
                    <a:ext uri="{9D8B030D-6E8A-4147-A177-3AD203B41FA5}">
                      <a16:colId xmlns:a16="http://schemas.microsoft.com/office/drawing/2014/main" val="20000"/>
                    </a:ext>
                  </a:extLst>
                </a:gridCol>
                <a:gridCol w="3500549">
                  <a:extLst>
                    <a:ext uri="{9D8B030D-6E8A-4147-A177-3AD203B41FA5}">
                      <a16:colId xmlns:a16="http://schemas.microsoft.com/office/drawing/2014/main" val="20001"/>
                    </a:ext>
                  </a:extLst>
                </a:gridCol>
              </a:tblGrid>
              <a:tr h="948214">
                <a:tc>
                  <a:txBody>
                    <a:bodyPr/>
                    <a:lstStyle/>
                    <a:p>
                      <a:pPr marL="0" marR="0" algn="l">
                        <a:lnSpc>
                          <a:spcPct val="107000"/>
                        </a:lnSpc>
                        <a:spcBef>
                          <a:spcPts val="0"/>
                        </a:spcBef>
                        <a:spcAft>
                          <a:spcPts val="800"/>
                        </a:spcAft>
                      </a:pPr>
                      <a:endParaRPr lang="en-US" sz="900" dirty="0">
                        <a:latin typeface="Calibri"/>
                        <a:ea typeface="Calibri"/>
                        <a:cs typeface="Times New Roman"/>
                      </a:endParaRPr>
                    </a:p>
                    <a:p>
                      <a:pPr marL="0" marR="0" algn="l">
                        <a:lnSpc>
                          <a:spcPct val="107000"/>
                        </a:lnSpc>
                        <a:spcBef>
                          <a:spcPts val="0"/>
                        </a:spcBef>
                        <a:spcAft>
                          <a:spcPts val="800"/>
                        </a:spcAft>
                      </a:pPr>
                      <a:r>
                        <a:rPr lang="en-US" sz="3200" dirty="0">
                          <a:latin typeface="Calibri"/>
                          <a:ea typeface="Calibri"/>
                          <a:cs typeface="Times New Roman"/>
                        </a:rPr>
                        <a:t>Cryoglobulin immunofixation</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200" dirty="0">
                          <a:latin typeface="Calibri"/>
                          <a:ea typeface="Calibri"/>
                          <a:cs typeface="Times New Roman"/>
                        </a:rPr>
                        <a:t>Type III Cryoglobulinemia</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1624">
                <a:tc>
                  <a:txBody>
                    <a:bodyPr/>
                    <a:lstStyle/>
                    <a:p>
                      <a:pPr marL="0" marR="0" algn="l">
                        <a:lnSpc>
                          <a:spcPct val="107000"/>
                        </a:lnSpc>
                        <a:spcBef>
                          <a:spcPts val="0"/>
                        </a:spcBef>
                        <a:spcAft>
                          <a:spcPts val="800"/>
                        </a:spcAft>
                      </a:pPr>
                      <a:r>
                        <a:rPr lang="en-US" sz="3200" dirty="0">
                          <a:latin typeface="Calibri"/>
                          <a:ea typeface="Calibri"/>
                          <a:cs typeface="Times New Roman"/>
                        </a:rPr>
                        <a:t>GBM Antibody</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200">
                          <a:latin typeface="Calibri"/>
                          <a:ea typeface="Calibri"/>
                          <a:cs typeface="Times New Roman"/>
                        </a:rPr>
                        <a:t>&lt;0.2</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1624">
                <a:tc>
                  <a:txBody>
                    <a:bodyPr/>
                    <a:lstStyle/>
                    <a:p>
                      <a:pPr marL="0" marR="0" algn="l">
                        <a:lnSpc>
                          <a:spcPct val="107000"/>
                        </a:lnSpc>
                        <a:spcBef>
                          <a:spcPts val="0"/>
                        </a:spcBef>
                        <a:spcAft>
                          <a:spcPts val="800"/>
                        </a:spcAft>
                      </a:pPr>
                      <a:r>
                        <a:rPr lang="en-US" sz="3200" dirty="0">
                          <a:latin typeface="Calibri"/>
                          <a:ea typeface="Calibri"/>
                          <a:cs typeface="Times New Roman"/>
                        </a:rPr>
                        <a:t>Anti </a:t>
                      </a:r>
                      <a:r>
                        <a:rPr lang="en-US" sz="3200" dirty="0" err="1">
                          <a:latin typeface="Calibri"/>
                          <a:ea typeface="Calibri"/>
                          <a:cs typeface="Times New Roman"/>
                        </a:rPr>
                        <a:t>Sjorgen’s</a:t>
                      </a:r>
                      <a:r>
                        <a:rPr lang="en-US" sz="3200" dirty="0">
                          <a:latin typeface="Calibri"/>
                          <a:ea typeface="Calibri"/>
                          <a:cs typeface="Times New Roman"/>
                        </a:rPr>
                        <a:t> Antibody (SS-A)</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200">
                          <a:latin typeface="Calibri"/>
                          <a:ea typeface="Calibri"/>
                          <a:cs typeface="Times New Roman"/>
                        </a:rPr>
                        <a:t>&gt;8</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624">
                <a:tc>
                  <a:txBody>
                    <a:bodyPr/>
                    <a:lstStyle/>
                    <a:p>
                      <a:pPr marL="0" marR="0" algn="l">
                        <a:lnSpc>
                          <a:spcPct val="107000"/>
                        </a:lnSpc>
                        <a:spcBef>
                          <a:spcPts val="0"/>
                        </a:spcBef>
                        <a:spcAft>
                          <a:spcPts val="800"/>
                        </a:spcAft>
                      </a:pPr>
                      <a:r>
                        <a:rPr lang="en-US" sz="3200" dirty="0">
                          <a:latin typeface="Calibri"/>
                          <a:ea typeface="Calibri"/>
                          <a:cs typeface="Times New Roman"/>
                        </a:rPr>
                        <a:t>Anti </a:t>
                      </a:r>
                      <a:r>
                        <a:rPr lang="en-US" sz="3200" dirty="0" err="1">
                          <a:latin typeface="Calibri"/>
                          <a:ea typeface="Calibri"/>
                          <a:cs typeface="Times New Roman"/>
                        </a:rPr>
                        <a:t>Sjorgen’s</a:t>
                      </a:r>
                      <a:r>
                        <a:rPr lang="en-US" sz="3200" dirty="0">
                          <a:latin typeface="Calibri"/>
                          <a:ea typeface="Calibri"/>
                          <a:cs typeface="Times New Roman"/>
                        </a:rPr>
                        <a:t> Antibody (SS-B)</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200">
                          <a:latin typeface="Calibri"/>
                          <a:ea typeface="Calibri"/>
                          <a:cs typeface="Times New Roman"/>
                        </a:rPr>
                        <a:t>&lt;0.2</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1624">
                <a:tc>
                  <a:txBody>
                    <a:bodyPr/>
                    <a:lstStyle/>
                    <a:p>
                      <a:pPr marL="0" marR="0" algn="l">
                        <a:lnSpc>
                          <a:spcPct val="107000"/>
                        </a:lnSpc>
                        <a:spcBef>
                          <a:spcPts val="0"/>
                        </a:spcBef>
                        <a:spcAft>
                          <a:spcPts val="800"/>
                        </a:spcAft>
                      </a:pPr>
                      <a:r>
                        <a:rPr lang="en-US" sz="3200" dirty="0">
                          <a:latin typeface="Calibri"/>
                          <a:ea typeface="Calibri"/>
                          <a:cs typeface="Times New Roman"/>
                        </a:rPr>
                        <a:t>Tissue Transglutaminase </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200" dirty="0">
                          <a:latin typeface="Calibri"/>
                          <a:ea typeface="Calibri"/>
                          <a:cs typeface="Times New Roman"/>
                        </a:rPr>
                        <a:t>&lt;1.2</a:t>
                      </a:r>
                    </a:p>
                  </a:txBody>
                  <a:tcPr marL="60008" marR="60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7" name="Text Placeholder 11"/>
          <p:cNvSpPr>
            <a:spLocks noGrp="1"/>
          </p:cNvSpPr>
          <p:nvPr>
            <p:ph type="body" sz="quarter" idx="26"/>
          </p:nvPr>
        </p:nvSpPr>
        <p:spPr>
          <a:xfrm>
            <a:off x="638054" y="28465395"/>
            <a:ext cx="10003876" cy="946391"/>
          </a:xfrm>
        </p:spPr>
        <p:txBody>
          <a:bodyPr/>
          <a:lstStyle/>
          <a:p>
            <a:pPr algn="ctr"/>
            <a:r>
              <a:rPr lang="en-US" sz="3200" dirty="0">
                <a:solidFill>
                  <a:schemeClr val="tx1"/>
                </a:solidFill>
              </a:rPr>
              <a:t>Fig 2. Antibody study:</a:t>
            </a:r>
          </a:p>
        </p:txBody>
      </p:sp>
      <p:pic>
        <p:nvPicPr>
          <p:cNvPr id="9219" name="Picture 3"/>
          <p:cNvPicPr>
            <a:picLocks noChangeAspect="1" noChangeArrowheads="1"/>
          </p:cNvPicPr>
          <p:nvPr/>
        </p:nvPicPr>
        <p:blipFill>
          <a:blip r:embed="rId5"/>
          <a:srcRect/>
          <a:stretch>
            <a:fillRect/>
          </a:stretch>
        </p:blipFill>
        <p:spPr bwMode="auto">
          <a:xfrm>
            <a:off x="638054" y="21286808"/>
            <a:ext cx="8312800" cy="5274542"/>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CE06CDC4-AFAF-48D7-A232-2A2036121632}"/>
              </a:ext>
            </a:extLst>
          </p:cNvPr>
          <p:cNvPicPr>
            <a:picLocks noChangeAspect="1"/>
          </p:cNvPicPr>
          <p:nvPr/>
        </p:nvPicPr>
        <p:blipFill rotWithShape="1">
          <a:blip r:embed="rId6">
            <a:extLst>
              <a:ext uri="{28A0092B-C50C-407E-A947-70E740481C1C}">
                <a14:useLocalDpi xmlns:a14="http://schemas.microsoft.com/office/drawing/2010/main" val="0"/>
              </a:ext>
            </a:extLst>
          </a:blip>
          <a:srcRect l="3848" t="1864" b="15704"/>
          <a:stretch/>
        </p:blipFill>
        <p:spPr>
          <a:xfrm>
            <a:off x="18462373" y="25228635"/>
            <a:ext cx="9643393" cy="6966751"/>
          </a:xfrm>
          <a:prstGeom prst="rect">
            <a:avLst/>
          </a:prstGeom>
        </p:spPr>
      </p:pic>
      <p:pic>
        <p:nvPicPr>
          <p:cNvPr id="8" name="Picture 7">
            <a:extLst>
              <a:ext uri="{FF2B5EF4-FFF2-40B4-BE49-F238E27FC236}">
                <a16:creationId xmlns:a16="http://schemas.microsoft.com/office/drawing/2014/main" id="{FCAB038A-7E28-4F41-A9D4-223D0FFEE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47006" y="20171957"/>
            <a:ext cx="8312800" cy="6686118"/>
          </a:xfrm>
          <a:prstGeom prst="rect">
            <a:avLst/>
          </a:prstGeom>
        </p:spPr>
      </p:pic>
      <p:sp>
        <p:nvSpPr>
          <p:cNvPr id="28" name="Text Placeholder 11">
            <a:extLst>
              <a:ext uri="{FF2B5EF4-FFF2-40B4-BE49-F238E27FC236}">
                <a16:creationId xmlns:a16="http://schemas.microsoft.com/office/drawing/2014/main" id="{58068A9A-482C-485C-B46D-26EF4176433D}"/>
              </a:ext>
            </a:extLst>
          </p:cNvPr>
          <p:cNvSpPr txBox="1">
            <a:spLocks/>
          </p:cNvSpPr>
          <p:nvPr/>
        </p:nvSpPr>
        <p:spPr>
          <a:xfrm>
            <a:off x="9402856" y="27199072"/>
            <a:ext cx="8799711" cy="5681533"/>
          </a:xfrm>
          <a:prstGeom prst="rect">
            <a:avLst/>
          </a:prstGeom>
        </p:spPr>
        <p:txBody>
          <a:bodyPr wrap="square" lIns="228589" tIns="228589" rIns="228589" bIns="228589">
            <a:spAutoFit/>
          </a:bodyPr>
          <a:lstStyle>
            <a:lvl1pPr marL="0" indent="0" algn="l" defTabSz="3840432" rtl="0" eaLnBrk="1" latinLnBrk="0" hangingPunct="1">
              <a:spcBef>
                <a:spcPct val="20000"/>
              </a:spcBef>
              <a:buFont typeface="Arial" pitchFamily="34" charset="0"/>
              <a:buNone/>
              <a:defRPr sz="2275" kern="1200">
                <a:solidFill>
                  <a:srgbClr val="404726"/>
                </a:solidFill>
                <a:latin typeface="Times New Roman" panose="02020603050405020304" pitchFamily="18" charset="0"/>
                <a:ea typeface="+mn-ea"/>
                <a:cs typeface="Times New Roman" panose="02020603050405020304" pitchFamily="18" charset="0"/>
              </a:defRPr>
            </a:lvl1pPr>
            <a:lvl2pPr marL="1300146"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202"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265" indent="-550063"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309" indent="-400045"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3200" dirty="0">
                <a:solidFill>
                  <a:schemeClr val="tx1"/>
                </a:solidFill>
              </a:rPr>
              <a:t>Fig 3. IMMUNOFLUORESCENT HISTOLOGY:  </a:t>
            </a:r>
          </a:p>
          <a:p>
            <a:pPr marL="457200" indent="-457200">
              <a:buFont typeface="Arial" panose="020B0604020202020204" pitchFamily="34" charset="0"/>
              <a:buChar char="•"/>
            </a:pPr>
            <a:r>
              <a:rPr lang="en-US" sz="3200" dirty="0">
                <a:solidFill>
                  <a:schemeClr val="tx1"/>
                </a:solidFill>
              </a:rPr>
              <a:t>Diffuse 3+ granular capillary wall and mesangial glomerular positivity with IgG with 2-3+ IgA, 2+  IgM, 3+ C1q and lambda, and 2-3+ staining with C3 and kappa.  </a:t>
            </a:r>
          </a:p>
          <a:p>
            <a:pPr marL="457200" indent="-457200">
              <a:buFont typeface="Arial" panose="020B0604020202020204" pitchFamily="34" charset="0"/>
              <a:buChar char="•"/>
            </a:pPr>
            <a:r>
              <a:rPr lang="en-US" sz="3200" dirty="0">
                <a:solidFill>
                  <a:schemeClr val="tx1"/>
                </a:solidFill>
              </a:rPr>
              <a:t>Tubular basement membrane interstitial and focal vascular deposits are seen with IgG and many of the other immune reactants.  </a:t>
            </a:r>
          </a:p>
          <a:p>
            <a:pPr marL="457200" indent="-457200">
              <a:buFont typeface="Arial" panose="020B0604020202020204" pitchFamily="34" charset="0"/>
              <a:buChar char="•"/>
            </a:pPr>
            <a:r>
              <a:rPr lang="en-US" sz="3200" dirty="0">
                <a:solidFill>
                  <a:schemeClr val="tx1"/>
                </a:solidFill>
              </a:rPr>
              <a:t>Fibrinogen shows at least two glomeruli with segmental 1-2+ positivity.  </a:t>
            </a:r>
          </a:p>
        </p:txBody>
      </p:sp>
      <p:sp>
        <p:nvSpPr>
          <p:cNvPr id="31" name="Text Placeholder 11">
            <a:extLst>
              <a:ext uri="{FF2B5EF4-FFF2-40B4-BE49-F238E27FC236}">
                <a16:creationId xmlns:a16="http://schemas.microsoft.com/office/drawing/2014/main" id="{FD634CB5-59B5-4544-8476-5066C6738745}"/>
              </a:ext>
            </a:extLst>
          </p:cNvPr>
          <p:cNvSpPr txBox="1">
            <a:spLocks/>
          </p:cNvSpPr>
          <p:nvPr/>
        </p:nvSpPr>
        <p:spPr>
          <a:xfrm>
            <a:off x="18465366" y="19778651"/>
            <a:ext cx="10350675" cy="5386068"/>
          </a:xfrm>
          <a:prstGeom prst="rect">
            <a:avLst/>
          </a:prstGeom>
        </p:spPr>
        <p:txBody>
          <a:bodyPr wrap="square" lIns="228589" tIns="228589" rIns="228589" bIns="228589">
            <a:spAutoFit/>
          </a:bodyPr>
          <a:lstStyle>
            <a:lvl1pPr marL="0" indent="0" algn="l" defTabSz="3840432" rtl="0" eaLnBrk="1" latinLnBrk="0" hangingPunct="1">
              <a:spcBef>
                <a:spcPct val="20000"/>
              </a:spcBef>
              <a:buFont typeface="Arial" pitchFamily="34" charset="0"/>
              <a:buNone/>
              <a:defRPr sz="2275" kern="1200">
                <a:solidFill>
                  <a:srgbClr val="404726"/>
                </a:solidFill>
                <a:latin typeface="Times New Roman" panose="02020603050405020304" pitchFamily="18" charset="0"/>
                <a:ea typeface="+mn-ea"/>
                <a:cs typeface="Times New Roman" panose="02020603050405020304" pitchFamily="18" charset="0"/>
              </a:defRPr>
            </a:lvl1pPr>
            <a:lvl2pPr marL="1300146"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202"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265" indent="-550063"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309" indent="-400045"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3200" dirty="0">
                <a:solidFill>
                  <a:schemeClr val="tx1"/>
                </a:solidFill>
              </a:rPr>
              <a:t>Fig 4. ELECTRON MICROSCOPY: </a:t>
            </a:r>
          </a:p>
          <a:p>
            <a:pPr marL="457200" indent="-457200">
              <a:buFont typeface="Arial" panose="020B0604020202020204" pitchFamily="34" charset="0"/>
              <a:buChar char="•"/>
            </a:pPr>
            <a:r>
              <a:rPr lang="en-US" sz="3200" dirty="0">
                <a:solidFill>
                  <a:schemeClr val="tx1"/>
                </a:solidFill>
              </a:rPr>
              <a:t>Glomeruli show proliferative changes</a:t>
            </a:r>
          </a:p>
          <a:p>
            <a:pPr marL="457200" indent="-457200">
              <a:buFont typeface="Arial" panose="020B0604020202020204" pitchFamily="34" charset="0"/>
              <a:buChar char="•"/>
            </a:pPr>
            <a:r>
              <a:rPr lang="en-US" sz="3200" dirty="0">
                <a:solidFill>
                  <a:schemeClr val="tx1"/>
                </a:solidFill>
              </a:rPr>
              <a:t>Cellular crescents, massive mesangial and subendothelial deposits are documented</a:t>
            </a:r>
          </a:p>
          <a:p>
            <a:pPr marL="457200" indent="-457200">
              <a:buFont typeface="Arial" panose="020B0604020202020204" pitchFamily="34" charset="0"/>
              <a:buChar char="•"/>
            </a:pPr>
            <a:r>
              <a:rPr lang="en-US" sz="3200" dirty="0">
                <a:solidFill>
                  <a:schemeClr val="tx1"/>
                </a:solidFill>
              </a:rPr>
              <a:t>Severe foot process effacement present.</a:t>
            </a:r>
          </a:p>
          <a:p>
            <a:pPr marL="457200" indent="-457200">
              <a:buFont typeface="Arial" panose="020B0604020202020204" pitchFamily="34" charset="0"/>
              <a:buChar char="•"/>
            </a:pPr>
            <a:r>
              <a:rPr lang="en-US" sz="3200" dirty="0">
                <a:solidFill>
                  <a:schemeClr val="tx1"/>
                </a:solidFill>
              </a:rPr>
              <a:t>Tubulointerstitial compartment shows mild fibrosis and numerous tubular basement membrane deposits.</a:t>
            </a:r>
          </a:p>
          <a:p>
            <a:pPr marL="457200" indent="-457200">
              <a:buFont typeface="Arial" panose="020B0604020202020204" pitchFamily="34" charset="0"/>
              <a:buChar char="•"/>
            </a:pPr>
            <a:r>
              <a:rPr lang="en-US" sz="3200" dirty="0">
                <a:solidFill>
                  <a:schemeClr val="tx1"/>
                </a:solidFill>
              </a:rPr>
              <a:t>Clumpy interstitial, peritubular capillary, and vascular immune complex deposits are also present.  </a:t>
            </a:r>
          </a:p>
        </p:txBody>
      </p:sp>
      <p:sp>
        <p:nvSpPr>
          <p:cNvPr id="3" name="TextBox 2">
            <a:extLst>
              <a:ext uri="{FF2B5EF4-FFF2-40B4-BE49-F238E27FC236}">
                <a16:creationId xmlns:a16="http://schemas.microsoft.com/office/drawing/2014/main" id="{5DF0A8A0-F85E-4C6A-9192-A12A301F533E}"/>
              </a:ext>
            </a:extLst>
          </p:cNvPr>
          <p:cNvSpPr txBox="1"/>
          <p:nvPr/>
        </p:nvSpPr>
        <p:spPr>
          <a:xfrm>
            <a:off x="9647006" y="26852003"/>
            <a:ext cx="9063632" cy="553998"/>
          </a:xfrm>
          <a:prstGeom prst="rect">
            <a:avLst/>
          </a:prstGeom>
          <a:noFill/>
        </p:spPr>
        <p:txBody>
          <a:bodyPr wrap="square" rtlCol="0">
            <a:spAutoFit/>
          </a:bodyPr>
          <a:lstStyle/>
          <a:p>
            <a:r>
              <a:rPr lang="en-US" sz="3000" i="1" dirty="0"/>
              <a:t>Actual patient images courtesy Mayo Clinic Pathology</a:t>
            </a:r>
          </a:p>
        </p:txBody>
      </p:sp>
      <p:sp>
        <p:nvSpPr>
          <p:cNvPr id="32" name="TextBox 31">
            <a:extLst>
              <a:ext uri="{FF2B5EF4-FFF2-40B4-BE49-F238E27FC236}">
                <a16:creationId xmlns:a16="http://schemas.microsoft.com/office/drawing/2014/main" id="{F3E7A5D3-AC67-4448-942D-C15C701BE8B5}"/>
              </a:ext>
            </a:extLst>
          </p:cNvPr>
          <p:cNvSpPr txBox="1"/>
          <p:nvPr/>
        </p:nvSpPr>
        <p:spPr>
          <a:xfrm>
            <a:off x="18975006" y="32300607"/>
            <a:ext cx="9063632" cy="553998"/>
          </a:xfrm>
          <a:prstGeom prst="rect">
            <a:avLst/>
          </a:prstGeom>
          <a:noFill/>
        </p:spPr>
        <p:txBody>
          <a:bodyPr wrap="square" rtlCol="0">
            <a:spAutoFit/>
          </a:bodyPr>
          <a:lstStyle/>
          <a:p>
            <a:r>
              <a:rPr lang="en-US" sz="3000" i="1" dirty="0"/>
              <a:t>Actual patient images courtesy Mayo Clinic Pathology</a:t>
            </a: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4656</TotalTime>
  <Words>749</Words>
  <Application>Microsoft Office PowerPoint</Application>
  <PresentationFormat>Custom</PresentationFormat>
  <Paragraphs>83</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Alex Adams</cp:lastModifiedBy>
  <cp:revision>217</cp:revision>
  <cp:lastPrinted>2016-07-25T16:08:09Z</cp:lastPrinted>
  <dcterms:created xsi:type="dcterms:W3CDTF">2012-02-03T19:11:35Z</dcterms:created>
  <dcterms:modified xsi:type="dcterms:W3CDTF">2020-10-01T17:04:34Z</dcterms:modified>
</cp:coreProperties>
</file>