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08"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3F5FA"/>
    <a:srgbClr val="959300"/>
    <a:srgbClr val="389492"/>
    <a:srgbClr val="DB601B"/>
    <a:srgbClr val="525249"/>
    <a:srgbClr val="706D00"/>
    <a:srgbClr val="8246AF"/>
    <a:srgbClr val="404726"/>
    <a:srgbClr val="64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1" autoAdjust="0"/>
    <p:restoredTop sz="94707" autoAdjust="0"/>
  </p:normalViewPr>
  <p:slideViewPr>
    <p:cSldViewPr snapToGrid="0" snapToObjects="1" showGuides="1">
      <p:cViewPr varScale="1">
        <p:scale>
          <a:sx n="23" d="100"/>
          <a:sy n="23" d="100"/>
        </p:scale>
        <p:origin x="2526" y="18"/>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10/1/2020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10/1/2020</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7"/>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69"/>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5"/>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7"/>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1"/>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7"/>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7"/>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69"/>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2"/>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7"/>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6"/>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2"/>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4999"/>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4"/>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5"/>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1"/>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5"/>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19"/>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1"/>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1"/>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8"/>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3"/>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8"/>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3"/>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69"/>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2"/>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2"/>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5"/>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146" indent="-500056">
              <a:defRPr sz="2188">
                <a:latin typeface="Trebuchet MS" pitchFamily="34" charset="0"/>
              </a:defRPr>
            </a:lvl2pPr>
            <a:lvl3pPr marL="1800202" indent="-500056">
              <a:defRPr sz="2188">
                <a:latin typeface="Trebuchet MS" pitchFamily="34" charset="0"/>
              </a:defRPr>
            </a:lvl3pPr>
            <a:lvl4pPr marL="2350265" indent="-550063">
              <a:defRPr sz="2188">
                <a:latin typeface="Trebuchet MS" pitchFamily="34" charset="0"/>
              </a:defRPr>
            </a:lvl4pPr>
            <a:lvl5pPr marL="2750309" indent="-400045">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3"/>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5.png"/><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5.png"/><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3"/>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90"/>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1"/>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3"/>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3"/>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4"/>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7"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409" lvl="2" indent="0" algn="l" defTabSz="100017"/>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98" lvl="2"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98" lvl="2"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135" lvl="1" indent="0" algn="l" defTabSz="100017"/>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7"/>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9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79" name="Image" r:id="rId4" imgW="4571429" imgH="1688889" progId="">
                    <p:embed/>
                  </p:oleObj>
                </mc:Choice>
                <mc:Fallback>
                  <p:oleObj name="Image" r:id="rId4" imgW="4571429" imgH="1688889" progId="">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80" name="Image" r:id="rId7" imgW="1574603" imgH="1053968" progId="">
                    <p:embed/>
                  </p:oleObj>
                </mc:Choice>
                <mc:Fallback>
                  <p:oleObj name="Image" r:id="rId7" imgW="1574603" imgH="1053968" progId="">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9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5058"/>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5058"/>
              <a:endParaRPr lang="en-US" sz="2450" dirty="0">
                <a:latin typeface="Trebuchet MS" pitchFamily="34" charset="0"/>
              </a:endParaRPr>
            </a:p>
            <a:p>
              <a:pPr defTabSz="3840711"/>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711"/>
              <a:endParaRPr lang="en-US" sz="2450" dirty="0">
                <a:latin typeface="Trebuchet MS" pitchFamily="34" charset="0"/>
              </a:endParaRPr>
            </a:p>
            <a:p>
              <a:pPr defTabSz="3840711"/>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5058"/>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5058"/>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826" indent="-1655826" algn="l" defTabSz="744566"/>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826" indent="-1655826" algn="l" defTabSz="744566"/>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95"/>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95"/>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95"/>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85"/>
                <a:ext cx="1033517" cy="881160"/>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4"/>
              <a:ext cx="9336204" cy="2453251"/>
              <a:chOff x="-4758036" y="12734138"/>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81" name="Image" r:id="rId15" imgW="1828571" imgH="1117460" progId="">
                      <p:embed/>
                    </p:oleObj>
                  </mc:Choice>
                  <mc:Fallback>
                    <p:oleObj name="Image" r:id="rId15" imgW="1828571" imgH="1117460" progId="">
                      <p:embed/>
                      <p:pic>
                        <p:nvPicPr>
                          <p:cNvPr id="0" name="Picture 6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82" name="Image" r:id="rId17" imgW="1828571" imgH="1117460" progId="">
                      <p:embed/>
                    </p:oleObj>
                  </mc:Choice>
                  <mc:Fallback>
                    <p:oleObj name="Image" r:id="rId17" imgW="1828571" imgH="1117460" progId="">
                      <p:embed/>
                      <p:pic>
                        <p:nvPicPr>
                          <p:cNvPr id="0" name="Picture 6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userDrawn="1"/>
            </p:nvSpPr>
            <p:spPr>
              <a:xfrm rot="16200000">
                <a:off x="-5235785" y="13211887"/>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4"/>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2"/>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3"/>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4"/>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7"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endParaRPr lang="en-US" sz="2100" b="0" baseline="0" dirty="0">
                <a:solidFill>
                  <a:schemeClr val="bg1">
                    <a:lumMod val="75000"/>
                  </a:schemeClr>
                </a:solidFill>
                <a:latin typeface="Trebuchet MS" pitchFamily="34" charset="0"/>
              </a:endParaRPr>
            </a:p>
            <a:p>
              <a:pPr marL="0" indent="0" algn="l" defTabSz="100017"/>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409" lvl="2" indent="0" algn="l" defTabSz="100017"/>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98" lvl="2"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98" lvl="2" indent="0" algn="l" defTabSz="100017"/>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135" lvl="1" indent="0" algn="l" defTabSz="100017"/>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7"/>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7"/>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9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7"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7"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7"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803" name="Image" r:id="rId4" imgW="4571429" imgH="1688889" progId="">
                    <p:embed/>
                  </p:oleObj>
                </mc:Choice>
                <mc:Fallback>
                  <p:oleObj name="Image" r:id="rId4" imgW="4571429" imgH="1688889" progId="">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804" name="Image" r:id="rId7" imgW="1574603" imgH="1053968" progId="">
                    <p:embed/>
                  </p:oleObj>
                </mc:Choice>
                <mc:Fallback>
                  <p:oleObj name="Image" r:id="rId7" imgW="1574603" imgH="1053968" progId="">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9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5058"/>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5058"/>
              <a:endParaRPr lang="en-US" sz="2450" dirty="0">
                <a:latin typeface="Trebuchet MS" pitchFamily="34" charset="0"/>
              </a:endParaRPr>
            </a:p>
            <a:p>
              <a:pPr defTabSz="3840711"/>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711"/>
              <a:endParaRPr lang="en-US" sz="2450" dirty="0">
                <a:latin typeface="Trebuchet MS" pitchFamily="34" charset="0"/>
              </a:endParaRPr>
            </a:p>
            <a:p>
              <a:pPr defTabSz="3840711"/>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5058"/>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5058"/>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826" indent="-1655826" algn="l" defTabSz="744566"/>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826" indent="-1655826" algn="l" defTabSz="744566"/>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95"/>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95"/>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95"/>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85"/>
                <a:ext cx="1033517" cy="881160"/>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4"/>
              <a:ext cx="9336204" cy="2453251"/>
              <a:chOff x="-4758036" y="12734138"/>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805" name="Image" r:id="rId15" imgW="1828571" imgH="1117460" progId="">
                      <p:embed/>
                    </p:oleObj>
                  </mc:Choice>
                  <mc:Fallback>
                    <p:oleObj name="Image" r:id="rId15" imgW="1828571" imgH="1117460" progId="">
                      <p:embed/>
                      <p:pic>
                        <p:nvPicPr>
                          <p:cNvPr id="0" name="Picture 6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806" name="Image" r:id="rId17" imgW="1828571" imgH="1117460" progId="">
                      <p:embed/>
                    </p:oleObj>
                  </mc:Choice>
                  <mc:Fallback>
                    <p:oleObj name="Image" r:id="rId17" imgW="1828571" imgH="1117460" progId="">
                      <p:embed/>
                      <p:pic>
                        <p:nvPicPr>
                          <p:cNvPr id="0" name="Picture 6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userDrawn="1"/>
            </p:nvSpPr>
            <p:spPr>
              <a:xfrm rot="16200000">
                <a:off x="-5235785" y="13211887"/>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4"/>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432"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62" indent="-1440162" algn="l" defTabSz="3840432" rtl="0" eaLnBrk="1" latinLnBrk="0" hangingPunct="1">
        <a:spcBef>
          <a:spcPct val="20000"/>
        </a:spcBef>
        <a:buFont typeface="Arial" pitchFamily="34" charset="0"/>
        <a:buChar char="•"/>
        <a:defRPr sz="13476" kern="1200">
          <a:solidFill>
            <a:schemeClr val="tx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432" rtl="0" eaLnBrk="1" latinLnBrk="0" hangingPunct="1">
        <a:defRPr sz="7525" kern="1200">
          <a:solidFill>
            <a:schemeClr val="tx1"/>
          </a:solidFill>
          <a:latin typeface="+mn-lt"/>
          <a:ea typeface="+mn-ea"/>
          <a:cs typeface="+mn-cs"/>
        </a:defRPr>
      </a:lvl1pPr>
      <a:lvl2pPr marL="1920217" algn="l" defTabSz="3840432" rtl="0" eaLnBrk="1" latinLnBrk="0" hangingPunct="1">
        <a:defRPr sz="7525" kern="1200">
          <a:solidFill>
            <a:schemeClr val="tx1"/>
          </a:solidFill>
          <a:latin typeface="+mn-lt"/>
          <a:ea typeface="+mn-ea"/>
          <a:cs typeface="+mn-cs"/>
        </a:defRPr>
      </a:lvl2pPr>
      <a:lvl3pPr marL="3840432" algn="l" defTabSz="3840432" rtl="0" eaLnBrk="1" latinLnBrk="0" hangingPunct="1">
        <a:defRPr sz="7525" kern="1200">
          <a:solidFill>
            <a:schemeClr val="tx1"/>
          </a:solidFill>
          <a:latin typeface="+mn-lt"/>
          <a:ea typeface="+mn-ea"/>
          <a:cs typeface="+mn-cs"/>
        </a:defRPr>
      </a:lvl3pPr>
      <a:lvl4pPr marL="5760648" algn="l" defTabSz="3840432" rtl="0" eaLnBrk="1" latinLnBrk="0" hangingPunct="1">
        <a:defRPr sz="7525" kern="1200">
          <a:solidFill>
            <a:schemeClr val="tx1"/>
          </a:solidFill>
          <a:latin typeface="+mn-lt"/>
          <a:ea typeface="+mn-ea"/>
          <a:cs typeface="+mn-cs"/>
        </a:defRPr>
      </a:lvl4pPr>
      <a:lvl5pPr marL="7680864" algn="l" defTabSz="3840432" rtl="0" eaLnBrk="1" latinLnBrk="0" hangingPunct="1">
        <a:defRPr sz="7525" kern="1200">
          <a:solidFill>
            <a:schemeClr val="tx1"/>
          </a:solidFill>
          <a:latin typeface="+mn-lt"/>
          <a:ea typeface="+mn-ea"/>
          <a:cs typeface="+mn-cs"/>
        </a:defRPr>
      </a:lvl5pPr>
      <a:lvl6pPr marL="9601081" algn="l" defTabSz="3840432" rtl="0" eaLnBrk="1" latinLnBrk="0" hangingPunct="1">
        <a:defRPr sz="7525" kern="1200">
          <a:solidFill>
            <a:schemeClr val="tx1"/>
          </a:solidFill>
          <a:latin typeface="+mn-lt"/>
          <a:ea typeface="+mn-ea"/>
          <a:cs typeface="+mn-cs"/>
        </a:defRPr>
      </a:lvl6pPr>
      <a:lvl7pPr marL="11521297" algn="l" defTabSz="3840432" rtl="0" eaLnBrk="1" latinLnBrk="0" hangingPunct="1">
        <a:defRPr sz="7525" kern="1200">
          <a:solidFill>
            <a:schemeClr val="tx1"/>
          </a:solidFill>
          <a:latin typeface="+mn-lt"/>
          <a:ea typeface="+mn-ea"/>
          <a:cs typeface="+mn-cs"/>
        </a:defRPr>
      </a:lvl7pPr>
      <a:lvl8pPr marL="13441512" algn="l" defTabSz="3840432" rtl="0" eaLnBrk="1" latinLnBrk="0" hangingPunct="1">
        <a:defRPr sz="7525" kern="1200">
          <a:solidFill>
            <a:schemeClr val="tx1"/>
          </a:solidFill>
          <a:latin typeface="+mn-lt"/>
          <a:ea typeface="+mn-ea"/>
          <a:cs typeface="+mn-cs"/>
        </a:defRPr>
      </a:lvl8pPr>
      <a:lvl9pPr marL="15361729" algn="l" defTabSz="3840432"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371453" y="4522698"/>
            <a:ext cx="12823061" cy="758324"/>
          </a:xfrm>
        </p:spPr>
        <p:txBody>
          <a:bodyPr/>
          <a:lstStyle/>
          <a:p>
            <a:pPr lvl="0"/>
            <a:r>
              <a:rPr lang="en-US" sz="4000" dirty="0"/>
              <a:t>Introduction</a:t>
            </a:r>
          </a:p>
        </p:txBody>
      </p:sp>
      <p:sp>
        <p:nvSpPr>
          <p:cNvPr id="617" name="Text Placeholder 616"/>
          <p:cNvSpPr>
            <a:spLocks noGrp="1"/>
          </p:cNvSpPr>
          <p:nvPr>
            <p:ph type="body" sz="quarter" idx="22"/>
          </p:nvPr>
        </p:nvSpPr>
        <p:spPr>
          <a:xfrm>
            <a:off x="27924979" y="5657866"/>
            <a:ext cx="10215696" cy="757024"/>
          </a:xfrm>
        </p:spPr>
        <p:txBody>
          <a:bodyPr/>
          <a:lstStyle/>
          <a:p>
            <a:r>
              <a:rPr lang="en-US" sz="4000" dirty="0"/>
              <a:t>Results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01174" y="1125506"/>
            <a:ext cx="4539178" cy="3867702"/>
          </a:xfrm>
          <a:prstGeom prst="rect">
            <a:avLst/>
          </a:prstGeom>
        </p:spPr>
      </p:pic>
      <p:sp>
        <p:nvSpPr>
          <p:cNvPr id="2" name="Text Placeholder 1"/>
          <p:cNvSpPr>
            <a:spLocks noGrp="1"/>
          </p:cNvSpPr>
          <p:nvPr>
            <p:ph type="body" sz="quarter" idx="10"/>
          </p:nvPr>
        </p:nvSpPr>
        <p:spPr>
          <a:xfrm>
            <a:off x="371452" y="5180464"/>
            <a:ext cx="12823061" cy="5756747"/>
          </a:xfrm>
        </p:spPr>
        <p:txBody>
          <a:bodyPr/>
          <a:lstStyle/>
          <a:p>
            <a:pPr marL="0" marR="0">
              <a:lnSpc>
                <a:spcPct val="107000"/>
              </a:lnSpc>
              <a:spcBef>
                <a:spcPts val="0"/>
              </a:spcBef>
              <a:spcAft>
                <a:spcPts val="0"/>
              </a:spcAft>
            </a:pPr>
            <a:r>
              <a:rPr lang="en-US" sz="3600" dirty="0">
                <a:solidFill>
                  <a:schemeClr val="tx1"/>
                </a:solidFill>
                <a:effectLst/>
                <a:ea typeface="Calibri" panose="020F0502020204030204" pitchFamily="34" charset="0"/>
              </a:rPr>
              <a:t>In severe Covid-19 infection, cytokine storm possibly plays a role in development of worsening of symptoms and possibly worse outcomes. Worsening respiratory failure and use of invasive mechanical ventilation is a sign of severe Covid-19 infection for which Tocilizumab, a recombinant humanized monoclonal antibody specific for the interleukin-6 receptor inhibitor has been used. Researchers have studied improvement in inflammatory markers in Covid-19 infections. However, we do not know which of these markers best predicts the outcomes in Covid-19 patients.</a:t>
            </a:r>
          </a:p>
        </p:txBody>
      </p:sp>
      <p:sp>
        <p:nvSpPr>
          <p:cNvPr id="12" name="Text Placeholder 11"/>
          <p:cNvSpPr>
            <a:spLocks noGrp="1"/>
          </p:cNvSpPr>
          <p:nvPr>
            <p:ph type="body" sz="quarter" idx="26"/>
          </p:nvPr>
        </p:nvSpPr>
        <p:spPr>
          <a:xfrm>
            <a:off x="402238" y="31281823"/>
            <a:ext cx="17485210" cy="1607213"/>
          </a:xfrm>
        </p:spPr>
        <p:txBody>
          <a:bodyPr/>
          <a:lstStyle/>
          <a:p>
            <a:pPr marL="0" marR="0">
              <a:lnSpc>
                <a:spcPct val="107000"/>
              </a:lnSpc>
              <a:spcBef>
                <a:spcPts val="0"/>
              </a:spcBef>
              <a:spcAft>
                <a:spcPts val="0"/>
              </a:spcAft>
            </a:pPr>
            <a:r>
              <a:rPr lang="en-US" sz="3600" b="1" dirty="0">
                <a:effectLst/>
                <a:ea typeface="Calibri" panose="020F0502020204030204" pitchFamily="34" charset="0"/>
              </a:rPr>
              <a:t>Table 1</a:t>
            </a:r>
            <a:r>
              <a:rPr lang="en-US" sz="3600" dirty="0">
                <a:effectLst/>
                <a:ea typeface="Calibri" panose="020F0502020204030204" pitchFamily="34" charset="0"/>
              </a:rPr>
              <a:t>. Demographical and clinical characteristics of  COVID-19 patients receiving Tocilizumab - according to survival</a:t>
            </a:r>
          </a:p>
        </p:txBody>
      </p:sp>
      <p:sp>
        <p:nvSpPr>
          <p:cNvPr id="13" name="Text Placeholder 12"/>
          <p:cNvSpPr>
            <a:spLocks noGrp="1"/>
          </p:cNvSpPr>
          <p:nvPr>
            <p:ph type="body" sz="quarter" idx="30"/>
          </p:nvPr>
        </p:nvSpPr>
        <p:spPr>
          <a:xfrm>
            <a:off x="18634969" y="31094497"/>
            <a:ext cx="19505706" cy="2234436"/>
          </a:xfrm>
        </p:spPr>
        <p:txBody>
          <a:bodyPr/>
          <a:lstStyle/>
          <a:p>
            <a:r>
              <a:rPr lang="en-US" sz="3600" dirty="0">
                <a:solidFill>
                  <a:schemeClr val="tx1"/>
                </a:solidFill>
                <a:effectLst/>
                <a:ea typeface="Calibri" panose="020F0502020204030204" pitchFamily="34" charset="0"/>
              </a:rPr>
              <a:t>Receipt of tocilizumab improves inflammatory markers in Covid-19 infection. Improvement in ESR may suggest a favorable outcome while worsening triglyceride levels may suggest poor outcomes.</a:t>
            </a:r>
          </a:p>
          <a:p>
            <a:endParaRPr lang="en-US" sz="3600" dirty="0">
              <a:solidFill>
                <a:schemeClr val="tx1"/>
              </a:solidFill>
            </a:endParaRPr>
          </a:p>
        </p:txBody>
      </p:sp>
      <p:sp>
        <p:nvSpPr>
          <p:cNvPr id="14" name="Text Placeholder 13"/>
          <p:cNvSpPr>
            <a:spLocks noGrp="1"/>
          </p:cNvSpPr>
          <p:nvPr>
            <p:ph type="body" sz="quarter" idx="153"/>
          </p:nvPr>
        </p:nvSpPr>
        <p:spPr>
          <a:xfrm>
            <a:off x="9195004" y="460848"/>
            <a:ext cx="21551696" cy="3719655"/>
          </a:xfrm>
        </p:spPr>
        <p:txBody>
          <a:bodyPr>
            <a:normAutofit fontScale="92500" lnSpcReduction="10000"/>
          </a:bodyPr>
          <a:lstStyle/>
          <a:p>
            <a:r>
              <a:rPr lang="en-US" sz="8700" dirty="0">
                <a:solidFill>
                  <a:schemeClr val="tx1"/>
                </a:solidFill>
                <a:latin typeface="Times New Roman" pitchFamily="18" charset="0"/>
                <a:cs typeface="Times New Roman" pitchFamily="18" charset="0"/>
              </a:rPr>
              <a:t>Can changes in inflammatory markers in patients with COVID-19 infection receiving Tocilizumab predict in hospital mortality?</a:t>
            </a:r>
          </a:p>
        </p:txBody>
      </p:sp>
      <p:sp>
        <p:nvSpPr>
          <p:cNvPr id="27" name="Text Placeholder 12"/>
          <p:cNvSpPr>
            <a:spLocks noGrp="1"/>
          </p:cNvSpPr>
          <p:nvPr>
            <p:ph type="body" sz="quarter" idx="30"/>
          </p:nvPr>
        </p:nvSpPr>
        <p:spPr>
          <a:xfrm>
            <a:off x="27924978" y="6446367"/>
            <a:ext cx="10479821" cy="11684651"/>
          </a:xfrm>
        </p:spPr>
        <p:txBody>
          <a:bodyPr/>
          <a:lstStyle/>
          <a:p>
            <a:pPr marL="0" marR="0">
              <a:lnSpc>
                <a:spcPct val="107000"/>
              </a:lnSpc>
              <a:spcBef>
                <a:spcPts val="0"/>
              </a:spcBef>
              <a:spcAft>
                <a:spcPts val="0"/>
              </a:spcAft>
            </a:pPr>
            <a:r>
              <a:rPr lang="en-US" sz="3600" dirty="0">
                <a:solidFill>
                  <a:schemeClr val="tx1"/>
                </a:solidFill>
                <a:effectLst/>
                <a:ea typeface="Calibri" panose="020F0502020204030204" pitchFamily="34" charset="0"/>
              </a:rPr>
              <a:t>There were 49 patients who received tocilizumab secondary  to severe Covid-19 infection. Of these 16 (33%) died. There was no significant difference in gender, or race between those who died and those who survived. Mean age of patient who survived was lower than those who died (mean 57 +/- 9.9 vs 59 +/_ 15.7, P&lt;001) There was no significant difference in initial levels of inflammatory markers between the two groups except d-dimer and fibrinogen, which were higher in those who died.  There was significant decrease in levels of inflammatory markers in both groups after receipt of tocilizumab. However, the changes in levels of markers were not significantly different between the two groups except for triglycerides and ESR. In patients who died, mean increase in triglyceride level was 184% when compared to 51% in those who survived(p=0.03). Decrease in ESR was significantly higher in those who survived (39.7% vs 31.8%, p=0.02).</a:t>
            </a:r>
          </a:p>
        </p:txBody>
      </p:sp>
      <p:sp>
        <p:nvSpPr>
          <p:cNvPr id="25" name="Text Placeholder 452"/>
          <p:cNvSpPr>
            <a:spLocks noGrp="1"/>
          </p:cNvSpPr>
          <p:nvPr>
            <p:ph type="body" sz="quarter" idx="11"/>
          </p:nvPr>
        </p:nvSpPr>
        <p:spPr>
          <a:xfrm>
            <a:off x="406621" y="11039353"/>
            <a:ext cx="12823061" cy="678169"/>
          </a:xfrm>
        </p:spPr>
        <p:txBody>
          <a:bodyPr/>
          <a:lstStyle/>
          <a:p>
            <a:pPr lvl="0"/>
            <a:r>
              <a:rPr lang="en-US" sz="4000" dirty="0"/>
              <a:t>Hypothesis</a:t>
            </a:r>
          </a:p>
        </p:txBody>
      </p:sp>
      <p:sp>
        <p:nvSpPr>
          <p:cNvPr id="26" name="TextBox 25"/>
          <p:cNvSpPr txBox="1"/>
          <p:nvPr/>
        </p:nvSpPr>
        <p:spPr>
          <a:xfrm>
            <a:off x="402238" y="11717523"/>
            <a:ext cx="12792275" cy="1237903"/>
          </a:xfrm>
          <a:prstGeom prst="rect">
            <a:avLst/>
          </a:prstGeom>
          <a:noFill/>
        </p:spPr>
        <p:txBody>
          <a:bodyPr wrap="square" rtlCol="0">
            <a:spAutoFit/>
          </a:bodyPr>
          <a:lstStyle/>
          <a:p>
            <a:pPr marL="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Changes in inflammatory markers can predict mortality in Covid-19 patients with cytokine storm.</a:t>
            </a:r>
          </a:p>
        </p:txBody>
      </p:sp>
      <p:sp>
        <p:nvSpPr>
          <p:cNvPr id="29" name="TextBox 28"/>
          <p:cNvSpPr txBox="1"/>
          <p:nvPr/>
        </p:nvSpPr>
        <p:spPr>
          <a:xfrm>
            <a:off x="13067986" y="4111436"/>
            <a:ext cx="12268828" cy="1200329"/>
          </a:xfrm>
          <a:prstGeom prst="rect">
            <a:avLst/>
          </a:prstGeom>
          <a:noFill/>
        </p:spPr>
        <p:txBody>
          <a:bodyPr wrap="square" rtlCol="0">
            <a:spAutoFit/>
          </a:bodyPr>
          <a:lstStyle/>
          <a:p>
            <a:pPr algn="ctr"/>
            <a:r>
              <a:rPr lang="en-US" sz="3600" dirty="0"/>
              <a:t>Alex Adams DO, Martin Herrera DO, Dhaval Patel MD, </a:t>
            </a:r>
          </a:p>
          <a:p>
            <a:pPr algn="ctr"/>
            <a:r>
              <a:rPr lang="en-US" sz="3600" dirty="0"/>
              <a:t>Leslie Roebuck PharmD, </a:t>
            </a:r>
            <a:r>
              <a:rPr lang="en-US" sz="3600" dirty="0" err="1"/>
              <a:t>Gagan</a:t>
            </a:r>
            <a:r>
              <a:rPr lang="en-US" sz="3600" dirty="0"/>
              <a:t> Kumar, MD</a:t>
            </a:r>
          </a:p>
        </p:txBody>
      </p:sp>
      <p:graphicFrame>
        <p:nvGraphicFramePr>
          <p:cNvPr id="11" name="Table 10">
            <a:extLst>
              <a:ext uri="{FF2B5EF4-FFF2-40B4-BE49-F238E27FC236}">
                <a16:creationId xmlns:a16="http://schemas.microsoft.com/office/drawing/2014/main" id="{4F9577CF-DB8C-4E79-BEC2-D63DF15DAA13}"/>
              </a:ext>
            </a:extLst>
          </p:cNvPr>
          <p:cNvGraphicFramePr>
            <a:graphicFrameLocks noGrp="1"/>
          </p:cNvGraphicFramePr>
          <p:nvPr>
            <p:extLst>
              <p:ext uri="{D42A27DB-BD31-4B8C-83A1-F6EECF244321}">
                <p14:modId xmlns:p14="http://schemas.microsoft.com/office/powerpoint/2010/main" val="3163703073"/>
              </p:ext>
            </p:extLst>
          </p:nvPr>
        </p:nvGraphicFramePr>
        <p:xfrm>
          <a:off x="18564631" y="20415638"/>
          <a:ext cx="19433547" cy="8922711"/>
        </p:xfrm>
        <a:graphic>
          <a:graphicData uri="http://schemas.openxmlformats.org/drawingml/2006/table">
            <a:tbl>
              <a:tblPr firstRow="1" firstCol="1" bandRow="1">
                <a:tableStyleId>{5C22544A-7EE6-4342-B048-85BDC9FD1C3A}</a:tableStyleId>
              </a:tblPr>
              <a:tblGrid>
                <a:gridCol w="5546374">
                  <a:extLst>
                    <a:ext uri="{9D8B030D-6E8A-4147-A177-3AD203B41FA5}">
                      <a16:colId xmlns:a16="http://schemas.microsoft.com/office/drawing/2014/main" val="1967184608"/>
                    </a:ext>
                  </a:extLst>
                </a:gridCol>
                <a:gridCol w="5606995">
                  <a:extLst>
                    <a:ext uri="{9D8B030D-6E8A-4147-A177-3AD203B41FA5}">
                      <a16:colId xmlns:a16="http://schemas.microsoft.com/office/drawing/2014/main" val="1100177394"/>
                    </a:ext>
                  </a:extLst>
                </a:gridCol>
                <a:gridCol w="5273128">
                  <a:extLst>
                    <a:ext uri="{9D8B030D-6E8A-4147-A177-3AD203B41FA5}">
                      <a16:colId xmlns:a16="http://schemas.microsoft.com/office/drawing/2014/main" val="2379144866"/>
                    </a:ext>
                  </a:extLst>
                </a:gridCol>
                <a:gridCol w="3007050">
                  <a:extLst>
                    <a:ext uri="{9D8B030D-6E8A-4147-A177-3AD203B41FA5}">
                      <a16:colId xmlns:a16="http://schemas.microsoft.com/office/drawing/2014/main" val="2652163802"/>
                    </a:ext>
                  </a:extLst>
                </a:gridCol>
              </a:tblGrid>
              <a:tr h="592996">
                <a:tc>
                  <a:txBody>
                    <a:bodyPr/>
                    <a:lstStyle/>
                    <a:p>
                      <a:pPr marL="0" marR="0">
                        <a:lnSpc>
                          <a:spcPct val="107000"/>
                        </a:lnSpc>
                        <a:spcBef>
                          <a:spcPts val="0"/>
                        </a:spcBef>
                        <a:spcAft>
                          <a:spcPts val="0"/>
                        </a:spcAft>
                      </a:pPr>
                      <a:r>
                        <a:rPr lang="en-US" sz="4000">
                          <a:effectLst/>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Survived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Died</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3137306"/>
                  </a:ext>
                </a:extLst>
              </a:tr>
              <a:tr h="831850">
                <a:tc>
                  <a:txBody>
                    <a:bodyPr/>
                    <a:lstStyle/>
                    <a:p>
                      <a:pPr marL="0" marR="0">
                        <a:lnSpc>
                          <a:spcPct val="107000"/>
                        </a:lnSpc>
                        <a:spcBef>
                          <a:spcPts val="0"/>
                        </a:spcBef>
                        <a:spcAft>
                          <a:spcPts val="0"/>
                        </a:spcAft>
                      </a:pPr>
                      <a:r>
                        <a:rPr lang="en-US" sz="4000" dirty="0">
                          <a:effectLst/>
                        </a:rPr>
                        <a:t>Percent Change in Markers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894906"/>
                  </a:ext>
                </a:extLst>
              </a:tr>
              <a:tr h="1003401">
                <a:tc>
                  <a:txBody>
                    <a:bodyPr/>
                    <a:lstStyle/>
                    <a:p>
                      <a:pPr marL="0" marR="0" algn="r">
                        <a:lnSpc>
                          <a:spcPct val="107000"/>
                        </a:lnSpc>
                        <a:spcBef>
                          <a:spcPts val="0"/>
                        </a:spcBef>
                        <a:spcAft>
                          <a:spcPts val="0"/>
                        </a:spcAft>
                      </a:pPr>
                      <a:r>
                        <a:rPr lang="en-US" sz="4000" b="0" dirty="0">
                          <a:effectLst/>
                        </a:rPr>
                        <a:t>CRP</a:t>
                      </a:r>
                      <a:endParaRPr lang="en-US" sz="4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78.2(69.8-96), 29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68.5(57.2-94.7), 11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0.245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511578"/>
                  </a:ext>
                </a:extLst>
              </a:tr>
              <a:tr h="1003401">
                <a:tc>
                  <a:txBody>
                    <a:bodyPr/>
                    <a:lstStyle/>
                    <a:p>
                      <a:pPr marL="0" marR="0" algn="r">
                        <a:lnSpc>
                          <a:spcPct val="107000"/>
                        </a:lnSpc>
                        <a:spcBef>
                          <a:spcPts val="0"/>
                        </a:spcBef>
                        <a:spcAft>
                          <a:spcPts val="0"/>
                        </a:spcAft>
                      </a:pPr>
                      <a:r>
                        <a:rPr lang="en-US" sz="4000" b="0">
                          <a:effectLst/>
                        </a:rPr>
                        <a:t>Ferritin</a:t>
                      </a:r>
                      <a:endParaRPr lang="en-US" sz="4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46.6(25.2-61.2), 30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37.3(14.9-59.4), 12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0.325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0569931"/>
                  </a:ext>
                </a:extLst>
              </a:tr>
              <a:tr h="1003401">
                <a:tc>
                  <a:txBody>
                    <a:bodyPr/>
                    <a:lstStyle/>
                    <a:p>
                      <a:pPr marL="0" marR="0" algn="r">
                        <a:lnSpc>
                          <a:spcPct val="107000"/>
                        </a:lnSpc>
                        <a:spcBef>
                          <a:spcPts val="0"/>
                        </a:spcBef>
                        <a:spcAft>
                          <a:spcPts val="0"/>
                        </a:spcAft>
                      </a:pPr>
                      <a:r>
                        <a:rPr lang="en-US" sz="4000" b="0" dirty="0">
                          <a:effectLst/>
                        </a:rPr>
                        <a:t>D-Dimer</a:t>
                      </a:r>
                      <a:endParaRPr lang="en-US" sz="4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47.4(0-73), 31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16.2(0-38.7), 13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0.117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949565"/>
                  </a:ext>
                </a:extLst>
              </a:tr>
              <a:tr h="1003401">
                <a:tc>
                  <a:txBody>
                    <a:bodyPr/>
                    <a:lstStyle/>
                    <a:p>
                      <a:pPr marL="0" marR="0" algn="r">
                        <a:lnSpc>
                          <a:spcPct val="107000"/>
                        </a:lnSpc>
                        <a:spcBef>
                          <a:spcPts val="0"/>
                        </a:spcBef>
                        <a:spcAft>
                          <a:spcPts val="0"/>
                        </a:spcAft>
                      </a:pPr>
                      <a:r>
                        <a:rPr lang="en-US" sz="4000" b="0">
                          <a:effectLst/>
                        </a:rPr>
                        <a:t>Fibrinogen</a:t>
                      </a:r>
                      <a:endParaRPr lang="en-US" sz="4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47.6(21.8-63.5), 23</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47.0(26.8-56.9), 9</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0.954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5642697"/>
                  </a:ext>
                </a:extLst>
              </a:tr>
              <a:tr h="1003401">
                <a:tc>
                  <a:txBody>
                    <a:bodyPr/>
                    <a:lstStyle/>
                    <a:p>
                      <a:pPr marL="0" marR="0" algn="r">
                        <a:lnSpc>
                          <a:spcPct val="107000"/>
                        </a:lnSpc>
                        <a:spcBef>
                          <a:spcPts val="0"/>
                        </a:spcBef>
                        <a:spcAft>
                          <a:spcPts val="0"/>
                        </a:spcAft>
                      </a:pPr>
                      <a:r>
                        <a:rPr lang="en-US" sz="4000" b="0" dirty="0">
                          <a:effectLst/>
                        </a:rPr>
                        <a:t>ESR</a:t>
                      </a:r>
                      <a:endParaRPr lang="en-US" sz="4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39.7(34.7-51.9), 13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31.8(27.8-49.2), 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0.024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27993"/>
                  </a:ext>
                </a:extLst>
              </a:tr>
              <a:tr h="1003401">
                <a:tc>
                  <a:txBody>
                    <a:bodyPr/>
                    <a:lstStyle/>
                    <a:p>
                      <a:pPr marL="0" marR="0" algn="r">
                        <a:lnSpc>
                          <a:spcPct val="107000"/>
                        </a:lnSpc>
                        <a:spcBef>
                          <a:spcPts val="0"/>
                        </a:spcBef>
                        <a:spcAft>
                          <a:spcPts val="0"/>
                        </a:spcAft>
                      </a:pPr>
                      <a:r>
                        <a:rPr lang="en-US" sz="4000" b="0" dirty="0">
                          <a:effectLst/>
                        </a:rPr>
                        <a:t>LDH</a:t>
                      </a:r>
                      <a:endParaRPr lang="en-US" sz="4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29.7(20.2-35.6), 25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28.9(7.4-54.5), 11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0.912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996217"/>
                  </a:ext>
                </a:extLst>
              </a:tr>
              <a:tr h="1003401">
                <a:tc>
                  <a:txBody>
                    <a:bodyPr/>
                    <a:lstStyle/>
                    <a:p>
                      <a:pPr marL="0" marR="0" algn="r">
                        <a:lnSpc>
                          <a:spcPct val="107000"/>
                        </a:lnSpc>
                        <a:spcBef>
                          <a:spcPts val="0"/>
                        </a:spcBef>
                        <a:spcAft>
                          <a:spcPts val="0"/>
                        </a:spcAft>
                      </a:pPr>
                      <a:r>
                        <a:rPr lang="en-US" sz="4000" b="0" dirty="0">
                          <a:effectLst/>
                        </a:rPr>
                        <a:t>Triglycerides</a:t>
                      </a:r>
                      <a:endParaRPr lang="en-US" sz="4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a:effectLst/>
                        </a:rPr>
                        <a:t>51.3(14.4-58), 25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184.4(15.4-127.8), 10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4000" dirty="0">
                          <a:effectLst/>
                        </a:rPr>
                        <a:t>0.031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3815470"/>
                  </a:ext>
                </a:extLst>
              </a:tr>
            </a:tbl>
          </a:graphicData>
        </a:graphic>
      </p:graphicFrame>
      <p:sp>
        <p:nvSpPr>
          <p:cNvPr id="38" name="Text Placeholder 616">
            <a:extLst>
              <a:ext uri="{FF2B5EF4-FFF2-40B4-BE49-F238E27FC236}">
                <a16:creationId xmlns:a16="http://schemas.microsoft.com/office/drawing/2014/main" id="{8996E322-0002-48A7-AFAC-BCA89CD34BBF}"/>
              </a:ext>
            </a:extLst>
          </p:cNvPr>
          <p:cNvSpPr txBox="1">
            <a:spLocks/>
          </p:cNvSpPr>
          <p:nvPr/>
        </p:nvSpPr>
        <p:spPr>
          <a:xfrm>
            <a:off x="18634968" y="30306312"/>
            <a:ext cx="19346295" cy="800211"/>
          </a:xfrm>
          <a:prstGeom prst="rect">
            <a:avLst/>
          </a:prstGeom>
          <a:solidFill>
            <a:srgbClr val="404726"/>
          </a:solidFill>
        </p:spPr>
        <p:txBody>
          <a:bodyPr wrap="square" lIns="91436" tIns="91436" rIns="91436" bIns="91436" anchor="ctr" anchorCtr="0">
            <a:spAutoFit/>
          </a:bodyPr>
          <a:lstStyle>
            <a:lvl1pPr marL="0" indent="0" algn="ctr" defTabSz="3840432"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4000" dirty="0"/>
              <a:t>Conclusions</a:t>
            </a:r>
          </a:p>
        </p:txBody>
      </p:sp>
      <p:sp>
        <p:nvSpPr>
          <p:cNvPr id="44" name="TextBox 43">
            <a:extLst>
              <a:ext uri="{FF2B5EF4-FFF2-40B4-BE49-F238E27FC236}">
                <a16:creationId xmlns:a16="http://schemas.microsoft.com/office/drawing/2014/main" id="{927C18E3-A655-4FEA-94CD-1D3C234D2F67}"/>
              </a:ext>
            </a:extLst>
          </p:cNvPr>
          <p:cNvSpPr txBox="1"/>
          <p:nvPr/>
        </p:nvSpPr>
        <p:spPr>
          <a:xfrm>
            <a:off x="18475557" y="29338349"/>
            <a:ext cx="19505706" cy="645113"/>
          </a:xfrm>
          <a:prstGeom prst="rect">
            <a:avLst/>
          </a:prstGeom>
          <a:noFill/>
        </p:spPr>
        <p:txBody>
          <a:bodyPr wrap="square">
            <a:spAutoFit/>
          </a:bodyPr>
          <a:lstStyle/>
          <a:p>
            <a:pPr marL="0" marR="0" indent="457200">
              <a:lnSpc>
                <a:spcPct val="107000"/>
              </a:lnSpc>
              <a:spcBef>
                <a:spcPts val="0"/>
              </a:spcBef>
              <a:spcAft>
                <a:spcPts val="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change (inter quartile range), number of samples</a:t>
            </a:r>
          </a:p>
        </p:txBody>
      </p:sp>
      <p:sp>
        <p:nvSpPr>
          <p:cNvPr id="45" name="Text Placeholder 11">
            <a:extLst>
              <a:ext uri="{FF2B5EF4-FFF2-40B4-BE49-F238E27FC236}">
                <a16:creationId xmlns:a16="http://schemas.microsoft.com/office/drawing/2014/main" id="{6034A74F-1357-4181-8BDD-DF03AC1CA0CD}"/>
              </a:ext>
            </a:extLst>
          </p:cNvPr>
          <p:cNvSpPr txBox="1">
            <a:spLocks/>
          </p:cNvSpPr>
          <p:nvPr/>
        </p:nvSpPr>
        <p:spPr>
          <a:xfrm>
            <a:off x="18564631" y="18214241"/>
            <a:ext cx="9360348" cy="2200004"/>
          </a:xfrm>
          <a:prstGeom prst="rect">
            <a:avLst/>
          </a:prstGeom>
        </p:spPr>
        <p:txBody>
          <a:bodyPr wrap="square" lIns="228589" tIns="228589" rIns="228589" bIns="228589">
            <a:spAutoFit/>
          </a:bodyPr>
          <a:lstStyle>
            <a:lvl1pPr marL="0" indent="0" algn="l" defTabSz="3840432"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146"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202"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265" indent="-550063"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309" indent="-400045"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marL="0" marR="0">
              <a:lnSpc>
                <a:spcPct val="107000"/>
              </a:lnSpc>
              <a:spcBef>
                <a:spcPts val="0"/>
              </a:spcBef>
              <a:spcAft>
                <a:spcPts val="0"/>
              </a:spcAft>
            </a:pPr>
            <a:r>
              <a:rPr lang="en-US" sz="3600" b="1" dirty="0">
                <a:solidFill>
                  <a:schemeClr val="tx1"/>
                </a:solidFill>
                <a:effectLst/>
                <a:ea typeface="Calibri" panose="020F0502020204030204" pitchFamily="34" charset="0"/>
              </a:rPr>
              <a:t>Table 2</a:t>
            </a:r>
            <a:r>
              <a:rPr lang="en-US" sz="3600" dirty="0">
                <a:solidFill>
                  <a:schemeClr val="tx1"/>
                </a:solidFill>
                <a:effectLst/>
                <a:ea typeface="Calibri" panose="020F0502020204030204" pitchFamily="34" charset="0"/>
              </a:rPr>
              <a:t>. Change in inflammatory markers from initial day of receiving Tocilizumab to 15 days after treatment.</a:t>
            </a:r>
          </a:p>
        </p:txBody>
      </p:sp>
      <p:sp>
        <p:nvSpPr>
          <p:cNvPr id="21" name="TextBox 20">
            <a:extLst>
              <a:ext uri="{FF2B5EF4-FFF2-40B4-BE49-F238E27FC236}">
                <a16:creationId xmlns:a16="http://schemas.microsoft.com/office/drawing/2014/main" id="{D7BEE0B7-AEBC-46F9-A7EC-8FEEC4A4D65D}"/>
              </a:ext>
            </a:extLst>
          </p:cNvPr>
          <p:cNvSpPr txBox="1"/>
          <p:nvPr/>
        </p:nvSpPr>
        <p:spPr>
          <a:xfrm>
            <a:off x="13736262" y="6577797"/>
            <a:ext cx="13800223" cy="6573018"/>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We evaluated consecutive patients receiving tocilizumab admitted to a large community hospital in Northeast Georgia. We included COVID-19 positive adult patients who developed worsening respiratory status and required Tocilizumab between March 1,2020 and June 10, 2020. Our criteria for use of Tocilizumab were following parameters supportive of cytokine storm – 3 or more of the following 1. Ferritin &gt;300 ng/mL with doubling within 24 hours, 2. Ferritin &gt;600 ng/mL at presentation, 3.  LDH &gt;250 U/L, 4. Elevated D dimer (&gt; 2 mcg/mL FEU), 5. High sensitivity CRP greater than 7 mg/L, and 6. H score greater than 110. We examined changes in following inflammatory markers to examine differences between those who died and those who survived – Ferritin, D-dimer, </a:t>
            </a:r>
          </a:p>
        </p:txBody>
      </p:sp>
      <p:sp>
        <p:nvSpPr>
          <p:cNvPr id="22" name="Text Placeholder 616">
            <a:extLst>
              <a:ext uri="{FF2B5EF4-FFF2-40B4-BE49-F238E27FC236}">
                <a16:creationId xmlns:a16="http://schemas.microsoft.com/office/drawing/2014/main" id="{87C49B7F-D116-4E91-9798-25C9512BCE71}"/>
              </a:ext>
            </a:extLst>
          </p:cNvPr>
          <p:cNvSpPr txBox="1">
            <a:spLocks/>
          </p:cNvSpPr>
          <p:nvPr/>
        </p:nvSpPr>
        <p:spPr>
          <a:xfrm>
            <a:off x="13736262" y="5636272"/>
            <a:ext cx="13800222" cy="800211"/>
          </a:xfrm>
          <a:prstGeom prst="rect">
            <a:avLst/>
          </a:prstGeom>
          <a:solidFill>
            <a:srgbClr val="404726"/>
          </a:solidFill>
        </p:spPr>
        <p:txBody>
          <a:bodyPr wrap="square" lIns="91436" tIns="91436" rIns="91436" bIns="91436" anchor="ctr" anchorCtr="0">
            <a:spAutoFit/>
          </a:bodyPr>
          <a:lstStyle>
            <a:lvl1pPr marL="0" indent="0" algn="ctr" defTabSz="3840432"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4000" dirty="0"/>
              <a:t>Methods</a:t>
            </a:r>
          </a:p>
        </p:txBody>
      </p:sp>
      <p:graphicFrame>
        <p:nvGraphicFramePr>
          <p:cNvPr id="4" name="Table 3">
            <a:extLst>
              <a:ext uri="{FF2B5EF4-FFF2-40B4-BE49-F238E27FC236}">
                <a16:creationId xmlns:a16="http://schemas.microsoft.com/office/drawing/2014/main" id="{90C6F42E-605D-4488-9F49-2F8101DF19C6}"/>
              </a:ext>
            </a:extLst>
          </p:cNvPr>
          <p:cNvGraphicFramePr>
            <a:graphicFrameLocks noGrp="1"/>
          </p:cNvGraphicFramePr>
          <p:nvPr>
            <p:extLst>
              <p:ext uri="{D42A27DB-BD31-4B8C-83A1-F6EECF244321}">
                <p14:modId xmlns:p14="http://schemas.microsoft.com/office/powerpoint/2010/main" val="2993345586"/>
              </p:ext>
            </p:extLst>
          </p:nvPr>
        </p:nvGraphicFramePr>
        <p:xfrm>
          <a:off x="336284" y="13297620"/>
          <a:ext cx="17551164" cy="17984202"/>
        </p:xfrm>
        <a:graphic>
          <a:graphicData uri="http://schemas.openxmlformats.org/drawingml/2006/table">
            <a:tbl>
              <a:tblPr firstRow="1" firstCol="1" bandRow="1">
                <a:tableStyleId>{5C22544A-7EE6-4342-B048-85BDC9FD1C3A}</a:tableStyleId>
              </a:tblPr>
              <a:tblGrid>
                <a:gridCol w="5164932">
                  <a:extLst>
                    <a:ext uri="{9D8B030D-6E8A-4147-A177-3AD203B41FA5}">
                      <a16:colId xmlns:a16="http://schemas.microsoft.com/office/drawing/2014/main" val="4105711994"/>
                    </a:ext>
                  </a:extLst>
                </a:gridCol>
                <a:gridCol w="2313277">
                  <a:extLst>
                    <a:ext uri="{9D8B030D-6E8A-4147-A177-3AD203B41FA5}">
                      <a16:colId xmlns:a16="http://schemas.microsoft.com/office/drawing/2014/main" val="3720477286"/>
                    </a:ext>
                  </a:extLst>
                </a:gridCol>
                <a:gridCol w="5140776">
                  <a:extLst>
                    <a:ext uri="{9D8B030D-6E8A-4147-A177-3AD203B41FA5}">
                      <a16:colId xmlns:a16="http://schemas.microsoft.com/office/drawing/2014/main" val="3993694080"/>
                    </a:ext>
                  </a:extLst>
                </a:gridCol>
                <a:gridCol w="2291582">
                  <a:extLst>
                    <a:ext uri="{9D8B030D-6E8A-4147-A177-3AD203B41FA5}">
                      <a16:colId xmlns:a16="http://schemas.microsoft.com/office/drawing/2014/main" val="3308047324"/>
                    </a:ext>
                  </a:extLst>
                </a:gridCol>
                <a:gridCol w="2640597">
                  <a:extLst>
                    <a:ext uri="{9D8B030D-6E8A-4147-A177-3AD203B41FA5}">
                      <a16:colId xmlns:a16="http://schemas.microsoft.com/office/drawing/2014/main" val="3252937688"/>
                    </a:ext>
                  </a:extLst>
                </a:gridCol>
              </a:tblGrid>
              <a:tr h="551215">
                <a:tc>
                  <a:txBody>
                    <a:bodyPr/>
                    <a:lstStyle/>
                    <a:p>
                      <a:pPr marL="0" marR="0">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8260" algn="ctr">
                        <a:lnSpc>
                          <a:spcPct val="107000"/>
                        </a:lnSpc>
                        <a:spcBef>
                          <a:spcPts val="0"/>
                        </a:spcBef>
                        <a:spcAft>
                          <a:spcPts val="0"/>
                        </a:spcAft>
                        <a:tabLst>
                          <a:tab pos="416560" algn="l"/>
                        </a:tabLst>
                      </a:pPr>
                      <a:r>
                        <a:rPr lang="en-US" sz="3600">
                          <a:effectLst/>
                        </a:rPr>
                        <a:t>Survival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Mortality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45561898"/>
                  </a:ext>
                </a:extLst>
              </a:tr>
              <a:tr h="551215">
                <a:tc>
                  <a:txBody>
                    <a:bodyPr/>
                    <a:lstStyle/>
                    <a:p>
                      <a:pPr marL="0" marR="0">
                        <a:lnSpc>
                          <a:spcPct val="107000"/>
                        </a:lnSpc>
                        <a:spcBef>
                          <a:spcPts val="0"/>
                        </a:spcBef>
                        <a:spcAft>
                          <a:spcPts val="0"/>
                        </a:spcAft>
                      </a:pPr>
                      <a:r>
                        <a:rPr lang="en-US" sz="3600">
                          <a:effectLst/>
                        </a:rPr>
                        <a:t>Total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33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2418220003"/>
                  </a:ext>
                </a:extLst>
              </a:tr>
              <a:tr h="586415">
                <a:tc>
                  <a:txBody>
                    <a:bodyPr/>
                    <a:lstStyle/>
                    <a:p>
                      <a:pPr marL="0" marR="0">
                        <a:lnSpc>
                          <a:spcPct val="107000"/>
                        </a:lnSpc>
                        <a:spcBef>
                          <a:spcPts val="0"/>
                        </a:spcBef>
                        <a:spcAft>
                          <a:spcPts val="0"/>
                        </a:spcAft>
                      </a:pPr>
                      <a:r>
                        <a:rPr lang="en-US" sz="3600">
                          <a:effectLst/>
                        </a:rPr>
                        <a:t>Age, mean (SD)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57.0±9.9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59.1±15.7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&lt;0.001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039191145"/>
                  </a:ext>
                </a:extLst>
              </a:tr>
              <a:tr h="551215">
                <a:tc>
                  <a:txBody>
                    <a:bodyPr/>
                    <a:lstStyle/>
                    <a:p>
                      <a:pPr marL="0" marR="0">
                        <a:lnSpc>
                          <a:spcPct val="107000"/>
                        </a:lnSpc>
                        <a:spcBef>
                          <a:spcPts val="0"/>
                        </a:spcBef>
                        <a:spcAft>
                          <a:spcPts val="0"/>
                        </a:spcAft>
                      </a:pPr>
                      <a:r>
                        <a:rPr lang="en-US" sz="3600">
                          <a:effectLst/>
                        </a:rPr>
                        <a:t>Male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73.68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26.32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0.079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02229319"/>
                  </a:ext>
                </a:extLst>
              </a:tr>
              <a:tr h="551215">
                <a:tc>
                  <a:txBody>
                    <a:bodyPr/>
                    <a:lstStyle/>
                    <a:p>
                      <a:pPr marL="0" marR="0">
                        <a:lnSpc>
                          <a:spcPct val="107000"/>
                        </a:lnSpc>
                        <a:spcBef>
                          <a:spcPts val="0"/>
                        </a:spcBef>
                        <a:spcAft>
                          <a:spcPts val="0"/>
                        </a:spcAft>
                      </a:pPr>
                      <a:r>
                        <a:rPr lang="en-US" sz="3600">
                          <a:effectLst/>
                        </a:rPr>
                        <a:t>Race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0.102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532382717"/>
                  </a:ext>
                </a:extLst>
              </a:tr>
              <a:tr h="551215">
                <a:tc>
                  <a:txBody>
                    <a:bodyPr/>
                    <a:lstStyle/>
                    <a:p>
                      <a:pPr marL="0" marR="0" algn="r">
                        <a:lnSpc>
                          <a:spcPct val="107000"/>
                        </a:lnSpc>
                        <a:spcBef>
                          <a:spcPts val="0"/>
                        </a:spcBef>
                        <a:spcAft>
                          <a:spcPts val="0"/>
                        </a:spcAft>
                      </a:pPr>
                      <a:r>
                        <a:rPr lang="en-US" sz="3600" b="0" dirty="0">
                          <a:effectLst/>
                        </a:rPr>
                        <a:t>White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50.0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2972967213"/>
                  </a:ext>
                </a:extLst>
              </a:tr>
              <a:tr h="551215">
                <a:tc>
                  <a:txBody>
                    <a:bodyPr/>
                    <a:lstStyle/>
                    <a:p>
                      <a:pPr marL="0" marR="0" algn="r">
                        <a:lnSpc>
                          <a:spcPct val="107000"/>
                        </a:lnSpc>
                        <a:spcBef>
                          <a:spcPts val="0"/>
                        </a:spcBef>
                        <a:spcAft>
                          <a:spcPts val="0"/>
                        </a:spcAft>
                      </a:pPr>
                      <a:r>
                        <a:rPr lang="en-US" sz="3600" b="0" dirty="0">
                          <a:effectLst/>
                        </a:rPr>
                        <a:t>Black</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70.0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30.0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2401742892"/>
                  </a:ext>
                </a:extLst>
              </a:tr>
              <a:tr h="551215">
                <a:tc>
                  <a:txBody>
                    <a:bodyPr/>
                    <a:lstStyle/>
                    <a:p>
                      <a:pPr marL="0" marR="0" algn="r">
                        <a:lnSpc>
                          <a:spcPct val="107000"/>
                        </a:lnSpc>
                        <a:spcBef>
                          <a:spcPts val="0"/>
                        </a:spcBef>
                        <a:spcAft>
                          <a:spcPts val="0"/>
                        </a:spcAft>
                      </a:pPr>
                      <a:r>
                        <a:rPr lang="en-US" sz="3600" b="0" dirty="0">
                          <a:effectLst/>
                        </a:rPr>
                        <a:t>Hispanic</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75.86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24.14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2117821231"/>
                  </a:ext>
                </a:extLst>
              </a:tr>
              <a:tr h="551215">
                <a:tc>
                  <a:txBody>
                    <a:bodyPr/>
                    <a:lstStyle/>
                    <a:p>
                      <a:pPr marL="0" marR="0" algn="r">
                        <a:lnSpc>
                          <a:spcPct val="107000"/>
                        </a:lnSpc>
                        <a:spcBef>
                          <a:spcPts val="0"/>
                        </a:spcBef>
                        <a:spcAft>
                          <a:spcPts val="0"/>
                        </a:spcAft>
                      </a:pPr>
                      <a:r>
                        <a:rPr lang="en-US" sz="3600" b="0" dirty="0">
                          <a:effectLst/>
                        </a:rPr>
                        <a:t>Vietnamese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100.0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608456579"/>
                  </a:ext>
                </a:extLst>
              </a:tr>
              <a:tr h="551215">
                <a:tc>
                  <a:txBody>
                    <a:bodyPr/>
                    <a:lstStyle/>
                    <a:p>
                      <a:pPr marL="0" marR="0">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629900384"/>
                  </a:ext>
                </a:extLst>
              </a:tr>
              <a:tr h="551215">
                <a:tc>
                  <a:txBody>
                    <a:bodyPr/>
                    <a:lstStyle/>
                    <a:p>
                      <a:pPr marL="0" marR="0">
                        <a:lnSpc>
                          <a:spcPct val="107000"/>
                        </a:lnSpc>
                        <a:spcBef>
                          <a:spcPts val="0"/>
                        </a:spcBef>
                        <a:spcAft>
                          <a:spcPts val="0"/>
                        </a:spcAft>
                      </a:pPr>
                      <a:r>
                        <a:rPr lang="en-US" sz="3600" b="1" dirty="0">
                          <a:effectLst/>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FD13B"/>
                    </a:solidFill>
                  </a:tcPr>
                </a:tc>
                <a:tc>
                  <a:txBody>
                    <a:bodyPr/>
                    <a:lstStyle/>
                    <a:p>
                      <a:pPr marL="0" marR="0" algn="ctr">
                        <a:lnSpc>
                          <a:spcPct val="107000"/>
                        </a:lnSpc>
                        <a:spcBef>
                          <a:spcPts val="0"/>
                        </a:spcBef>
                        <a:spcAft>
                          <a:spcPts val="0"/>
                        </a:spcAft>
                      </a:pPr>
                      <a:r>
                        <a:rPr lang="en-US" sz="3600" b="1" dirty="0">
                          <a:solidFill>
                            <a:srgbClr val="F3F5FA"/>
                          </a:solidFill>
                          <a:effectLst/>
                        </a:rPr>
                        <a:t>Mortality</a:t>
                      </a:r>
                      <a:endParaRPr lang="en-US" sz="3600" b="1" dirty="0">
                        <a:solidFill>
                          <a:srgbClr val="F3F5F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FD13B"/>
                    </a:solidFill>
                  </a:tcPr>
                </a:tc>
                <a:tc>
                  <a:txBody>
                    <a:bodyPr/>
                    <a:lstStyle/>
                    <a:p>
                      <a:pPr marL="0" marR="0" algn="ctr">
                        <a:lnSpc>
                          <a:spcPct val="107000"/>
                        </a:lnSpc>
                        <a:spcBef>
                          <a:spcPts val="0"/>
                        </a:spcBef>
                        <a:spcAft>
                          <a:spcPts val="0"/>
                        </a:spcAft>
                      </a:pPr>
                      <a:r>
                        <a:rPr lang="en-US" sz="3600" b="1" dirty="0">
                          <a:solidFill>
                            <a:srgbClr val="F3F5FA"/>
                          </a:solidFill>
                          <a:effectLst/>
                        </a:rPr>
                        <a:t> </a:t>
                      </a:r>
                      <a:endParaRPr lang="en-US" sz="3600" b="1" dirty="0">
                        <a:solidFill>
                          <a:srgbClr val="F3F5F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FD13B"/>
                    </a:solidFill>
                  </a:tcPr>
                </a:tc>
                <a:tc>
                  <a:txBody>
                    <a:bodyPr/>
                    <a:lstStyle/>
                    <a:p>
                      <a:pPr marL="0" marR="0" algn="ctr">
                        <a:lnSpc>
                          <a:spcPct val="107000"/>
                        </a:lnSpc>
                        <a:spcBef>
                          <a:spcPts val="0"/>
                        </a:spcBef>
                        <a:spcAft>
                          <a:spcPts val="0"/>
                        </a:spcAft>
                      </a:pPr>
                      <a:r>
                        <a:rPr lang="en-US" sz="3600" b="1" dirty="0">
                          <a:solidFill>
                            <a:srgbClr val="F3F5FA"/>
                          </a:solidFill>
                          <a:effectLst/>
                        </a:rPr>
                        <a:t>Mortality</a:t>
                      </a:r>
                      <a:endParaRPr lang="en-US" sz="3600" b="1" dirty="0">
                        <a:solidFill>
                          <a:srgbClr val="F3F5F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FD13B"/>
                    </a:solidFill>
                  </a:tcPr>
                </a:tc>
                <a:tc>
                  <a:txBody>
                    <a:bodyPr/>
                    <a:lstStyle/>
                    <a:p>
                      <a:pPr marL="0" marR="0" algn="ctr">
                        <a:lnSpc>
                          <a:spcPct val="107000"/>
                        </a:lnSpc>
                        <a:spcBef>
                          <a:spcPts val="0"/>
                        </a:spcBef>
                        <a:spcAft>
                          <a:spcPts val="0"/>
                        </a:spcAft>
                      </a:pPr>
                      <a:r>
                        <a:rPr lang="en-US" sz="3600" b="1" dirty="0">
                          <a:solidFill>
                            <a:srgbClr val="F3F5FA"/>
                          </a:solidFill>
                          <a:effectLst/>
                        </a:rPr>
                        <a:t>p</a:t>
                      </a:r>
                      <a:endParaRPr lang="en-US" sz="3600" b="1" dirty="0">
                        <a:solidFill>
                          <a:srgbClr val="F3F5F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FD13B"/>
                    </a:solidFill>
                  </a:tcPr>
                </a:tc>
                <a:extLst>
                  <a:ext uri="{0D108BD9-81ED-4DB2-BD59-A6C34878D82A}">
                    <a16:rowId xmlns:a16="http://schemas.microsoft.com/office/drawing/2014/main" val="3118225738"/>
                  </a:ext>
                </a:extLst>
              </a:tr>
              <a:tr h="586415">
                <a:tc>
                  <a:txBody>
                    <a:bodyPr/>
                    <a:lstStyle/>
                    <a:p>
                      <a:pPr marL="0" marR="0">
                        <a:lnSpc>
                          <a:spcPct val="107000"/>
                        </a:lnSpc>
                        <a:spcBef>
                          <a:spcPts val="0"/>
                        </a:spcBef>
                        <a:spcAft>
                          <a:spcPts val="0"/>
                        </a:spcAft>
                      </a:pPr>
                      <a:r>
                        <a:rPr lang="en-US" sz="3600">
                          <a:effectLst/>
                        </a:rPr>
                        <a:t>Co-morbidities (%)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859178"/>
                  </a:ext>
                </a:extLst>
              </a:tr>
              <a:tr h="586415">
                <a:tc>
                  <a:txBody>
                    <a:bodyPr/>
                    <a:lstStyle/>
                    <a:p>
                      <a:pPr marL="0" marR="0" algn="r">
                        <a:lnSpc>
                          <a:spcPct val="107000"/>
                        </a:lnSpc>
                        <a:spcBef>
                          <a:spcPts val="0"/>
                        </a:spcBef>
                        <a:spcAft>
                          <a:spcPts val="0"/>
                        </a:spcAft>
                      </a:pPr>
                      <a:r>
                        <a:rPr lang="en-US" sz="3600" b="0" dirty="0">
                          <a:effectLst/>
                        </a:rPr>
                        <a:t>Diabetes Mellitus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17.2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Diabetes Mellitus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0.006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1326247"/>
                  </a:ext>
                </a:extLst>
              </a:tr>
              <a:tr h="586415">
                <a:tc>
                  <a:txBody>
                    <a:bodyPr/>
                    <a:lstStyle/>
                    <a:p>
                      <a:pPr marL="0" marR="0" algn="r">
                        <a:lnSpc>
                          <a:spcPct val="107000"/>
                        </a:lnSpc>
                        <a:spcBef>
                          <a:spcPts val="0"/>
                        </a:spcBef>
                        <a:spcAft>
                          <a:spcPts val="0"/>
                        </a:spcAft>
                      </a:pPr>
                      <a:r>
                        <a:rPr lang="en-US" sz="3600" b="0" dirty="0">
                          <a:effectLst/>
                        </a:rPr>
                        <a:t>Hypertension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34.8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No Hypertension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30.8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0.76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0751267"/>
                  </a:ext>
                </a:extLst>
              </a:tr>
              <a:tr h="551215">
                <a:tc>
                  <a:txBody>
                    <a:bodyPr/>
                    <a:lstStyle/>
                    <a:p>
                      <a:pPr marL="0" marR="0" algn="r">
                        <a:lnSpc>
                          <a:spcPct val="107000"/>
                        </a:lnSpc>
                        <a:spcBef>
                          <a:spcPts val="0"/>
                        </a:spcBef>
                        <a:spcAft>
                          <a:spcPts val="0"/>
                        </a:spcAft>
                      </a:pPr>
                      <a:r>
                        <a:rPr lang="en-US" sz="3600" b="0" dirty="0">
                          <a:effectLst/>
                        </a:rPr>
                        <a:t>COPD</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66.7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COPD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30.4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0.19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9852716"/>
                  </a:ext>
                </a:extLst>
              </a:tr>
              <a:tr h="551215">
                <a:tc>
                  <a:txBody>
                    <a:bodyPr/>
                    <a:lstStyle/>
                    <a:p>
                      <a:pPr marL="0" marR="0" algn="r">
                        <a:lnSpc>
                          <a:spcPct val="107000"/>
                        </a:lnSpc>
                        <a:spcBef>
                          <a:spcPts val="0"/>
                        </a:spcBef>
                        <a:spcAft>
                          <a:spcPts val="0"/>
                        </a:spcAft>
                      </a:pPr>
                      <a:r>
                        <a:rPr lang="en-US" sz="3600" b="0" dirty="0">
                          <a:effectLst/>
                        </a:rPr>
                        <a:t>ESRD</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No ESRD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34.8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0.21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8166088"/>
                  </a:ext>
                </a:extLst>
              </a:tr>
              <a:tr h="551215">
                <a:tc>
                  <a:txBody>
                    <a:bodyPr/>
                    <a:lstStyle/>
                    <a:p>
                      <a:pPr marL="0" marR="0" algn="r">
                        <a:lnSpc>
                          <a:spcPct val="107000"/>
                        </a:lnSpc>
                        <a:spcBef>
                          <a:spcPts val="0"/>
                        </a:spcBef>
                        <a:spcAft>
                          <a:spcPts val="0"/>
                        </a:spcAft>
                      </a:pPr>
                      <a:r>
                        <a:rPr lang="en-US" sz="3600" b="0" dirty="0">
                          <a:effectLst/>
                        </a:rPr>
                        <a:t>Autoimmune Disease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100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Autoimmune Disease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29.8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700463"/>
                  </a:ext>
                </a:extLst>
              </a:tr>
              <a:tr h="551215">
                <a:tc>
                  <a:txBody>
                    <a:bodyPr/>
                    <a:lstStyle/>
                    <a:p>
                      <a:pPr marL="0" marR="0" algn="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074857"/>
                  </a:ext>
                </a:extLst>
              </a:tr>
              <a:tr h="586415">
                <a:tc>
                  <a:txBody>
                    <a:bodyPr/>
                    <a:lstStyle/>
                    <a:p>
                      <a:pPr marL="0" marR="0">
                        <a:lnSpc>
                          <a:spcPct val="107000"/>
                        </a:lnSpc>
                        <a:spcBef>
                          <a:spcPts val="0"/>
                        </a:spcBef>
                        <a:spcAft>
                          <a:spcPts val="0"/>
                        </a:spcAft>
                      </a:pPr>
                      <a:r>
                        <a:rPr lang="en-US" sz="3600">
                          <a:effectLst/>
                        </a:rPr>
                        <a:t>COVID-19 Medications (%)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959948"/>
                  </a:ext>
                </a:extLst>
              </a:tr>
              <a:tr h="886279">
                <a:tc>
                  <a:txBody>
                    <a:bodyPr/>
                    <a:lstStyle/>
                    <a:p>
                      <a:pPr marL="0" marR="0" algn="r">
                        <a:lnSpc>
                          <a:spcPct val="107000"/>
                        </a:lnSpc>
                        <a:spcBef>
                          <a:spcPts val="0"/>
                        </a:spcBef>
                        <a:spcAft>
                          <a:spcPts val="0"/>
                        </a:spcAft>
                      </a:pPr>
                      <a:r>
                        <a:rPr lang="en-US" sz="3600" b="0" dirty="0">
                          <a:effectLst/>
                        </a:rPr>
                        <a:t>Hydroxychloroquine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34.9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Hydroxychloroquine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16.7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0.37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12747"/>
                  </a:ext>
                </a:extLst>
              </a:tr>
              <a:tr h="551215">
                <a:tc>
                  <a:txBody>
                    <a:bodyPr/>
                    <a:lstStyle/>
                    <a:p>
                      <a:pPr marL="0" marR="0" algn="r">
                        <a:lnSpc>
                          <a:spcPct val="107000"/>
                        </a:lnSpc>
                        <a:spcBef>
                          <a:spcPts val="0"/>
                        </a:spcBef>
                        <a:spcAft>
                          <a:spcPts val="0"/>
                        </a:spcAft>
                      </a:pPr>
                      <a:r>
                        <a:rPr lang="en-US" sz="3600" b="0" dirty="0">
                          <a:effectLst/>
                        </a:rPr>
                        <a:t>Steroid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42.9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No Steroid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28.6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0.34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85939"/>
                  </a:ext>
                </a:extLst>
              </a:tr>
              <a:tr h="886279">
                <a:tc>
                  <a:txBody>
                    <a:bodyPr/>
                    <a:lstStyle/>
                    <a:p>
                      <a:pPr marL="0" marR="0" algn="r">
                        <a:lnSpc>
                          <a:spcPct val="107000"/>
                        </a:lnSpc>
                        <a:spcBef>
                          <a:spcPts val="0"/>
                        </a:spcBef>
                        <a:spcAft>
                          <a:spcPts val="0"/>
                        </a:spcAft>
                      </a:pPr>
                      <a:r>
                        <a:rPr lang="en-US" sz="3600" b="0" dirty="0">
                          <a:effectLst/>
                        </a:rPr>
                        <a:t>Anticoagulation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28.2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Anticoagulation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0.19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995286"/>
                  </a:ext>
                </a:extLst>
              </a:tr>
              <a:tr h="551215">
                <a:tc>
                  <a:txBody>
                    <a:bodyPr/>
                    <a:lstStyle/>
                    <a:p>
                      <a:pPr marL="0" marR="0" algn="r">
                        <a:lnSpc>
                          <a:spcPct val="107000"/>
                        </a:lnSpc>
                        <a:spcBef>
                          <a:spcPts val="0"/>
                        </a:spcBef>
                        <a:spcAft>
                          <a:spcPts val="0"/>
                        </a:spcAft>
                      </a:pPr>
                      <a:r>
                        <a:rPr lang="en-US" sz="3600" b="0" dirty="0">
                          <a:effectLst/>
                        </a:rPr>
                        <a:t>Paralytic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28.6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Paralytic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38.1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0.48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4121180"/>
                  </a:ext>
                </a:extLst>
              </a:tr>
              <a:tr h="551215">
                <a:tc>
                  <a:txBody>
                    <a:bodyPr/>
                    <a:lstStyle/>
                    <a:p>
                      <a:pPr marL="0" marR="0" algn="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702309"/>
                  </a:ext>
                </a:extLst>
              </a:tr>
              <a:tr h="586415">
                <a:tc>
                  <a:txBody>
                    <a:bodyPr/>
                    <a:lstStyle/>
                    <a:p>
                      <a:pPr marL="0" marR="0">
                        <a:lnSpc>
                          <a:spcPct val="107000"/>
                        </a:lnSpc>
                        <a:spcBef>
                          <a:spcPts val="0"/>
                        </a:spcBef>
                        <a:spcAft>
                          <a:spcPts val="0"/>
                        </a:spcAft>
                      </a:pPr>
                      <a:r>
                        <a:rPr lang="en-US" sz="3600">
                          <a:effectLst/>
                        </a:rPr>
                        <a:t>Use of vasopressors (%)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623456"/>
                  </a:ext>
                </a:extLst>
              </a:tr>
              <a:tr h="886279">
                <a:tc>
                  <a:txBody>
                    <a:bodyPr/>
                    <a:lstStyle/>
                    <a:p>
                      <a:pPr marL="0" marR="0" algn="r">
                        <a:lnSpc>
                          <a:spcPct val="107000"/>
                        </a:lnSpc>
                        <a:spcBef>
                          <a:spcPts val="0"/>
                        </a:spcBef>
                        <a:spcAft>
                          <a:spcPts val="0"/>
                        </a:spcAft>
                      </a:pPr>
                      <a:r>
                        <a:rPr lang="en-US" sz="3600" b="0">
                          <a:effectLst/>
                        </a:rPr>
                        <a:t>Norepinephrine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35.9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Norepinephrine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20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0.34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9497177"/>
                  </a:ext>
                </a:extLst>
              </a:tr>
              <a:tr h="586415">
                <a:tc>
                  <a:txBody>
                    <a:bodyPr/>
                    <a:lstStyle/>
                    <a:p>
                      <a:pPr marL="0" marR="0" algn="r">
                        <a:lnSpc>
                          <a:spcPct val="107000"/>
                        </a:lnSpc>
                        <a:spcBef>
                          <a:spcPts val="0"/>
                        </a:spcBef>
                        <a:spcAft>
                          <a:spcPts val="0"/>
                        </a:spcAft>
                      </a:pPr>
                      <a:r>
                        <a:rPr lang="en-US" sz="3600" b="0" dirty="0">
                          <a:effectLst/>
                        </a:rPr>
                        <a:t>Vasopressin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54.17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No Vasopressin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0.002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5025180"/>
                  </a:ext>
                </a:extLst>
              </a:tr>
              <a:tr h="551215">
                <a:tc>
                  <a:txBody>
                    <a:bodyPr/>
                    <a:lstStyle/>
                    <a:p>
                      <a:pPr marL="0" marR="0">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119245"/>
                  </a:ext>
                </a:extLst>
              </a:tr>
              <a:tr h="551215">
                <a:tc>
                  <a:txBody>
                    <a:bodyPr/>
                    <a:lstStyle/>
                    <a:p>
                      <a:pPr marL="0" marR="0">
                        <a:lnSpc>
                          <a:spcPct val="107000"/>
                        </a:lnSpc>
                        <a:spcBef>
                          <a:spcPts val="0"/>
                        </a:spcBef>
                        <a:spcAft>
                          <a:spcPts val="0"/>
                        </a:spcAft>
                      </a:pPr>
                      <a:r>
                        <a:rPr lang="en-US" sz="3600" dirty="0">
                          <a:effectLst/>
                        </a:rPr>
                        <a:t>Complications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5384244"/>
                  </a:ext>
                </a:extLst>
              </a:tr>
              <a:tr h="551215">
                <a:tc>
                  <a:txBody>
                    <a:bodyPr/>
                    <a:lstStyle/>
                    <a:p>
                      <a:pPr marL="0" marR="0" algn="r">
                        <a:lnSpc>
                          <a:spcPct val="107000"/>
                        </a:lnSpc>
                        <a:spcBef>
                          <a:spcPts val="0"/>
                        </a:spcBef>
                        <a:spcAft>
                          <a:spcPts val="0"/>
                        </a:spcAft>
                      </a:pPr>
                      <a:r>
                        <a:rPr lang="en-US" sz="3600" b="0" dirty="0">
                          <a:effectLst/>
                        </a:rPr>
                        <a:t>Acute DVT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14.3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No Acute DVT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0.08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352995"/>
                  </a:ext>
                </a:extLst>
              </a:tr>
            </a:tbl>
          </a:graphicData>
        </a:graphic>
      </p:graphicFrame>
      <p:sp>
        <p:nvSpPr>
          <p:cNvPr id="5" name="TextBox 4">
            <a:extLst>
              <a:ext uri="{FF2B5EF4-FFF2-40B4-BE49-F238E27FC236}">
                <a16:creationId xmlns:a16="http://schemas.microsoft.com/office/drawing/2014/main" id="{87E51DD7-8B76-4CD8-B575-2DF2B5A5882E}"/>
              </a:ext>
            </a:extLst>
          </p:cNvPr>
          <p:cNvSpPr txBox="1"/>
          <p:nvPr/>
        </p:nvSpPr>
        <p:spPr>
          <a:xfrm>
            <a:off x="15615139" y="12959506"/>
            <a:ext cx="11921345" cy="5387437"/>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fibrinogen, ESR, CRP, LDH and triglycerides. The baseline values of these markers were checked before receipt of tocilizumab. We collected serial laboratory studies of these markers and used the lowest values obtained within 15 days of receipt of tocilizumab. The difference in the values was calculated as percentage change. We used two tailed t-test to compare variables that were normally distributed and Wilcoxon rank test if the distribution was not normal. P value was kept at 0.05. </a:t>
            </a:r>
          </a:p>
        </p:txBody>
      </p:sp>
      <p:sp>
        <p:nvSpPr>
          <p:cNvPr id="3" name="Text Placeholder 616">
            <a:extLst>
              <a:ext uri="{FF2B5EF4-FFF2-40B4-BE49-F238E27FC236}">
                <a16:creationId xmlns:a16="http://schemas.microsoft.com/office/drawing/2014/main" id="{16CBA455-221F-4964-ADD7-8D0AA1C8CC1C}"/>
              </a:ext>
            </a:extLst>
          </p:cNvPr>
          <p:cNvSpPr txBox="1">
            <a:spLocks/>
          </p:cNvSpPr>
          <p:nvPr/>
        </p:nvSpPr>
        <p:spPr>
          <a:xfrm>
            <a:off x="27924980" y="18067173"/>
            <a:ext cx="10056284" cy="800211"/>
          </a:xfrm>
          <a:prstGeom prst="rect">
            <a:avLst/>
          </a:prstGeom>
          <a:solidFill>
            <a:srgbClr val="404726"/>
          </a:solidFill>
        </p:spPr>
        <p:txBody>
          <a:bodyPr wrap="square" lIns="91436" tIns="91436" rIns="91436" bIns="91436" anchor="ctr" anchorCtr="0">
            <a:spAutoFit/>
          </a:bodyPr>
          <a:lstStyle>
            <a:lvl1pPr marL="0" indent="0" algn="ctr" defTabSz="3840432"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351" indent="-1200135" algn="l" defTabSz="3840432"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540" indent="-960109" algn="l" defTabSz="3840432"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757"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972"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4000" dirty="0"/>
              <a:t>Limitations</a:t>
            </a:r>
          </a:p>
        </p:txBody>
      </p:sp>
      <p:sp>
        <p:nvSpPr>
          <p:cNvPr id="28" name="Text Placeholder 12">
            <a:extLst>
              <a:ext uri="{FF2B5EF4-FFF2-40B4-BE49-F238E27FC236}">
                <a16:creationId xmlns:a16="http://schemas.microsoft.com/office/drawing/2014/main" id="{491CFCF9-8461-48D6-BA63-9C95DF8D1DD3}"/>
              </a:ext>
            </a:extLst>
          </p:cNvPr>
          <p:cNvSpPr txBox="1">
            <a:spLocks/>
          </p:cNvSpPr>
          <p:nvPr/>
        </p:nvSpPr>
        <p:spPr>
          <a:xfrm>
            <a:off x="27924980" y="18793687"/>
            <a:ext cx="10056283" cy="2345235"/>
          </a:xfrm>
          <a:prstGeom prst="rect">
            <a:avLst/>
          </a:prstGeom>
        </p:spPr>
        <p:txBody>
          <a:bodyPr wrap="square" lIns="228589" tIns="228589" rIns="228589" bIns="228589">
            <a:spAutoFit/>
          </a:bodyPr>
          <a:lstStyle>
            <a:lvl1pPr marL="0" indent="0" algn="l" defTabSz="3840432"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146"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202" indent="-500056"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265" indent="-550063"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309" indent="-400045" algn="l" defTabSz="3840432"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1188"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1403"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620"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836" indent="-960109" algn="l" defTabSz="3840432"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marL="742950" indent="-742950">
              <a:buAutoNum type="arabicPeriod"/>
            </a:pPr>
            <a:r>
              <a:rPr lang="en-US" sz="3600" dirty="0">
                <a:solidFill>
                  <a:schemeClr val="tx1"/>
                </a:solidFill>
                <a:ea typeface="Calibri" panose="020F0502020204030204" pitchFamily="34" charset="0"/>
              </a:rPr>
              <a:t>Retrospective observation study</a:t>
            </a:r>
          </a:p>
          <a:p>
            <a:pPr marL="742950" indent="-742950">
              <a:buAutoNum type="arabicPeriod"/>
            </a:pPr>
            <a:r>
              <a:rPr lang="en-US" sz="3600" dirty="0">
                <a:solidFill>
                  <a:schemeClr val="tx1"/>
                </a:solidFill>
                <a:ea typeface="Calibri" panose="020F0502020204030204" pitchFamily="34" charset="0"/>
              </a:rPr>
              <a:t>Small sample size and single center study.</a:t>
            </a:r>
          </a:p>
          <a:p>
            <a:endParaRPr lang="en-US" sz="3600" dirty="0">
              <a:solidFill>
                <a:schemeClr val="tx1"/>
              </a:solidFill>
            </a:endParaRPr>
          </a:p>
        </p:txBody>
      </p:sp>
      <p:pic>
        <p:nvPicPr>
          <p:cNvPr id="450" name="Audio 449">
            <a:hlinkClick r:id="" action="ppaction://media"/>
            <a:extLst>
              <a:ext uri="{FF2B5EF4-FFF2-40B4-BE49-F238E27FC236}">
                <a16:creationId xmlns:a16="http://schemas.microsoft.com/office/drawing/2014/main" id="{2CE8DD15-EF03-4586-B847-259F96A9B86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815838" y="32329438"/>
            <a:ext cx="436562" cy="436562"/>
          </a:xfrm>
          <a:prstGeom prst="rect">
            <a:avLst/>
          </a:prstGeom>
        </p:spPr>
      </p:pic>
    </p:spTree>
    <p:extLst>
      <p:ext uri="{BB962C8B-B14F-4D97-AF65-F5344CB8AC3E}">
        <p14:creationId xmlns:p14="http://schemas.microsoft.com/office/powerpoint/2010/main" val="3425218134"/>
      </p:ext>
    </p:extLst>
  </p:cSld>
  <p:clrMapOvr>
    <a:masterClrMapping/>
  </p:clrMapOvr>
  <mc:AlternateContent xmlns:mc="http://schemas.openxmlformats.org/markup-compatibility/2006" xmlns:p14="http://schemas.microsoft.com/office/powerpoint/2010/main">
    <mc:Choice Requires="p14">
      <p:transition spd="slow" p14:dur="2000" advTm="289339"/>
    </mc:Choice>
    <mc:Fallback xmlns="">
      <p:transition spd="slow" advTm="289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0"/>
                </p:tgtEl>
              </p:cMediaNode>
            </p:audio>
          </p:childTnLst>
        </p:cTn>
      </p:par>
    </p:tnLst>
  </p:timing>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6509</TotalTime>
  <Words>835</Words>
  <Application>Microsoft Office PowerPoint</Application>
  <PresentationFormat>Custom</PresentationFormat>
  <Paragraphs>207</Paragraphs>
  <Slides>1</Slides>
  <Notes>1</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Alex Adams</cp:lastModifiedBy>
  <cp:revision>228</cp:revision>
  <cp:lastPrinted>2016-07-25T16:08:09Z</cp:lastPrinted>
  <dcterms:created xsi:type="dcterms:W3CDTF">2012-02-03T19:11:35Z</dcterms:created>
  <dcterms:modified xsi:type="dcterms:W3CDTF">2020-10-01T17:02:10Z</dcterms:modified>
</cp:coreProperties>
</file>