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7" r:id="rId5"/>
    <p:sldMasterId id="2147483653" r:id="rId6"/>
  </p:sldMasterIdLst>
  <p:notesMasterIdLst>
    <p:notesMasterId r:id="rId8"/>
  </p:notesMasterIdLst>
  <p:handoutMasterIdLst>
    <p:handoutMasterId r:id="rId9"/>
  </p:handoutMasterIdLst>
  <p:sldIdLst>
    <p:sldId id="256" r:id="rId7"/>
  </p:sldIdLst>
  <p:sldSz cx="384048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18144"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300"/>
    <a:srgbClr val="389492"/>
    <a:srgbClr val="DB601B"/>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719" autoAdjust="0"/>
  </p:normalViewPr>
  <p:slideViewPr>
    <p:cSldViewPr snapToGrid="0" snapToObjects="1" showGuides="1">
      <p:cViewPr varScale="1">
        <p:scale>
          <a:sx n="23" d="100"/>
          <a:sy n="23" d="100"/>
        </p:scale>
        <p:origin x="2358" y="36"/>
      </p:cViewPr>
      <p:guideLst>
        <p:guide orient="horz" pos="4128"/>
        <p:guide orient="horz" pos="288"/>
        <p:guide orient="horz" pos="20160"/>
        <p:guide orient="horz"/>
        <p:guide pos="18144"/>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10/4/2020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10/4/2020</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8"/>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8"/>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4"/>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8"/>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72"/>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5"/>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9"/>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5000"/>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5"/>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6"/>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2"/>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6"/>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20"/>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2"/>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2"/>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9"/>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4"/>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9"/>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4"/>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4"/>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6"/>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5"/>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4"/>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89"/>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5"/>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65" name="Image" r:id="rId4" imgW="4571280" imgH="1688760" progId="Photoshop.Image.13">
                    <p:embed/>
                  </p:oleObj>
                </mc:Choice>
                <mc:Fallback>
                  <p:oleObj name="Image" r:id="rId4" imgW="4571280" imgH="1688760" progId="Photoshop.Image.13">
                    <p:embed/>
                    <p:pic>
                      <p:nvPicPr>
                        <p:cNvPr id="46" name="Object 45"/>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66" name="Image" r:id="rId7" imgW="1574280" imgH="1053720" progId="Photoshop.Image.13">
                    <p:embed/>
                  </p:oleObj>
                </mc:Choice>
                <mc:Fallback>
                  <p:oleObj name="Image" r:id="rId7" imgW="1574280" imgH="1053720" progId="Photoshop.Image.13">
                    <p:embed/>
                    <p:pic>
                      <p:nvPicPr>
                        <p:cNvPr id="48" name="Object 47"/>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93"/>
                <a:ext cx="1033517" cy="881161"/>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2"/>
              <a:ext cx="9336204" cy="2453251"/>
              <a:chOff x="-4758036" y="12734137"/>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67" name="Image" r:id="rId15" imgW="1828440" imgH="1117440" progId="Photoshop.Image.13">
                      <p:embed/>
                    </p:oleObj>
                  </mc:Choice>
                  <mc:Fallback>
                    <p:oleObj name="Image" r:id="rId15" imgW="1828440" imgH="1117440" progId="Photoshop.Image.13">
                      <p:embed/>
                      <p:pic>
                        <p:nvPicPr>
                          <p:cNvPr id="61" name="Object 60"/>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68" name="Image" r:id="rId17" imgW="1828440" imgH="1117440" progId="Photoshop.Image.13">
                      <p:embed/>
                    </p:oleObj>
                  </mc:Choice>
                  <mc:Fallback>
                    <p:oleObj name="Image" r:id="rId17" imgW="1828440" imgH="1117440" progId="Photoshop.Image.13">
                      <p:embed/>
                      <p:pic>
                        <p:nvPicPr>
                          <p:cNvPr id="62" name="Object 61"/>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3"/>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2"/>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5"/>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5213" name="Image" r:id="rId4" imgW="4571280" imgH="1688760" progId="Photoshop.Image.13">
                    <p:embed/>
                  </p:oleObj>
                </mc:Choice>
                <mc:Fallback>
                  <p:oleObj name="Image" r:id="rId4" imgW="4571280" imgH="1688760" progId="Photoshop.Image.13">
                    <p:embed/>
                    <p:pic>
                      <p:nvPicPr>
                        <p:cNvPr id="45" name="Object 44"/>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5214" name="Image" r:id="rId7" imgW="1574280" imgH="1053720" progId="Photoshop.Image.13">
                    <p:embed/>
                  </p:oleObj>
                </mc:Choice>
                <mc:Fallback>
                  <p:oleObj name="Image" r:id="rId7" imgW="1574280" imgH="1053720" progId="Photoshop.Image.13">
                    <p:embed/>
                    <p:pic>
                      <p:nvPicPr>
                        <p:cNvPr id="47" name="Object 46"/>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93"/>
                <a:ext cx="1033517" cy="881161"/>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2"/>
              <a:ext cx="9336204" cy="2453251"/>
              <a:chOff x="-4758036" y="12734137"/>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5215" name="Image" r:id="rId15" imgW="1828440" imgH="1117440" progId="Photoshop.Image.13">
                      <p:embed/>
                    </p:oleObj>
                  </mc:Choice>
                  <mc:Fallback>
                    <p:oleObj name="Image" r:id="rId15" imgW="1828440" imgH="1117440" progId="Photoshop.Image.13">
                      <p:embed/>
                      <p:pic>
                        <p:nvPicPr>
                          <p:cNvPr id="60" name="Object 59"/>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5216" name="Image" r:id="rId17" imgW="1828440" imgH="1117440" progId="Photoshop.Image.13">
                      <p:embed/>
                    </p:oleObj>
                  </mc:Choice>
                  <mc:Fallback>
                    <p:oleObj name="Image" r:id="rId17" imgW="1828440" imgH="1117440" progId="Photoshop.Image.13">
                      <p:embed/>
                      <p:pic>
                        <p:nvPicPr>
                          <p:cNvPr id="61" name="Object 60"/>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hyperlink" Target="http://www.uptodate.com/contents/hypoglycemia-in-adults-without-diabetes-mellitus-clinical-manifestations-diagnosis-and-causes?search=hypoglycemia&amp;source=search_result&amp;selectedTitle=5~150&amp;usage_type=default&amp;display_rank=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ncbi.nlm.nih.gov/pmc/articles/PMC3388042/" TargetMode="External"/><Relationship Id="rId5" Type="http://schemas.openxmlformats.org/officeDocument/2006/relationships/hyperlink" Target="http://www.uptodate.com/contents/hypoglycemia-in-adults-with-diabetes-mellitus?search=hypoglycemia&amp;source=search_result&amp;selectedTitle=2~150&amp;usage_type=default&amp;display_rank=2"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5" name="Text Placeholder 464"/>
          <p:cNvSpPr>
            <a:spLocks noGrp="1"/>
          </p:cNvSpPr>
          <p:nvPr>
            <p:ph type="body" sz="quarter" idx="20"/>
          </p:nvPr>
        </p:nvSpPr>
        <p:spPr>
          <a:xfrm>
            <a:off x="264694" y="5879810"/>
            <a:ext cx="9337894" cy="723267"/>
          </a:xfrm>
        </p:spPr>
        <p:txBody>
          <a:bodyPr/>
          <a:lstStyle/>
          <a:p>
            <a:r>
              <a:rPr lang="en-US" sz="3500" dirty="0">
                <a:latin typeface="Arial" panose="020B0604020202020204" pitchFamily="34" charset="0"/>
                <a:cs typeface="Arial" panose="020B0604020202020204" pitchFamily="34" charset="0"/>
              </a:rPr>
              <a:t>Background Information</a:t>
            </a:r>
            <a:r>
              <a:rPr lang="en-US" sz="3500" baseline="30000" dirty="0">
                <a:latin typeface="Arial" panose="020B0604020202020204" pitchFamily="34" charset="0"/>
                <a:cs typeface="Arial" panose="020B0604020202020204" pitchFamily="34" charset="0"/>
              </a:rPr>
              <a:t>1,2,5</a:t>
            </a:r>
            <a:endParaRPr lang="en-US" sz="3500" dirty="0">
              <a:latin typeface="Arial" panose="020B0604020202020204" pitchFamily="34" charset="0"/>
              <a:cs typeface="Arial" panose="020B0604020202020204" pitchFamily="34" charset="0"/>
            </a:endParaRPr>
          </a:p>
        </p:txBody>
      </p:sp>
      <p:sp>
        <p:nvSpPr>
          <p:cNvPr id="617" name="Text Placeholder 616"/>
          <p:cNvSpPr>
            <a:spLocks noGrp="1"/>
          </p:cNvSpPr>
          <p:nvPr>
            <p:ph type="body" sz="quarter" idx="22"/>
          </p:nvPr>
        </p:nvSpPr>
        <p:spPr>
          <a:xfrm>
            <a:off x="10135294" y="5858424"/>
            <a:ext cx="18130044" cy="723267"/>
          </a:xfrm>
        </p:spPr>
        <p:txBody>
          <a:bodyPr/>
          <a:lstStyle/>
          <a:p>
            <a:r>
              <a:rPr lang="en-US" sz="3500" dirty="0">
                <a:latin typeface="Arial" panose="020B0604020202020204" pitchFamily="34" charset="0"/>
                <a:cs typeface="Arial" panose="020B0604020202020204" pitchFamily="34" charset="0"/>
              </a:rPr>
              <a:t>Case Presentation</a:t>
            </a:r>
          </a:p>
        </p:txBody>
      </p:sp>
      <p:sp>
        <p:nvSpPr>
          <p:cNvPr id="618" name="Text Placeholder 617"/>
          <p:cNvSpPr>
            <a:spLocks noGrp="1"/>
          </p:cNvSpPr>
          <p:nvPr>
            <p:ph type="body" sz="quarter" idx="23"/>
          </p:nvPr>
        </p:nvSpPr>
        <p:spPr>
          <a:xfrm>
            <a:off x="10138768" y="21595551"/>
            <a:ext cx="18130044" cy="1258784"/>
          </a:xfrm>
        </p:spPr>
        <p:txBody>
          <a:bodyPr/>
          <a:lstStyle/>
          <a:p>
            <a:r>
              <a:rPr lang="en-US" sz="2450" dirty="0">
                <a:solidFill>
                  <a:schemeClr val="tx1"/>
                </a:solidFill>
                <a:latin typeface="+mn-lt"/>
              </a:rPr>
              <a:t>   </a:t>
            </a:r>
          </a:p>
          <a:p>
            <a:endParaRPr lang="en-US" dirty="0">
              <a:latin typeface="+mn-lt"/>
            </a:endParaRPr>
          </a:p>
        </p:txBody>
      </p:sp>
      <p:sp>
        <p:nvSpPr>
          <p:cNvPr id="619" name="Text Placeholder 618"/>
          <p:cNvSpPr>
            <a:spLocks noGrp="1"/>
          </p:cNvSpPr>
          <p:nvPr>
            <p:ph type="body" sz="quarter" idx="24"/>
          </p:nvPr>
        </p:nvSpPr>
        <p:spPr>
          <a:xfrm>
            <a:off x="10165122" y="26451153"/>
            <a:ext cx="18132552" cy="659933"/>
          </a:xfrm>
        </p:spPr>
        <p:txBody>
          <a:bodyPr/>
          <a:lstStyle/>
          <a:p>
            <a:r>
              <a:rPr lang="en-US" sz="3500" dirty="0">
                <a:latin typeface="Arial" panose="020B0604020202020204" pitchFamily="34" charset="0"/>
                <a:cs typeface="Arial" panose="020B0604020202020204" pitchFamily="34" charset="0"/>
              </a:rPr>
              <a:t>Discussion</a:t>
            </a:r>
          </a:p>
        </p:txBody>
      </p:sp>
      <p:sp>
        <p:nvSpPr>
          <p:cNvPr id="620" name="Text Placeholder 619"/>
          <p:cNvSpPr>
            <a:spLocks noGrp="1"/>
          </p:cNvSpPr>
          <p:nvPr>
            <p:ph type="body" sz="quarter" idx="25"/>
          </p:nvPr>
        </p:nvSpPr>
        <p:spPr>
          <a:xfrm>
            <a:off x="28828990" y="5858423"/>
            <a:ext cx="8791141" cy="723267"/>
          </a:xfrm>
        </p:spPr>
        <p:txBody>
          <a:bodyPr/>
          <a:lstStyle/>
          <a:p>
            <a:r>
              <a:rPr lang="en-US" sz="3500" dirty="0">
                <a:latin typeface="Arial" panose="020B0604020202020204" pitchFamily="34" charset="0"/>
                <a:cs typeface="Arial" panose="020B0604020202020204" pitchFamily="34" charset="0"/>
              </a:rPr>
              <a:t>Conclusions</a:t>
            </a:r>
          </a:p>
        </p:txBody>
      </p:sp>
      <p:sp>
        <p:nvSpPr>
          <p:cNvPr id="622" name="Text Placeholder 621"/>
          <p:cNvSpPr>
            <a:spLocks noGrp="1"/>
          </p:cNvSpPr>
          <p:nvPr>
            <p:ph type="body" sz="quarter" idx="27"/>
          </p:nvPr>
        </p:nvSpPr>
        <p:spPr>
          <a:xfrm>
            <a:off x="10135294" y="18132013"/>
            <a:ext cx="18132552" cy="723267"/>
          </a:xfrm>
        </p:spPr>
        <p:txBody>
          <a:bodyPr/>
          <a:lstStyle/>
          <a:p>
            <a:r>
              <a:rPr lang="en-US" sz="3500" dirty="0">
                <a:latin typeface="Arial" panose="020B0604020202020204" pitchFamily="34" charset="0"/>
                <a:cs typeface="Arial" panose="020B0604020202020204" pitchFamily="34" charset="0"/>
              </a:rPr>
              <a:t>Approach to Non-Diabetic Hypoglycemia</a:t>
            </a:r>
            <a:r>
              <a:rPr lang="en-US" sz="3500" baseline="30000" dirty="0">
                <a:latin typeface="Arial" panose="020B0604020202020204" pitchFamily="34" charset="0"/>
                <a:cs typeface="Arial" panose="020B0604020202020204" pitchFamily="34" charset="0"/>
              </a:rPr>
              <a:t>2</a:t>
            </a:r>
          </a:p>
        </p:txBody>
      </p:sp>
      <p:sp>
        <p:nvSpPr>
          <p:cNvPr id="624" name="Text Placeholder 623"/>
          <p:cNvSpPr>
            <a:spLocks noGrp="1"/>
          </p:cNvSpPr>
          <p:nvPr>
            <p:ph type="body" sz="quarter" idx="29"/>
          </p:nvPr>
        </p:nvSpPr>
        <p:spPr>
          <a:xfrm>
            <a:off x="28825047" y="21508094"/>
            <a:ext cx="8791141" cy="723267"/>
          </a:xfrm>
        </p:spPr>
        <p:txBody>
          <a:bodyPr/>
          <a:lstStyle/>
          <a:p>
            <a:r>
              <a:rPr lang="en-US" sz="3500" dirty="0">
                <a:latin typeface="Arial" panose="020B0604020202020204" pitchFamily="34" charset="0"/>
                <a:cs typeface="Arial" panose="020B0604020202020204" pitchFamily="34" charset="0"/>
              </a:rPr>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4307" y="1168189"/>
            <a:ext cx="4539178" cy="3867702"/>
          </a:xfrm>
          <a:prstGeom prst="rect">
            <a:avLst/>
          </a:prstGeom>
        </p:spPr>
      </p:pic>
      <p:sp>
        <p:nvSpPr>
          <p:cNvPr id="7" name="Text Placeholder 6"/>
          <p:cNvSpPr>
            <a:spLocks noGrp="1"/>
          </p:cNvSpPr>
          <p:nvPr>
            <p:ph type="body" sz="quarter" idx="19"/>
          </p:nvPr>
        </p:nvSpPr>
        <p:spPr>
          <a:xfrm>
            <a:off x="716847" y="6732327"/>
            <a:ext cx="8791141" cy="11377772"/>
          </a:xfrm>
        </p:spPr>
        <p:txBody>
          <a:bodyPr wrap="square" lIns="228589" tIns="228589" rIns="228589" bIns="228589" anchor="t">
            <a:spAutoFit/>
          </a:bodyPr>
          <a:lstStyle/>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Hypoglycemia</a:t>
            </a:r>
            <a:r>
              <a:rPr lang="en-US" sz="3200" dirty="0">
                <a:solidFill>
                  <a:srgbClr val="404726"/>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sz="3200" dirty="0">
                <a:solidFill>
                  <a:srgbClr val="404726"/>
                </a:solidFill>
                <a:latin typeface="Arial" panose="020B0604020202020204" pitchFamily="34" charset="0"/>
                <a:cs typeface="Arial" panose="020B0604020202020204" pitchFamily="34" charset="0"/>
              </a:rPr>
              <a:t>glucose less than 70mg/dL. </a:t>
            </a:r>
          </a:p>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Common hypoglycemia symptoms:</a:t>
            </a:r>
          </a:p>
          <a:p>
            <a:pPr marL="1642997" lvl="1" indent="-342900">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 Sweating, tremors, and tachycardia</a:t>
            </a:r>
          </a:p>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Severe hypoglycemia symptoms :</a:t>
            </a:r>
          </a:p>
          <a:p>
            <a:pPr marL="1642997" lvl="1" indent="-342900">
              <a:buFont typeface="Arial,Sans-Serif" pitchFamily="34" charset="0"/>
              <a:buChar char="•"/>
            </a:pPr>
            <a:r>
              <a:rPr lang="en-US" sz="3113" dirty="0">
                <a:latin typeface="Arial" panose="020B0604020202020204" pitchFamily="34" charset="0"/>
                <a:cs typeface="Arial" panose="020B0604020202020204" pitchFamily="34" charset="0"/>
              </a:rPr>
              <a:t> </a:t>
            </a:r>
            <a:r>
              <a:rPr lang="en-US" sz="3200" dirty="0">
                <a:solidFill>
                  <a:srgbClr val="404726"/>
                </a:solidFill>
                <a:latin typeface="Arial" panose="020B0604020202020204" pitchFamily="34" charset="0"/>
                <a:cs typeface="Arial" panose="020B0604020202020204" pitchFamily="34" charset="0"/>
              </a:rPr>
              <a:t>AMS, confusion, and dysarthria</a:t>
            </a:r>
          </a:p>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Common causes in patients without DM:</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Drugs or alcohol-induced</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Acute illness</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Kidney or liver dysfunction</a:t>
            </a:r>
          </a:p>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Approach to Workup</a:t>
            </a:r>
            <a:endParaRPr lang="en-US" sz="3200" dirty="0">
              <a:solidFill>
                <a:srgbClr val="404726"/>
              </a:solidFill>
              <a:latin typeface="Arial" panose="020B0604020202020204" pitchFamily="34" charset="0"/>
              <a:cs typeface="Arial" panose="020B0604020202020204" pitchFamily="34" charset="0"/>
            </a:endParaRP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Glucose, C-peptide, insulin, proinsulin, β-hydroxybutyrate</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Oral hypoglycemic agent profile</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Fasting and postprandial hypoglycemia</a:t>
            </a:r>
            <a:endParaRPr lang="en-US" sz="3200" dirty="0">
              <a:latin typeface="Arial" panose="020B0604020202020204" pitchFamily="34" charset="0"/>
              <a:cs typeface="Arial" panose="020B0604020202020204" pitchFamily="34" charset="0"/>
            </a:endParaRPr>
          </a:p>
          <a:p>
            <a:pPr marL="342900" indent="-342900">
              <a:buFont typeface="Arial,Sans-Serif" pitchFamily="34" charset="0"/>
              <a:buChar char="•"/>
            </a:pPr>
            <a:r>
              <a:rPr lang="en-US" sz="3200" dirty="0">
                <a:latin typeface="Arial" panose="020B0604020202020204" pitchFamily="34" charset="0"/>
                <a:cs typeface="Arial" panose="020B0604020202020204" pitchFamily="34" charset="0"/>
              </a:rPr>
              <a:t>Management Strategies</a:t>
            </a:r>
            <a:endParaRPr lang="en-US" sz="3200" dirty="0">
              <a:solidFill>
                <a:srgbClr val="404726"/>
              </a:solidFill>
              <a:latin typeface="Arial" panose="020B0604020202020204" pitchFamily="34" charset="0"/>
              <a:cs typeface="Arial" panose="020B0604020202020204" pitchFamily="34" charset="0"/>
            </a:endParaRP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Carbohydrate loading</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Glucagon</a:t>
            </a:r>
          </a:p>
          <a:p>
            <a:pPr marL="1642745" lvl="1" indent="-499745">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Dextrose</a:t>
            </a:r>
          </a:p>
        </p:txBody>
      </p:sp>
      <p:sp>
        <p:nvSpPr>
          <p:cNvPr id="8" name="Text Placeholder 7"/>
          <p:cNvSpPr>
            <a:spLocks noGrp="1"/>
          </p:cNvSpPr>
          <p:nvPr>
            <p:ph type="body" sz="quarter" idx="21"/>
          </p:nvPr>
        </p:nvSpPr>
        <p:spPr>
          <a:xfrm>
            <a:off x="10165123" y="6512978"/>
            <a:ext cx="18130042" cy="11172267"/>
          </a:xfrm>
        </p:spPr>
        <p:txBody>
          <a:bodyPr wrap="square" lIns="228589" tIns="228589" rIns="228589" bIns="228589" anchor="t">
            <a:spAutoFit/>
          </a:bodyPr>
          <a:lstStyle/>
          <a:p>
            <a:r>
              <a:rPr lang="en-US" sz="3000" b="1" dirty="0">
                <a:latin typeface="Arial" panose="020B0604020202020204" pitchFamily="34" charset="0"/>
                <a:cs typeface="Arial" panose="020B0604020202020204" pitchFamily="34" charset="0"/>
              </a:rPr>
              <a:t>History of Present Illness: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 77-year old white female presented after EMS were called for witnessed erratic driving</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Upon EMS arrival, the patient had a glucose of 40 and she was taken to the hospital. Her family reported she was nondiabetic and did not have any access to insulin or oral hypoglycemic agents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The patient denied abnormal diet or eating habits as well as recent diarrhea, weight loss, liver, or kidney issues. Her only medications taken were antihypertensives and meclizine, without any recent medication changes</a:t>
            </a:r>
          </a:p>
          <a:p>
            <a:r>
              <a:rPr lang="en-US" sz="3000" b="1" dirty="0">
                <a:latin typeface="Arial" panose="020B0604020202020204" pitchFamily="34" charset="0"/>
                <a:cs typeface="Arial" panose="020B0604020202020204" pitchFamily="34" charset="0"/>
              </a:rPr>
              <a:t>Physical Exam: </a:t>
            </a:r>
            <a:r>
              <a:rPr lang="en-US" sz="3000" dirty="0">
                <a:latin typeface="Arial" panose="020B0604020202020204" pitchFamily="34" charset="0"/>
                <a:cs typeface="Arial" panose="020B0604020202020204" pitchFamily="34" charset="0"/>
              </a:rPr>
              <a:t>No focal neurological deficits, no cardiopulmonary abnormalities, no hepatosplenomegaly, and no notable rashes or skin changes</a:t>
            </a:r>
          </a:p>
          <a:p>
            <a:r>
              <a:rPr lang="en-US" sz="3000" b="1" dirty="0">
                <a:latin typeface="Arial" panose="020B0604020202020204" pitchFamily="34" charset="0"/>
                <a:cs typeface="Arial" panose="020B0604020202020204" pitchFamily="34" charset="0"/>
              </a:rPr>
              <a:t>Laboratory workup:</a:t>
            </a:r>
            <a:r>
              <a:rPr lang="en-US" sz="3000" dirty="0">
                <a:latin typeface="Arial" panose="020B0604020202020204" pitchFamily="34" charset="0"/>
                <a:cs typeface="Arial" panose="020B0604020202020204" pitchFamily="34" charset="0"/>
              </a:rPr>
              <a:t> Hemoglobin A1C of 5.3%, undetectable beta-hydroxybutyrate, inappropriately elevated insulin level, and an elevated C-peptide level</a:t>
            </a:r>
          </a:p>
          <a:p>
            <a:r>
              <a:rPr lang="en-US" sz="3000" b="1" dirty="0">
                <a:latin typeface="Arial" panose="020B0604020202020204" pitchFamily="34" charset="0"/>
                <a:cs typeface="Arial" panose="020B0604020202020204" pitchFamily="34" charset="0"/>
              </a:rPr>
              <a:t>Imaging: </a:t>
            </a:r>
            <a:r>
              <a:rPr lang="en-US" sz="3000" dirty="0">
                <a:latin typeface="Arial" panose="020B0604020202020204" pitchFamily="34" charset="0"/>
                <a:cs typeface="Arial" panose="020B0604020202020204" pitchFamily="34" charset="0"/>
              </a:rPr>
              <a:t>CT of the abdomen and pelvis with contrast was obtained without notable findings</a:t>
            </a:r>
          </a:p>
          <a:p>
            <a:r>
              <a:rPr lang="en-US" sz="3000" b="1" dirty="0">
                <a:latin typeface="Arial" panose="020B0604020202020204" pitchFamily="34" charset="0"/>
                <a:cs typeface="Arial" panose="020B0604020202020204" pitchFamily="34" charset="0"/>
              </a:rPr>
              <a:t>Hospital Course: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During her emergency room course, she was noted to have multiple hypoglycemic episodes down to the 40’s requiring ongoing Dextrose 50 (D50) treatments</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On admission, the patient had mild disorientation that was slowly resolving and otherwise no acute concerns. The patient’s dextrose fluids were tapered as her glucose stabilized and she was monitored for more than 12 hours</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An oral hypoglycemic agent profile was pending at time of discharge and subsequently found to be positive for glipizide</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Upon follow-up, the patient later reported she must have accidentally taken it from one of her friends</a:t>
            </a:r>
          </a:p>
        </p:txBody>
      </p:sp>
      <p:sp>
        <p:nvSpPr>
          <p:cNvPr id="13" name="Text Placeholder 12"/>
          <p:cNvSpPr>
            <a:spLocks noGrp="1"/>
          </p:cNvSpPr>
          <p:nvPr>
            <p:ph type="body" sz="quarter" idx="30"/>
          </p:nvPr>
        </p:nvSpPr>
        <p:spPr>
          <a:xfrm>
            <a:off x="28816566" y="22533491"/>
            <a:ext cx="8833644" cy="10572103"/>
          </a:xfrm>
        </p:spPr>
        <p:txBody>
          <a:bodyPr wrap="square" lIns="228589" tIns="228589" rIns="228589" bIns="228589" anchor="t">
            <a:spAutoFit/>
          </a:bodyPr>
          <a:lstStyle/>
          <a:p>
            <a:pPr marL="457200" indent="-457200">
              <a:buAutoNum type="arabicPeriod"/>
            </a:pPr>
            <a:r>
              <a:rPr lang="en-US" sz="2250" dirty="0">
                <a:latin typeface="Arial" panose="020B0604020202020204" pitchFamily="34" charset="0"/>
                <a:cs typeface="Arial" panose="020B0604020202020204" pitchFamily="34" charset="0"/>
              </a:rPr>
              <a:t>     Cryer, Phillip E., et al. “Hypoglycemia in Adults with Diabetes Mellitus.” </a:t>
            </a:r>
            <a:r>
              <a:rPr lang="en-US" sz="2250" i="1" dirty="0">
                <a:latin typeface="Arial" panose="020B0604020202020204" pitchFamily="34" charset="0"/>
                <a:cs typeface="Arial" panose="020B0604020202020204" pitchFamily="34" charset="0"/>
              </a:rPr>
              <a:t>UpToDate</a:t>
            </a:r>
            <a:r>
              <a:rPr lang="en-US" sz="2250" dirty="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www.uptodate.com/contents/hypoglycemia-in-adults-with-diabetes-mellitus</a:t>
            </a:r>
            <a:endParaRPr lang="en-US" sz="2250" dirty="0">
              <a:latin typeface="Arial" panose="020B0604020202020204" pitchFamily="34" charset="0"/>
              <a:cs typeface="Arial" panose="020B0604020202020204" pitchFamily="34" charset="0"/>
            </a:endParaRPr>
          </a:p>
          <a:p>
            <a:pPr marL="457200" indent="-457200">
              <a:buAutoNum type="arabicPeriod"/>
            </a:pPr>
            <a:r>
              <a:rPr lang="en-US" sz="2250" dirty="0">
                <a:latin typeface="Arial" panose="020B0604020202020204" pitchFamily="34" charset="0"/>
                <a:cs typeface="Arial" panose="020B0604020202020204" pitchFamily="34" charset="0"/>
              </a:rPr>
              <a:t>     “Hypoglycemia.” </a:t>
            </a:r>
            <a:r>
              <a:rPr lang="en-US" sz="2250" i="1" dirty="0">
                <a:latin typeface="Arial" panose="020B0604020202020204" pitchFamily="34" charset="0"/>
                <a:cs typeface="Arial" panose="020B0604020202020204" pitchFamily="34" charset="0"/>
              </a:rPr>
              <a:t>Mksap 18 Endocrinology and Metabolism</a:t>
            </a:r>
            <a:r>
              <a:rPr lang="en-US" sz="2250" dirty="0">
                <a:latin typeface="Arial" panose="020B0604020202020204" pitchFamily="34" charset="0"/>
                <a:cs typeface="Arial" panose="020B0604020202020204" pitchFamily="34" charset="0"/>
              </a:rPr>
              <a:t>, by Patrick C. Alguire, et al. AMERICAN COLLEGE OF PHYSICIANS, 2018.</a:t>
            </a:r>
          </a:p>
          <a:p>
            <a:pPr marL="457200" indent="-457200">
              <a:buAutoNum type="arabicPeriod"/>
            </a:pPr>
            <a:r>
              <a:rPr lang="en-US" sz="2250" dirty="0">
                <a:latin typeface="Arial" panose="020B0604020202020204" pitchFamily="34" charset="0"/>
                <a:cs typeface="Arial" panose="020B0604020202020204" pitchFamily="34" charset="0"/>
              </a:rPr>
              <a:t>     Kagansky, Nadya, et al. “Hypoglycemia as a Predictor of Mortality in Hospitalized Elderly Patients.” </a:t>
            </a:r>
            <a:r>
              <a:rPr lang="en-US" sz="2250" i="1" dirty="0">
                <a:latin typeface="Arial" panose="020B0604020202020204" pitchFamily="34" charset="0"/>
                <a:cs typeface="Arial" panose="020B0604020202020204" pitchFamily="34" charset="0"/>
              </a:rPr>
              <a:t>Archives of Internal Medicine</a:t>
            </a:r>
            <a:r>
              <a:rPr lang="en-US" sz="2250" dirty="0">
                <a:latin typeface="Arial" panose="020B0604020202020204" pitchFamily="34" charset="0"/>
                <a:cs typeface="Arial" panose="020B0604020202020204" pitchFamily="34" charset="0"/>
              </a:rPr>
              <a:t>, American Medical Association, 11 Aug. 2003, jamanetwork.com/journals/jamainternalmedicine/fullarticle/755868.</a:t>
            </a:r>
          </a:p>
          <a:p>
            <a:pPr marL="457200" indent="-457200">
              <a:buAutoNum type="arabicPeriod"/>
            </a:pPr>
            <a:r>
              <a:rPr lang="en-US" sz="2250" dirty="0">
                <a:latin typeface="Arial" panose="020B0604020202020204" pitchFamily="34" charset="0"/>
                <a:cs typeface="Arial" panose="020B0604020202020204" pitchFamily="34" charset="0"/>
              </a:rPr>
              <a:t>     Nirantharakumar, Krishnarajah, et al. “Hypoglycemia in Non-Diabetic in-Patients: Clinical or Criminal?” </a:t>
            </a:r>
            <a:r>
              <a:rPr lang="en-US" sz="2250" i="1" dirty="0">
                <a:latin typeface="Arial" panose="020B0604020202020204" pitchFamily="34" charset="0"/>
                <a:cs typeface="Arial" panose="020B0604020202020204" pitchFamily="34" charset="0"/>
              </a:rPr>
              <a:t>PloS One</a:t>
            </a:r>
            <a:r>
              <a:rPr lang="en-US" sz="2250" dirty="0">
                <a:latin typeface="Arial" panose="020B0604020202020204" pitchFamily="34" charset="0"/>
                <a:cs typeface="Arial" panose="020B0604020202020204" pitchFamily="34" charset="0"/>
              </a:rPr>
              <a:t>, Public Library of Science, 2012, </a:t>
            </a:r>
            <a:r>
              <a:rPr lang="en-US" sz="225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www.ncbi.nlm.nih.gov/pmc/articles/PMC3388042/</a:t>
            </a:r>
            <a:r>
              <a:rPr lang="en-US" sz="2250" dirty="0">
                <a:latin typeface="Arial" panose="020B0604020202020204" pitchFamily="34" charset="0"/>
                <a:cs typeface="Arial" panose="020B0604020202020204" pitchFamily="34" charset="0"/>
              </a:rPr>
              <a:t>.</a:t>
            </a:r>
          </a:p>
          <a:p>
            <a:pPr marL="457200" indent="-457200">
              <a:buAutoNum type="arabicPeriod"/>
            </a:pPr>
            <a:r>
              <a:rPr lang="en-US" sz="2250" dirty="0">
                <a:latin typeface="Arial" panose="020B0604020202020204" pitchFamily="34" charset="0"/>
                <a:cs typeface="Arial" panose="020B0604020202020204" pitchFamily="34" charset="0"/>
              </a:rPr>
              <a:t>     Service, F John, et al. “Hypoglycemia in Adults without Diabetes Mellitus: Clinical Manifestations, Diagnosis, and Causes.” </a:t>
            </a:r>
            <a:r>
              <a:rPr lang="en-US" sz="2250" i="1" dirty="0">
                <a:latin typeface="Arial" panose="020B0604020202020204" pitchFamily="34" charset="0"/>
                <a:cs typeface="Arial" panose="020B0604020202020204" pitchFamily="34" charset="0"/>
              </a:rPr>
              <a:t>UpToDate</a:t>
            </a:r>
            <a:r>
              <a:rPr lang="en-US" sz="2250" dirty="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www.uptodate.com/contents/hypoglycemia-in-adults-without-diabetes-mellitus-clinical-manifestations-diagnosis-and-causes</a:t>
            </a:r>
            <a:endParaRPr lang="en-US" sz="2250" dirty="0">
              <a:latin typeface="Arial" panose="020B0604020202020204" pitchFamily="34" charset="0"/>
              <a:cs typeface="Arial" panose="020B0604020202020204" pitchFamily="34" charset="0"/>
            </a:endParaRPr>
          </a:p>
          <a:p>
            <a:pPr marL="457200" indent="-457200">
              <a:buAutoNum type="arabicPeriod"/>
            </a:pPr>
            <a:endParaRPr lang="en-US" sz="2250" dirty="0">
              <a:latin typeface="Arial" panose="020B0604020202020204" pitchFamily="34" charset="0"/>
              <a:cs typeface="Arial" panose="020B0604020202020204" pitchFamily="34" charset="0"/>
            </a:endParaRPr>
          </a:p>
          <a:p>
            <a:pPr marL="457200" indent="-457200">
              <a:buAutoNum type="arabicPeriod"/>
            </a:pPr>
            <a:endParaRPr lang="en-US" sz="2250" dirty="0">
              <a:latin typeface="Arial" panose="020B0604020202020204" pitchFamily="34" charset="0"/>
              <a:cs typeface="Arial" panose="020B0604020202020204" pitchFamily="34" charset="0"/>
            </a:endParaRPr>
          </a:p>
          <a:p>
            <a:pPr marL="457200" indent="-457200">
              <a:buAutoNum type="arabicPeriod"/>
            </a:pPr>
            <a:endParaRPr lang="en-US" sz="2250" dirty="0">
              <a:latin typeface="Arial" panose="020B0604020202020204" pitchFamily="34" charset="0"/>
              <a:cs typeface="Arial" panose="020B0604020202020204" pitchFamily="34" charset="0"/>
            </a:endParaRPr>
          </a:p>
          <a:p>
            <a:pPr marL="457200" indent="-457200">
              <a:buAutoNum type="arabicPeriod"/>
            </a:pPr>
            <a:endParaRPr lang="en-US" sz="2250" dirty="0">
              <a:latin typeface="Arial" panose="020B0604020202020204" pitchFamily="34" charset="0"/>
              <a:cs typeface="Arial" panose="020B0604020202020204" pitchFamily="34" charset="0"/>
            </a:endParaRPr>
          </a:p>
          <a:p>
            <a:pPr marL="457200" indent="-457200">
              <a:buChar char="•"/>
            </a:pPr>
            <a:endParaRPr lang="en-US" sz="2250" dirty="0">
              <a:latin typeface="Arial" panose="020B0604020202020204" pitchFamily="34" charset="0"/>
              <a:cs typeface="Arial" panose="020B0604020202020204" pitchFamily="34" charset="0"/>
            </a:endParaRPr>
          </a:p>
          <a:p>
            <a:pPr marL="457200" indent="-457200">
              <a:buChar char="•"/>
            </a:pPr>
            <a:endParaRPr lang="en-US" sz="2250" dirty="0">
              <a:latin typeface="Arial" panose="020B0604020202020204" pitchFamily="34" charset="0"/>
              <a:cs typeface="Arial" panose="020B0604020202020204" pitchFamily="34" charset="0"/>
            </a:endParaRPr>
          </a:p>
          <a:p>
            <a:pPr marL="457200" indent="-457200">
              <a:buAutoNum type="arabicPeriod"/>
            </a:pPr>
            <a:endParaRPr lang="en-US" sz="2250"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53"/>
          </p:nvPr>
        </p:nvSpPr>
        <p:spPr>
          <a:xfrm>
            <a:off x="12938862" y="1775021"/>
            <a:ext cx="12527077" cy="1433226"/>
          </a:xfrm>
        </p:spPr>
        <p:txBody>
          <a:bodyPr>
            <a:normAutofit fontScale="92500" lnSpcReduction="10000"/>
          </a:bodyPr>
          <a:lstStyle/>
          <a:p>
            <a:r>
              <a:rPr lang="en-US" dirty="0">
                <a:solidFill>
                  <a:schemeClr val="tx1"/>
                </a:solidFill>
                <a:latin typeface="Arial" panose="020B0604020202020204" pitchFamily="34" charset="0"/>
                <a:cs typeface="Arial" panose="020B0604020202020204" pitchFamily="34" charset="0"/>
              </a:rPr>
              <a:t>The Metabolic Mystery</a:t>
            </a:r>
          </a:p>
          <a:p>
            <a:endParaRPr lang="en-US" dirty="0">
              <a:solidFill>
                <a:schemeClr val="tx1"/>
              </a:solidFill>
              <a:latin typeface="Arial" panose="020B0604020202020204" pitchFamily="34" charset="0"/>
              <a:cs typeface="Arial" panose="020B0604020202020204" pitchFamily="34" charset="0"/>
            </a:endParaRPr>
          </a:p>
        </p:txBody>
      </p:sp>
      <p:sp>
        <p:nvSpPr>
          <p:cNvPr id="20" name="Text Placeholder 12">
            <a:extLst>
              <a:ext uri="{FF2B5EF4-FFF2-40B4-BE49-F238E27FC236}">
                <a16:creationId xmlns:a16="http://schemas.microsoft.com/office/drawing/2014/main" id="{732CCFAD-61D3-4AE1-8E86-49DA0C4CE128}"/>
              </a:ext>
            </a:extLst>
          </p:cNvPr>
          <p:cNvSpPr txBox="1">
            <a:spLocks/>
          </p:cNvSpPr>
          <p:nvPr/>
        </p:nvSpPr>
        <p:spPr>
          <a:xfrm>
            <a:off x="11737939" y="4349076"/>
            <a:ext cx="14928922" cy="1077196"/>
          </a:xfrm>
          <a:prstGeom prst="rect">
            <a:avLst/>
          </a:prstGeom>
        </p:spPr>
        <p:txBody>
          <a:bodyPr wrap="square" lIns="228589" tIns="228589" rIns="228589" bIns="228589">
            <a:spAutoFit/>
          </a:bodyPr>
          <a:lstStyle>
            <a:lvl1pPr marL="0" indent="0" algn="l" defTabSz="3840288"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097"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135"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77" indent="-550042"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206" indent="-400030"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4000" dirty="0">
                <a:solidFill>
                  <a:schemeClr val="tx1"/>
                </a:solidFill>
                <a:latin typeface="Arial" panose="020B0604020202020204" pitchFamily="34" charset="0"/>
                <a:cs typeface="Arial" panose="020B0604020202020204" pitchFamily="34" charset="0"/>
              </a:rPr>
              <a:t>Rob Oberman DO, Matthew Newcomb MD, and Tariq Odeh MD </a:t>
            </a:r>
          </a:p>
        </p:txBody>
      </p:sp>
      <p:sp>
        <p:nvSpPr>
          <p:cNvPr id="21" name="Text Placeholder 6">
            <a:extLst>
              <a:ext uri="{FF2B5EF4-FFF2-40B4-BE49-F238E27FC236}">
                <a16:creationId xmlns:a16="http://schemas.microsoft.com/office/drawing/2014/main" id="{F1E58E39-26FE-411A-8088-39845F24252F}"/>
              </a:ext>
            </a:extLst>
          </p:cNvPr>
          <p:cNvSpPr txBox="1">
            <a:spLocks/>
          </p:cNvSpPr>
          <p:nvPr/>
        </p:nvSpPr>
        <p:spPr>
          <a:xfrm>
            <a:off x="10138768" y="27184329"/>
            <a:ext cx="18100215" cy="5539956"/>
          </a:xfrm>
          <a:prstGeom prst="rect">
            <a:avLst/>
          </a:prstGeom>
        </p:spPr>
        <p:txBody>
          <a:bodyPr wrap="square" lIns="228589" tIns="228589" rIns="228589" bIns="228589" anchor="t">
            <a:spAutoFit/>
          </a:bodyPr>
          <a:lstStyle>
            <a:lvl1pPr marL="0" indent="0" algn="l" defTabSz="3840288"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097"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135"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77" indent="-550042"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206" indent="-400030"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This patient satisfied Whipple’s triad: (1) hypoglycemia ≤ 55mg/dL, 2) neuroglycopenic symptoms, and 3) relief of symptoms following glucose administration, leading to increased suspicion for insulinoma</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Her insulin, proinsulin, and c-peptide levels suggested excessive endogenous insulin production</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Fasting versus postprandial hypoglycemia can be important branching poits of investigation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Fasting hypoglycemia includes insulinoma, surreptitious use of antihyperglycemics, insulin autoimmune hypoglycemia, and IGF-II-producing tumors (Insulin-like Growth Factor)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A frequent cause of postprandial hypoglycemia, typically occurring within five hours following a meal, is gastric bypass surgery</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Treatment of hypoglycemia begins with stabilization of the patient with oral glucose, glucagon, and dextrose products</a:t>
            </a:r>
          </a:p>
        </p:txBody>
      </p:sp>
      <p:sp>
        <p:nvSpPr>
          <p:cNvPr id="19" name="TextBox 18">
            <a:extLst>
              <a:ext uri="{FF2B5EF4-FFF2-40B4-BE49-F238E27FC236}">
                <a16:creationId xmlns:a16="http://schemas.microsoft.com/office/drawing/2014/main" id="{4CF9D776-2752-4431-AB7B-1587288421D0}"/>
              </a:ext>
            </a:extLst>
          </p:cNvPr>
          <p:cNvSpPr txBox="1"/>
          <p:nvPr/>
        </p:nvSpPr>
        <p:spPr>
          <a:xfrm>
            <a:off x="28713205" y="6929417"/>
            <a:ext cx="8729931" cy="128958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Hypoglycemia can be a straightforward diagnosis, but it is important to keep a broad differential in mind</a:t>
            </a:r>
          </a:p>
          <a:p>
            <a:pPr marL="457200" indent="-457200">
              <a:buFont typeface="Arial" panose="020B0604020202020204" pitchFamily="34" charset="0"/>
              <a:buChar char="•"/>
            </a:pPr>
            <a:endParaRPr lang="en-US" sz="3200" dirty="0">
              <a:solidFill>
                <a:srgbClr val="4047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In non-diabetics, it is necessary to investigate possible casues such as insulinomas, surreptitious antihyperglycemic use, and other acute causes </a:t>
            </a:r>
          </a:p>
          <a:p>
            <a:endParaRPr lang="en-US" sz="3200" dirty="0">
              <a:solidFill>
                <a:srgbClr val="4047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The treatment for hypoglycemia begins with normalizing the serum glucose level with appropriate glucose supplementation and investigating the cause</a:t>
            </a:r>
          </a:p>
          <a:p>
            <a:pPr marL="457200" indent="-457200">
              <a:buFont typeface="Arial" panose="020B0604020202020204" pitchFamily="34" charset="0"/>
              <a:buChar char="•"/>
            </a:pPr>
            <a:endParaRPr lang="en-US" sz="3200" dirty="0">
              <a:solidFill>
                <a:srgbClr val="4047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 Consideration of the associated endocrine lab markers can aid in diagnosis</a:t>
            </a:r>
          </a:p>
          <a:p>
            <a:pPr marL="457200" indent="-457200">
              <a:buFont typeface="Arial" panose="020B0604020202020204" pitchFamily="34" charset="0"/>
              <a:buChar char="•"/>
            </a:pPr>
            <a:endParaRPr lang="en-US" sz="3200" dirty="0">
              <a:solidFill>
                <a:srgbClr val="4047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Inpatient hypoglycemia can be a result of acute disease processes and is indicative of a worse prognosis</a:t>
            </a:r>
          </a:p>
          <a:p>
            <a:pPr marL="457200" indent="-457200">
              <a:buFont typeface="Arial" panose="020B0604020202020204" pitchFamily="34" charset="0"/>
              <a:buChar char="•"/>
            </a:pPr>
            <a:endParaRPr lang="en-US" sz="3200" dirty="0">
              <a:solidFill>
                <a:srgbClr val="4047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404726"/>
                </a:solidFill>
                <a:latin typeface="Arial" panose="020B0604020202020204" pitchFamily="34" charset="0"/>
                <a:cs typeface="Arial" panose="020B0604020202020204" pitchFamily="34" charset="0"/>
              </a:rPr>
              <a:t>Although a non-diabetic patient often requires a deeper exploration into their hypoglycemia, this patient reminded us that the most common explanations are still prudent to rule out</a:t>
            </a:r>
          </a:p>
        </p:txBody>
      </p:sp>
      <p:sp>
        <p:nvSpPr>
          <p:cNvPr id="3" name="Rectangle 2">
            <a:extLst>
              <a:ext uri="{FF2B5EF4-FFF2-40B4-BE49-F238E27FC236}">
                <a16:creationId xmlns:a16="http://schemas.microsoft.com/office/drawing/2014/main" id="{DB01016F-4A6C-274E-8AA4-E8C535E666E4}"/>
              </a:ext>
            </a:extLst>
          </p:cNvPr>
          <p:cNvSpPr/>
          <p:nvPr/>
        </p:nvSpPr>
        <p:spPr>
          <a:xfrm>
            <a:off x="11270031" y="3424718"/>
            <a:ext cx="15864739" cy="707886"/>
          </a:xfrm>
          <a:prstGeom prst="rect">
            <a:avLst/>
          </a:prstGeom>
        </p:spPr>
        <p:txBody>
          <a:bodyPr wrap="square">
            <a:spAutoFit/>
          </a:bodyPr>
          <a:lstStyle/>
          <a:p>
            <a:r>
              <a:rPr lang="en-US" sz="4000" dirty="0">
                <a:latin typeface="Arial" charset="0"/>
                <a:ea typeface="Arial" charset="0"/>
                <a:cs typeface="Arial" charset="0"/>
              </a:rPr>
              <a:t>Department of Internal Medicine | Northeast Georgia Medicine Center </a:t>
            </a:r>
            <a:endParaRPr lang="en-US" sz="4000" dirty="0"/>
          </a:p>
        </p:txBody>
      </p:sp>
      <p:graphicFrame>
        <p:nvGraphicFramePr>
          <p:cNvPr id="24" name="Table 23">
            <a:extLst>
              <a:ext uri="{FF2B5EF4-FFF2-40B4-BE49-F238E27FC236}">
                <a16:creationId xmlns:a16="http://schemas.microsoft.com/office/drawing/2014/main" id="{AD524A41-09B3-A14A-8510-5ECB474434D9}"/>
              </a:ext>
            </a:extLst>
          </p:cNvPr>
          <p:cNvGraphicFramePr>
            <a:graphicFrameLocks noGrp="1"/>
          </p:cNvGraphicFramePr>
          <p:nvPr>
            <p:extLst>
              <p:ext uri="{D42A27DB-BD31-4B8C-83A1-F6EECF244321}">
                <p14:modId xmlns:p14="http://schemas.microsoft.com/office/powerpoint/2010/main" val="2454906715"/>
              </p:ext>
            </p:extLst>
          </p:nvPr>
        </p:nvGraphicFramePr>
        <p:xfrm>
          <a:off x="10222402" y="19349619"/>
          <a:ext cx="17560548" cy="6300903"/>
        </p:xfrm>
        <a:graphic>
          <a:graphicData uri="http://schemas.openxmlformats.org/drawingml/2006/table">
            <a:tbl>
              <a:tblPr firstRow="1" bandRow="1">
                <a:tableStyleId>{EB344D84-9AFB-497E-A393-DC336BA19D2E}</a:tableStyleId>
              </a:tblPr>
              <a:tblGrid>
                <a:gridCol w="5151696">
                  <a:extLst>
                    <a:ext uri="{9D8B030D-6E8A-4147-A177-3AD203B41FA5}">
                      <a16:colId xmlns:a16="http://schemas.microsoft.com/office/drawing/2014/main" val="2326167786"/>
                    </a:ext>
                  </a:extLst>
                </a:gridCol>
                <a:gridCol w="1907227">
                  <a:extLst>
                    <a:ext uri="{9D8B030D-6E8A-4147-A177-3AD203B41FA5}">
                      <a16:colId xmlns:a16="http://schemas.microsoft.com/office/drawing/2014/main" val="1683120275"/>
                    </a:ext>
                  </a:extLst>
                </a:gridCol>
                <a:gridCol w="2100325">
                  <a:extLst>
                    <a:ext uri="{9D8B030D-6E8A-4147-A177-3AD203B41FA5}">
                      <a16:colId xmlns:a16="http://schemas.microsoft.com/office/drawing/2014/main" val="2812520193"/>
                    </a:ext>
                  </a:extLst>
                </a:gridCol>
                <a:gridCol w="2100325">
                  <a:extLst>
                    <a:ext uri="{9D8B030D-6E8A-4147-A177-3AD203B41FA5}">
                      <a16:colId xmlns:a16="http://schemas.microsoft.com/office/drawing/2014/main" val="2767605164"/>
                    </a:ext>
                  </a:extLst>
                </a:gridCol>
                <a:gridCol w="2100325">
                  <a:extLst>
                    <a:ext uri="{9D8B030D-6E8A-4147-A177-3AD203B41FA5}">
                      <a16:colId xmlns:a16="http://schemas.microsoft.com/office/drawing/2014/main" val="2789949150"/>
                    </a:ext>
                  </a:extLst>
                </a:gridCol>
                <a:gridCol w="2100325">
                  <a:extLst>
                    <a:ext uri="{9D8B030D-6E8A-4147-A177-3AD203B41FA5}">
                      <a16:colId xmlns:a16="http://schemas.microsoft.com/office/drawing/2014/main" val="2842492409"/>
                    </a:ext>
                  </a:extLst>
                </a:gridCol>
                <a:gridCol w="2100325">
                  <a:extLst>
                    <a:ext uri="{9D8B030D-6E8A-4147-A177-3AD203B41FA5}">
                      <a16:colId xmlns:a16="http://schemas.microsoft.com/office/drawing/2014/main" val="424418092"/>
                    </a:ext>
                  </a:extLst>
                </a:gridCol>
              </a:tblGrid>
              <a:tr h="1573944">
                <a:tc>
                  <a:txBody>
                    <a:bodyPr/>
                    <a:lstStyle/>
                    <a:p>
                      <a:pPr algn="ctr"/>
                      <a:r>
                        <a:rPr lang="en-US" sz="2800" dirty="0"/>
                        <a:t>Diagnosis</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Serum insulin</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Plasma </a:t>
                      </a:r>
                    </a:p>
                    <a:p>
                      <a:pPr algn="ctr"/>
                      <a:r>
                        <a:rPr lang="en-US" sz="2800" dirty="0"/>
                        <a:t>C-Peptide</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Plasma Proinsulin</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Serum </a:t>
                      </a:r>
                    </a:p>
                    <a:p>
                      <a:pPr algn="ctr"/>
                      <a:r>
                        <a:rPr lang="el-GR" sz="2800" u="none" strike="noStrike" kern="1200" dirty="0">
                          <a:effectLst/>
                        </a:rPr>
                        <a:t>Β</a:t>
                      </a:r>
                      <a:r>
                        <a:rPr lang="en-US" sz="2800" u="none" strike="noStrike" kern="1200" dirty="0">
                          <a:effectLst/>
                        </a:rPr>
                        <a:t>-Hydroxy-butyrate</a:t>
                      </a:r>
                      <a:endParaRPr lang="en-US" sz="2800" b="1"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Serum Insulin Antibodies</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tc>
                  <a:txBody>
                    <a:bodyPr/>
                    <a:lstStyle/>
                    <a:p>
                      <a:pPr algn="ctr"/>
                      <a:r>
                        <a:rPr lang="en-US" sz="2800" dirty="0"/>
                        <a:t>Diabetic Agent Metabolite</a:t>
                      </a:r>
                      <a:endParaRPr lang="en-US" sz="2800" dirty="0">
                        <a:latin typeface="Arial" panose="020B0604020202020204" pitchFamily="34" charset="0"/>
                        <a:cs typeface="Arial" panose="020B0604020202020204" pitchFamily="34" charset="0"/>
                      </a:endParaRPr>
                    </a:p>
                  </a:txBody>
                  <a:tcPr anchor="ctr">
                    <a:solidFill>
                      <a:schemeClr val="bg2">
                        <a:lumMod val="25000"/>
                      </a:schemeClr>
                    </a:solidFill>
                  </a:tcPr>
                </a:tc>
                <a:extLst>
                  <a:ext uri="{0D108BD9-81ED-4DB2-BD59-A6C34878D82A}">
                    <a16:rowId xmlns:a16="http://schemas.microsoft.com/office/drawing/2014/main" val="2285772304"/>
                  </a:ext>
                </a:extLst>
              </a:tr>
              <a:tr h="914985">
                <a:tc>
                  <a:txBody>
                    <a:bodyPr/>
                    <a:lstStyle/>
                    <a:p>
                      <a:pPr algn="ctr"/>
                      <a:r>
                        <a:rPr lang="en-US" sz="2800" b="0" dirty="0"/>
                        <a:t>Insulinoma</a:t>
                      </a:r>
                      <a:endParaRPr lang="en-US" sz="2800" b="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88712483"/>
                  </a:ext>
                </a:extLst>
              </a:tr>
              <a:tr h="991002">
                <a:tc>
                  <a:txBody>
                    <a:bodyPr/>
                    <a:lstStyle/>
                    <a:p>
                      <a:pPr algn="ctr"/>
                      <a:r>
                        <a:rPr lang="en-US" sz="2800" b="0" dirty="0"/>
                        <a:t>Sulfonylurea/Meglitinide Ingestion</a:t>
                      </a:r>
                      <a:endParaRPr lang="en-US" sz="2800" b="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8301959"/>
                  </a:ext>
                </a:extLst>
              </a:tr>
              <a:tr h="914985">
                <a:tc>
                  <a:txBody>
                    <a:bodyPr/>
                    <a:lstStyle/>
                    <a:p>
                      <a:pPr algn="ctr"/>
                      <a:r>
                        <a:rPr lang="en-US" sz="2800" b="0" dirty="0"/>
                        <a:t>Surreptitious Insulin Usage</a:t>
                      </a:r>
                      <a:endParaRPr lang="en-US" sz="2800" b="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2102443"/>
                  </a:ext>
                </a:extLst>
              </a:tr>
              <a:tr h="991002">
                <a:tc>
                  <a:txBody>
                    <a:bodyPr/>
                    <a:lstStyle/>
                    <a:p>
                      <a:pPr algn="ctr"/>
                      <a:r>
                        <a:rPr lang="en-US" sz="2800" b="0" dirty="0"/>
                        <a:t>Insulin autoimmune hypoglycemia</a:t>
                      </a:r>
                      <a:endParaRPr lang="en-US" sz="2800" b="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92920041"/>
                  </a:ext>
                </a:extLst>
              </a:tr>
              <a:tr h="914985">
                <a:tc>
                  <a:txBody>
                    <a:bodyPr/>
                    <a:lstStyle/>
                    <a:p>
                      <a:pPr algn="ctr"/>
                      <a:r>
                        <a:rPr lang="en-US" sz="2800" b="0" dirty="0"/>
                        <a:t>IGF-II</a:t>
                      </a:r>
                      <a:endParaRPr lang="en-US" sz="2800" b="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tc>
                  <a:txBody>
                    <a:bodyPr/>
                    <a:lstStyle/>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85555704"/>
                  </a:ext>
                </a:extLst>
              </a:tr>
            </a:tbl>
          </a:graphicData>
        </a:graphic>
      </p:graphicFrame>
      <p:sp>
        <p:nvSpPr>
          <p:cNvPr id="35" name="Up Arrow 34">
            <a:extLst>
              <a:ext uri="{FF2B5EF4-FFF2-40B4-BE49-F238E27FC236}">
                <a16:creationId xmlns:a16="http://schemas.microsoft.com/office/drawing/2014/main" id="{DFF7CB3D-E87E-3644-A88F-C44090EF77A4}"/>
              </a:ext>
            </a:extLst>
          </p:cNvPr>
          <p:cNvSpPr/>
          <p:nvPr/>
        </p:nvSpPr>
        <p:spPr>
          <a:xfrm>
            <a:off x="20293605" y="20990408"/>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lus 54">
            <a:extLst>
              <a:ext uri="{FF2B5EF4-FFF2-40B4-BE49-F238E27FC236}">
                <a16:creationId xmlns:a16="http://schemas.microsoft.com/office/drawing/2014/main" id="{41B561B5-848C-5440-99CA-30F93FAA1DE5}"/>
              </a:ext>
            </a:extLst>
          </p:cNvPr>
          <p:cNvSpPr/>
          <p:nvPr/>
        </p:nvSpPr>
        <p:spPr>
          <a:xfrm>
            <a:off x="26270955" y="21806476"/>
            <a:ext cx="1169951" cy="11508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623">
            <a:extLst>
              <a:ext uri="{FF2B5EF4-FFF2-40B4-BE49-F238E27FC236}">
                <a16:creationId xmlns:a16="http://schemas.microsoft.com/office/drawing/2014/main" id="{AC0DBECE-BEAB-4A1A-BE42-D74E6137A344}"/>
              </a:ext>
            </a:extLst>
          </p:cNvPr>
          <p:cNvSpPr txBox="1">
            <a:spLocks/>
          </p:cNvSpPr>
          <p:nvPr/>
        </p:nvSpPr>
        <p:spPr>
          <a:xfrm>
            <a:off x="303633" y="18132012"/>
            <a:ext cx="9337894" cy="723267"/>
          </a:xfrm>
          <a:prstGeom prst="rect">
            <a:avLst/>
          </a:prstGeom>
          <a:solidFill>
            <a:srgbClr val="404726"/>
          </a:solidFill>
        </p:spPr>
        <p:txBody>
          <a:bodyPr wrap="square" lIns="91436" tIns="91436" rIns="91436" bIns="91436" anchor="ctr" anchorCtr="0">
            <a:spAutoFit/>
          </a:bodyPr>
          <a:lstStyle>
            <a:lvl1pPr marL="0" indent="0" algn="ctr" defTabSz="3840288" rtl="0" eaLnBrk="1" latinLnBrk="0" hangingPunct="1">
              <a:spcBef>
                <a:spcPct val="20000"/>
              </a:spcBef>
              <a:buFont typeface="Arial" pitchFamily="34" charset="0"/>
              <a:buNone/>
              <a:defRPr sz="3238" b="1" u="none" kern="1200" baseline="0">
                <a:solidFill>
                  <a:schemeClr val="bg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r>
              <a:rPr lang="en-US" sz="3500" dirty="0">
                <a:latin typeface="Arial" panose="020B0604020202020204" pitchFamily="34" charset="0"/>
                <a:cs typeface="Arial" panose="020B0604020202020204" pitchFamily="34" charset="0"/>
              </a:rPr>
              <a:t>Inpatient Hypoglycemia</a:t>
            </a:r>
            <a:r>
              <a:rPr lang="en-US" sz="3500" baseline="30000" dirty="0">
                <a:latin typeface="Arial" panose="020B0604020202020204" pitchFamily="34" charset="0"/>
                <a:cs typeface="Arial" panose="020B0604020202020204" pitchFamily="34" charset="0"/>
              </a:rPr>
              <a:t>3,4</a:t>
            </a:r>
          </a:p>
        </p:txBody>
      </p:sp>
      <p:sp>
        <p:nvSpPr>
          <p:cNvPr id="12" name="Rectangle 11">
            <a:extLst>
              <a:ext uri="{FF2B5EF4-FFF2-40B4-BE49-F238E27FC236}">
                <a16:creationId xmlns:a16="http://schemas.microsoft.com/office/drawing/2014/main" id="{257D77E7-C28F-489B-9C6F-A6082E587EFC}"/>
              </a:ext>
            </a:extLst>
          </p:cNvPr>
          <p:cNvSpPr/>
          <p:nvPr/>
        </p:nvSpPr>
        <p:spPr>
          <a:xfrm>
            <a:off x="-611154" y="19158581"/>
            <a:ext cx="10347693" cy="4425827"/>
          </a:xfrm>
          <a:prstGeom prst="rect">
            <a:avLst/>
          </a:prstGeom>
        </p:spPr>
        <p:txBody>
          <a:bodyPr wrap="square">
            <a:spAutoFit/>
          </a:bodyPr>
          <a:lstStyle/>
          <a:p>
            <a:pPr marL="1642745" lvl="1" indent="-499745" defTabSz="3840288">
              <a:spcBef>
                <a:spcPct val="20000"/>
              </a:spcBef>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118 per 10 000 admissions (≤ 60 mg/dL)</a:t>
            </a:r>
          </a:p>
          <a:p>
            <a:pPr marL="1642745" lvl="1" indent="-499745" defTabSz="3840288">
              <a:spcBef>
                <a:spcPct val="20000"/>
              </a:spcBef>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Age&gt;65 appx 50% more likely </a:t>
            </a:r>
          </a:p>
          <a:p>
            <a:pPr marL="1642745" lvl="1" indent="-499745" defTabSz="3840288">
              <a:spcBef>
                <a:spcPct val="20000"/>
              </a:spcBef>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Common causes: alcohol dependence, renal failure, and sepsis</a:t>
            </a:r>
          </a:p>
          <a:p>
            <a:pPr marL="1642745" lvl="1" indent="-499745" defTabSz="3840288">
              <a:spcBef>
                <a:spcPct val="20000"/>
              </a:spcBef>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Associated with increased rate in mortality</a:t>
            </a:r>
          </a:p>
          <a:p>
            <a:pPr marL="1642745" lvl="1" indent="-499745" defTabSz="3840288">
              <a:spcBef>
                <a:spcPct val="20000"/>
              </a:spcBef>
              <a:buFont typeface="Arial,Sans-Serif" pitchFamily="34" charset="0"/>
              <a:buChar char="•"/>
            </a:pPr>
            <a:r>
              <a:rPr lang="en-US" sz="3200" dirty="0">
                <a:solidFill>
                  <a:srgbClr val="404726"/>
                </a:solidFill>
                <a:latin typeface="Arial" panose="020B0604020202020204" pitchFamily="34" charset="0"/>
                <a:cs typeface="Arial" panose="020B0604020202020204" pitchFamily="34" charset="0"/>
              </a:rPr>
              <a:t>Sepsis, malignancy, and low albumin levels were also predictors of developing hypoglycemia</a:t>
            </a:r>
          </a:p>
        </p:txBody>
      </p:sp>
      <p:pic>
        <p:nvPicPr>
          <p:cNvPr id="64" name="Picture 11" descr="A close up of a map&#10;&#10;Description generated with very high confidence">
            <a:extLst>
              <a:ext uri="{FF2B5EF4-FFF2-40B4-BE49-F238E27FC236}">
                <a16:creationId xmlns:a16="http://schemas.microsoft.com/office/drawing/2014/main" id="{AD60F9BC-735E-40B4-8C59-76C9D6F3B5A4}"/>
              </a:ext>
            </a:extLst>
          </p:cNvPr>
          <p:cNvPicPr>
            <a:picLocks noChangeAspect="1"/>
          </p:cNvPicPr>
          <p:nvPr/>
        </p:nvPicPr>
        <p:blipFill>
          <a:blip r:embed="rId8"/>
          <a:stretch>
            <a:fillRect/>
          </a:stretch>
        </p:blipFill>
        <p:spPr>
          <a:xfrm>
            <a:off x="4190" y="24523026"/>
            <a:ext cx="9732349" cy="8381459"/>
          </a:xfrm>
          <a:prstGeom prst="rect">
            <a:avLst/>
          </a:prstGeom>
          <a:ln>
            <a:solidFill>
              <a:schemeClr val="bg2">
                <a:lumMod val="25000"/>
              </a:schemeClr>
            </a:solidFill>
          </a:ln>
        </p:spPr>
      </p:pic>
      <p:sp>
        <p:nvSpPr>
          <p:cNvPr id="15" name="Rectangle 14">
            <a:extLst>
              <a:ext uri="{FF2B5EF4-FFF2-40B4-BE49-F238E27FC236}">
                <a16:creationId xmlns:a16="http://schemas.microsoft.com/office/drawing/2014/main" id="{494E53B8-F9C3-4A80-9B39-CB8F824FFB5C}"/>
              </a:ext>
            </a:extLst>
          </p:cNvPr>
          <p:cNvSpPr/>
          <p:nvPr/>
        </p:nvSpPr>
        <p:spPr>
          <a:xfrm>
            <a:off x="1908273" y="24617676"/>
            <a:ext cx="7147340" cy="553998"/>
          </a:xfrm>
          <a:prstGeom prst="rect">
            <a:avLst/>
          </a:prstGeom>
        </p:spPr>
        <p:txBody>
          <a:bodyPr wrap="square">
            <a:spAutoFit/>
          </a:bodyPr>
          <a:lstStyle/>
          <a:p>
            <a:r>
              <a:rPr lang="en-US" sz="3000" b="1" dirty="0">
                <a:solidFill>
                  <a:srgbClr val="404726"/>
                </a:solidFill>
                <a:latin typeface="Times New Roman"/>
                <a:cs typeface="Times New Roman"/>
              </a:rPr>
              <a:t>Cumulative Mortality and Hypoglycemia</a:t>
            </a:r>
            <a:r>
              <a:rPr lang="en-US" sz="3000" b="1" baseline="30000" dirty="0">
                <a:solidFill>
                  <a:srgbClr val="404726"/>
                </a:solidFill>
                <a:latin typeface="Times New Roman"/>
                <a:cs typeface="Times New Roman"/>
              </a:rPr>
              <a:t>3</a:t>
            </a:r>
          </a:p>
        </p:txBody>
      </p:sp>
      <p:sp>
        <p:nvSpPr>
          <p:cNvPr id="65" name="Plus 54">
            <a:extLst>
              <a:ext uri="{FF2B5EF4-FFF2-40B4-BE49-F238E27FC236}">
                <a16:creationId xmlns:a16="http://schemas.microsoft.com/office/drawing/2014/main" id="{DFD3552D-7D99-4CD4-86DB-F35EA27EC946}"/>
              </a:ext>
            </a:extLst>
          </p:cNvPr>
          <p:cNvSpPr/>
          <p:nvPr/>
        </p:nvSpPr>
        <p:spPr>
          <a:xfrm>
            <a:off x="24093850" y="23668749"/>
            <a:ext cx="1169951" cy="11508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Up Arrow 34">
            <a:extLst>
              <a:ext uri="{FF2B5EF4-FFF2-40B4-BE49-F238E27FC236}">
                <a16:creationId xmlns:a16="http://schemas.microsoft.com/office/drawing/2014/main" id="{D6FD3966-0A6A-4DFF-93A4-4883AF6F003D}"/>
              </a:ext>
            </a:extLst>
          </p:cNvPr>
          <p:cNvSpPr/>
          <p:nvPr/>
        </p:nvSpPr>
        <p:spPr>
          <a:xfrm>
            <a:off x="20293605" y="21943049"/>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Up Arrow 34">
            <a:extLst>
              <a:ext uri="{FF2B5EF4-FFF2-40B4-BE49-F238E27FC236}">
                <a16:creationId xmlns:a16="http://schemas.microsoft.com/office/drawing/2014/main" id="{B6ABE033-51D8-436A-9166-714575CD4EBF}"/>
              </a:ext>
            </a:extLst>
          </p:cNvPr>
          <p:cNvSpPr/>
          <p:nvPr/>
        </p:nvSpPr>
        <p:spPr>
          <a:xfrm>
            <a:off x="20329176" y="23955124"/>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Up Arrow 34">
            <a:extLst>
              <a:ext uri="{FF2B5EF4-FFF2-40B4-BE49-F238E27FC236}">
                <a16:creationId xmlns:a16="http://schemas.microsoft.com/office/drawing/2014/main" id="{E079D94F-20E9-44B0-A5F6-7E8987F54131}"/>
              </a:ext>
            </a:extLst>
          </p:cNvPr>
          <p:cNvSpPr/>
          <p:nvPr/>
        </p:nvSpPr>
        <p:spPr>
          <a:xfrm>
            <a:off x="15970666" y="20968618"/>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Up Arrow 34">
            <a:extLst>
              <a:ext uri="{FF2B5EF4-FFF2-40B4-BE49-F238E27FC236}">
                <a16:creationId xmlns:a16="http://schemas.microsoft.com/office/drawing/2014/main" id="{6E3E404C-5AA2-46F0-9DB1-9E5428C2CD1B}"/>
              </a:ext>
            </a:extLst>
          </p:cNvPr>
          <p:cNvSpPr/>
          <p:nvPr/>
        </p:nvSpPr>
        <p:spPr>
          <a:xfrm>
            <a:off x="16006458" y="21918161"/>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Up Arrow 34">
            <a:extLst>
              <a:ext uri="{FF2B5EF4-FFF2-40B4-BE49-F238E27FC236}">
                <a16:creationId xmlns:a16="http://schemas.microsoft.com/office/drawing/2014/main" id="{6BF71FFF-4839-4AD2-920B-6FC895A55029}"/>
              </a:ext>
            </a:extLst>
          </p:cNvPr>
          <p:cNvSpPr/>
          <p:nvPr/>
        </p:nvSpPr>
        <p:spPr>
          <a:xfrm>
            <a:off x="15982120" y="22904931"/>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Up Arrow 34">
            <a:extLst>
              <a:ext uri="{FF2B5EF4-FFF2-40B4-BE49-F238E27FC236}">
                <a16:creationId xmlns:a16="http://schemas.microsoft.com/office/drawing/2014/main" id="{5A05C3C0-EF4F-445B-BC1A-221369929D00}"/>
              </a:ext>
            </a:extLst>
          </p:cNvPr>
          <p:cNvSpPr/>
          <p:nvPr/>
        </p:nvSpPr>
        <p:spPr>
          <a:xfrm>
            <a:off x="15989669" y="23993868"/>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Up Arrow 34">
            <a:extLst>
              <a:ext uri="{FF2B5EF4-FFF2-40B4-BE49-F238E27FC236}">
                <a16:creationId xmlns:a16="http://schemas.microsoft.com/office/drawing/2014/main" id="{CC264833-1D67-407E-B3AD-1C6935FE6A9A}"/>
              </a:ext>
            </a:extLst>
          </p:cNvPr>
          <p:cNvSpPr/>
          <p:nvPr/>
        </p:nvSpPr>
        <p:spPr>
          <a:xfrm>
            <a:off x="17996371" y="20969090"/>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Up Arrow 34">
            <a:extLst>
              <a:ext uri="{FF2B5EF4-FFF2-40B4-BE49-F238E27FC236}">
                <a16:creationId xmlns:a16="http://schemas.microsoft.com/office/drawing/2014/main" id="{102759C6-F112-4FF9-8A4D-17C21324B913}"/>
              </a:ext>
            </a:extLst>
          </p:cNvPr>
          <p:cNvSpPr/>
          <p:nvPr/>
        </p:nvSpPr>
        <p:spPr>
          <a:xfrm>
            <a:off x="17997437" y="21927907"/>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Up Arrow 34">
            <a:extLst>
              <a:ext uri="{FF2B5EF4-FFF2-40B4-BE49-F238E27FC236}">
                <a16:creationId xmlns:a16="http://schemas.microsoft.com/office/drawing/2014/main" id="{79A68D87-7BCA-4D41-B29B-9844A7B09557}"/>
              </a:ext>
            </a:extLst>
          </p:cNvPr>
          <p:cNvSpPr/>
          <p:nvPr/>
        </p:nvSpPr>
        <p:spPr>
          <a:xfrm>
            <a:off x="17996371" y="23936737"/>
            <a:ext cx="568545" cy="6043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Up Arrow 34">
            <a:extLst>
              <a:ext uri="{FF2B5EF4-FFF2-40B4-BE49-F238E27FC236}">
                <a16:creationId xmlns:a16="http://schemas.microsoft.com/office/drawing/2014/main" id="{C3FA4B12-DB1B-41DA-B98D-8F0CC1EBD148}"/>
              </a:ext>
            </a:extLst>
          </p:cNvPr>
          <p:cNvSpPr/>
          <p:nvPr/>
        </p:nvSpPr>
        <p:spPr>
          <a:xfrm rot="10800000">
            <a:off x="17985052" y="23002903"/>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Up Arrow 34">
            <a:extLst>
              <a:ext uri="{FF2B5EF4-FFF2-40B4-BE49-F238E27FC236}">
                <a16:creationId xmlns:a16="http://schemas.microsoft.com/office/drawing/2014/main" id="{0742C1B4-4759-496F-B6DB-55CAF6A49807}"/>
              </a:ext>
            </a:extLst>
          </p:cNvPr>
          <p:cNvSpPr/>
          <p:nvPr/>
        </p:nvSpPr>
        <p:spPr>
          <a:xfrm rot="10800000">
            <a:off x="20292539" y="22956955"/>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Up Arrow 34">
            <a:extLst>
              <a:ext uri="{FF2B5EF4-FFF2-40B4-BE49-F238E27FC236}">
                <a16:creationId xmlns:a16="http://schemas.microsoft.com/office/drawing/2014/main" id="{D7014AEE-6F6D-421C-9C56-0C661AC9B83F}"/>
              </a:ext>
            </a:extLst>
          </p:cNvPr>
          <p:cNvSpPr/>
          <p:nvPr/>
        </p:nvSpPr>
        <p:spPr>
          <a:xfrm rot="10800000">
            <a:off x="16018560" y="24946318"/>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Up Arrow 34">
            <a:extLst>
              <a:ext uri="{FF2B5EF4-FFF2-40B4-BE49-F238E27FC236}">
                <a16:creationId xmlns:a16="http://schemas.microsoft.com/office/drawing/2014/main" id="{E5F5BAEE-479E-49AC-8716-D98CFAFFEF6B}"/>
              </a:ext>
            </a:extLst>
          </p:cNvPr>
          <p:cNvSpPr/>
          <p:nvPr/>
        </p:nvSpPr>
        <p:spPr>
          <a:xfrm rot="10800000">
            <a:off x="18027192" y="24957479"/>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Up Arrow 34">
            <a:extLst>
              <a:ext uri="{FF2B5EF4-FFF2-40B4-BE49-F238E27FC236}">
                <a16:creationId xmlns:a16="http://schemas.microsoft.com/office/drawing/2014/main" id="{5AF6F446-4053-46C6-B232-DF48A5820545}"/>
              </a:ext>
            </a:extLst>
          </p:cNvPr>
          <p:cNvSpPr/>
          <p:nvPr/>
        </p:nvSpPr>
        <p:spPr>
          <a:xfrm rot="10800000">
            <a:off x="20323193" y="24977337"/>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Up Arrow 34">
            <a:extLst>
              <a:ext uri="{FF2B5EF4-FFF2-40B4-BE49-F238E27FC236}">
                <a16:creationId xmlns:a16="http://schemas.microsoft.com/office/drawing/2014/main" id="{19D8BA87-C1A7-41E1-B155-8B29ACD4A71D}"/>
              </a:ext>
            </a:extLst>
          </p:cNvPr>
          <p:cNvSpPr/>
          <p:nvPr/>
        </p:nvSpPr>
        <p:spPr>
          <a:xfrm rot="10800000">
            <a:off x="22329184" y="21111867"/>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Up Arrow 34">
            <a:extLst>
              <a:ext uri="{FF2B5EF4-FFF2-40B4-BE49-F238E27FC236}">
                <a16:creationId xmlns:a16="http://schemas.microsoft.com/office/drawing/2014/main" id="{BBF9026C-43BD-4870-B0C6-270D28E17738}"/>
              </a:ext>
            </a:extLst>
          </p:cNvPr>
          <p:cNvSpPr/>
          <p:nvPr/>
        </p:nvSpPr>
        <p:spPr>
          <a:xfrm rot="10800000">
            <a:off x="22337296" y="22016789"/>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Up Arrow 34">
            <a:extLst>
              <a:ext uri="{FF2B5EF4-FFF2-40B4-BE49-F238E27FC236}">
                <a16:creationId xmlns:a16="http://schemas.microsoft.com/office/drawing/2014/main" id="{7E3C7AD0-7496-4AC5-A6C5-459483864227}"/>
              </a:ext>
            </a:extLst>
          </p:cNvPr>
          <p:cNvSpPr/>
          <p:nvPr/>
        </p:nvSpPr>
        <p:spPr>
          <a:xfrm rot="10800000">
            <a:off x="22329183" y="23000438"/>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Up Arrow 34">
            <a:extLst>
              <a:ext uri="{FF2B5EF4-FFF2-40B4-BE49-F238E27FC236}">
                <a16:creationId xmlns:a16="http://schemas.microsoft.com/office/drawing/2014/main" id="{1F97B770-147D-4B7D-B89B-F7B8A02465DF}"/>
              </a:ext>
            </a:extLst>
          </p:cNvPr>
          <p:cNvSpPr/>
          <p:nvPr/>
        </p:nvSpPr>
        <p:spPr>
          <a:xfrm rot="10800000">
            <a:off x="22358516" y="23955124"/>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Up Arrow 34">
            <a:extLst>
              <a:ext uri="{FF2B5EF4-FFF2-40B4-BE49-F238E27FC236}">
                <a16:creationId xmlns:a16="http://schemas.microsoft.com/office/drawing/2014/main" id="{71C8E2B1-98C1-452B-A4BB-CF08C5893853}"/>
              </a:ext>
            </a:extLst>
          </p:cNvPr>
          <p:cNvSpPr/>
          <p:nvPr/>
        </p:nvSpPr>
        <p:spPr>
          <a:xfrm rot="10800000">
            <a:off x="22329182" y="24979944"/>
            <a:ext cx="568545" cy="60435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6C2A9B06D2DE4FB477BB0F1881EFBA" ma:contentTypeVersion="4" ma:contentTypeDescription="Create a new document." ma:contentTypeScope="" ma:versionID="bb9f6f4e3771f2b12a248ab688e6a60d">
  <xsd:schema xmlns:xsd="http://www.w3.org/2001/XMLSchema" xmlns:xs="http://www.w3.org/2001/XMLSchema" xmlns:p="http://schemas.microsoft.com/office/2006/metadata/properties" xmlns:ns3="94e70f3c-8513-44e3-a714-657777d20e00" targetNamespace="http://schemas.microsoft.com/office/2006/metadata/properties" ma:root="true" ma:fieldsID="c258cebd4475a8c19524d289e39db78f" ns3:_="">
    <xsd:import namespace="94e70f3c-8513-44e3-a714-657777d20e0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e70f3c-8513-44e3-a714-657777d20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3EB9DA-2C43-423F-9C30-D07B009DE2B3}">
  <ds:schemaRefs>
    <ds:schemaRef ds:uri="http://purl.org/dc/elements/1.1/"/>
    <ds:schemaRef ds:uri="http://schemas.microsoft.com/office/2006/metadata/properties"/>
    <ds:schemaRef ds:uri="http://schemas.microsoft.com/office/2006/documentManagement/types"/>
    <ds:schemaRef ds:uri="http://purl.org/dc/terms/"/>
    <ds:schemaRef ds:uri="94e70f3c-8513-44e3-a714-657777d20e00"/>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922495-4F7F-41BB-9EB0-F0AB6162B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e70f3c-8513-44e3-a714-657777d20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DE0FFC-B4FE-4D36-B313-F0BEDA0E21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36x48-Template-V2b</Template>
  <TotalTime>4866</TotalTime>
  <Words>885</Words>
  <Application>Microsoft Office PowerPoint</Application>
  <PresentationFormat>Custom</PresentationFormat>
  <Paragraphs>88</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Arial,Sans-Serif</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rob oberman</cp:lastModifiedBy>
  <cp:revision>959</cp:revision>
  <cp:lastPrinted>2016-07-25T16:08:09Z</cp:lastPrinted>
  <dcterms:created xsi:type="dcterms:W3CDTF">2012-02-03T19:11:35Z</dcterms:created>
  <dcterms:modified xsi:type="dcterms:W3CDTF">2020-10-05T00:50:10Z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0x010100666C2A9B06D2DE4FB477BB0F1881EFBA</vt:lpwstr>
  </property>
</Properties>
</file>