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1pPr>
    <a:lvl2pPr marL="0" marR="0" indent="219445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2pPr>
    <a:lvl3pPr marL="0" marR="0" indent="4388899"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3pPr>
    <a:lvl4pPr marL="0" marR="0" indent="658335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4pPr>
    <a:lvl5pPr marL="0" marR="0" indent="877780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5pPr>
    <a:lvl6pPr marL="0" marR="0" indent="10972251"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6pPr>
    <a:lvl7pPr marL="0" marR="0" indent="13166703"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7pPr>
    <a:lvl8pPr marL="0" marR="0" indent="15361152"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8pPr>
    <a:lvl9pPr marL="0" marR="0" indent="17555602"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0368" userDrawn="1">
          <p15:clr>
            <a:srgbClr val="A4A3A4"/>
          </p15:clr>
        </p15:guide>
        <p15:guide id="2" pos="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CF6"/>
          </a:solidFill>
        </a:fill>
      </a:tcStyle>
    </a:wholeTbl>
    <a:band2H>
      <a:tcTxStyle/>
      <a:tcStyle>
        <a:tcBdr/>
        <a:fill>
          <a:solidFill>
            <a:srgbClr val="E9F6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E1"/>
          </a:solidFill>
        </a:fill>
      </a:tcStyle>
    </a:wholeTbl>
    <a:band2H>
      <a:tcTxStyle/>
      <a:tcStyle>
        <a:tcBdr/>
        <a:fill>
          <a:solidFill>
            <a:srgbClr val="E6EF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3CC"/>
          </a:solidFill>
        </a:fill>
      </a:tcStyle>
    </a:wholeTbl>
    <a:band2H>
      <a:tcTxStyle/>
      <a:tcStyle>
        <a:tcBdr/>
        <a:fill>
          <a:solidFill>
            <a:srgbClr val="FF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7" autoAdjust="0"/>
    <p:restoredTop sz="69739"/>
  </p:normalViewPr>
  <p:slideViewPr>
    <p:cSldViewPr snapToGrid="0" snapToObjects="1">
      <p:cViewPr>
        <p:scale>
          <a:sx n="30" d="100"/>
          <a:sy n="30" d="100"/>
        </p:scale>
        <p:origin x="1746" y="24"/>
      </p:cViewPr>
      <p:guideLst>
        <p:guide orient="horz" pos="10368"/>
        <p:guide pos="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388899" latinLnBrk="0">
      <a:defRPr sz="5800">
        <a:latin typeface="+mn-lt"/>
        <a:ea typeface="+mn-ea"/>
        <a:cs typeface="+mn-cs"/>
        <a:sym typeface="Calibri"/>
      </a:defRPr>
    </a:lvl1pPr>
    <a:lvl2pPr indent="228600" defTabSz="4388899" latinLnBrk="0">
      <a:defRPr sz="5800">
        <a:latin typeface="+mn-lt"/>
        <a:ea typeface="+mn-ea"/>
        <a:cs typeface="+mn-cs"/>
        <a:sym typeface="Calibri"/>
      </a:defRPr>
    </a:lvl2pPr>
    <a:lvl3pPr indent="457200" defTabSz="4388899" latinLnBrk="0">
      <a:defRPr sz="5800">
        <a:latin typeface="+mn-lt"/>
        <a:ea typeface="+mn-ea"/>
        <a:cs typeface="+mn-cs"/>
        <a:sym typeface="Calibri"/>
      </a:defRPr>
    </a:lvl3pPr>
    <a:lvl4pPr indent="685800" defTabSz="4388899" latinLnBrk="0">
      <a:defRPr sz="5800">
        <a:latin typeface="+mn-lt"/>
        <a:ea typeface="+mn-ea"/>
        <a:cs typeface="+mn-cs"/>
        <a:sym typeface="Calibri"/>
      </a:defRPr>
    </a:lvl4pPr>
    <a:lvl5pPr indent="914400" defTabSz="4388899" latinLnBrk="0">
      <a:defRPr sz="5800">
        <a:latin typeface="+mn-lt"/>
        <a:ea typeface="+mn-ea"/>
        <a:cs typeface="+mn-cs"/>
        <a:sym typeface="Calibri"/>
      </a:defRPr>
    </a:lvl5pPr>
    <a:lvl6pPr indent="1143000" defTabSz="4388899" latinLnBrk="0">
      <a:defRPr sz="5800">
        <a:latin typeface="+mn-lt"/>
        <a:ea typeface="+mn-ea"/>
        <a:cs typeface="+mn-cs"/>
        <a:sym typeface="Calibri"/>
      </a:defRPr>
    </a:lvl6pPr>
    <a:lvl7pPr indent="1371600" defTabSz="4388899" latinLnBrk="0">
      <a:defRPr sz="5800">
        <a:latin typeface="+mn-lt"/>
        <a:ea typeface="+mn-ea"/>
        <a:cs typeface="+mn-cs"/>
        <a:sym typeface="Calibri"/>
      </a:defRPr>
    </a:lvl7pPr>
    <a:lvl8pPr indent="1600200" defTabSz="4388899" latinLnBrk="0">
      <a:defRPr sz="5800">
        <a:latin typeface="+mn-lt"/>
        <a:ea typeface="+mn-ea"/>
        <a:cs typeface="+mn-cs"/>
        <a:sym typeface="Calibri"/>
      </a:defRPr>
    </a:lvl8pPr>
    <a:lvl9pPr indent="1828800" defTabSz="4388899" latinLnBrk="0">
      <a:defRPr sz="58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685800"/>
            <a:ext cx="4000500" cy="34290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65719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tandard 4 columns">
    <p:spTree>
      <p:nvGrpSpPr>
        <p:cNvPr id="1" name=""/>
        <p:cNvGrpSpPr/>
        <p:nvPr/>
      </p:nvGrpSpPr>
      <p:grpSpPr>
        <a:xfrm>
          <a:off x="0" y="0"/>
          <a:ext cx="0" cy="0"/>
          <a:chOff x="0" y="0"/>
          <a:chExt cx="0" cy="0"/>
        </a:xfrm>
      </p:grpSpPr>
      <p:sp>
        <p:nvSpPr>
          <p:cNvPr id="19"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Text Placeholder 5"/>
          <p:cNvSpPr>
            <a:spLocks noGrp="1"/>
          </p:cNvSpPr>
          <p:nvPr>
            <p:ph type="body" sz="quarter" idx="13"/>
          </p:nvPr>
        </p:nvSpPr>
        <p:spPr>
          <a:xfrm>
            <a:off x="807050" y="5108818"/>
            <a:ext cx="8792766"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1" name="Text Placeholder 5"/>
          <p:cNvSpPr>
            <a:spLocks noGrp="1"/>
          </p:cNvSpPr>
          <p:nvPr>
            <p:ph type="body" sz="quarter" idx="14"/>
          </p:nvPr>
        </p:nvSpPr>
        <p:spPr>
          <a:xfrm>
            <a:off x="807047" y="14248069"/>
            <a:ext cx="8794154"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2" name="Text Placeholder 3"/>
          <p:cNvSpPr>
            <a:spLocks noGrp="1"/>
          </p:cNvSpPr>
          <p:nvPr>
            <p:ph type="body" sz="quarter" idx="15"/>
          </p:nvPr>
        </p:nvSpPr>
        <p:spPr>
          <a:xfrm>
            <a:off x="10138768" y="5976148"/>
            <a:ext cx="8792766" cy="798339"/>
          </a:xfrm>
          <a:prstGeom prst="rect">
            <a:avLst/>
          </a:prstGeom>
        </p:spPr>
        <p:txBody>
          <a:bodyPr/>
          <a:lstStyle/>
          <a:p>
            <a:endParaRPr/>
          </a:p>
        </p:txBody>
      </p:sp>
      <p:sp>
        <p:nvSpPr>
          <p:cNvPr id="23" name="Text Placeholder 5"/>
          <p:cNvSpPr>
            <a:spLocks noGrp="1"/>
          </p:cNvSpPr>
          <p:nvPr>
            <p:ph type="body" sz="quarter" idx="16"/>
          </p:nvPr>
        </p:nvSpPr>
        <p:spPr>
          <a:xfrm>
            <a:off x="10138771" y="5108818"/>
            <a:ext cx="8792766"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4" name="Text Placeholder 3"/>
          <p:cNvSpPr>
            <a:spLocks noGrp="1"/>
          </p:cNvSpPr>
          <p:nvPr>
            <p:ph type="body" sz="quarter" idx="17"/>
          </p:nvPr>
        </p:nvSpPr>
        <p:spPr>
          <a:xfrm>
            <a:off x="19476046" y="6012724"/>
            <a:ext cx="8792766" cy="798339"/>
          </a:xfrm>
          <a:prstGeom prst="rect">
            <a:avLst/>
          </a:prstGeom>
        </p:spPr>
        <p:txBody>
          <a:bodyPr/>
          <a:lstStyle/>
          <a:p>
            <a:endParaRPr/>
          </a:p>
        </p:txBody>
      </p:sp>
      <p:sp>
        <p:nvSpPr>
          <p:cNvPr id="25" name="Text Placeholder 5"/>
          <p:cNvSpPr>
            <a:spLocks noGrp="1"/>
          </p:cNvSpPr>
          <p:nvPr>
            <p:ph type="body" sz="quarter" idx="18"/>
          </p:nvPr>
        </p:nvSpPr>
        <p:spPr>
          <a:xfrm>
            <a:off x="19469100" y="5108818"/>
            <a:ext cx="8801100"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6" name="Text Placeholder 5"/>
          <p:cNvSpPr>
            <a:spLocks noGrp="1"/>
          </p:cNvSpPr>
          <p:nvPr>
            <p:ph type="body" sz="quarter" idx="19"/>
          </p:nvPr>
        </p:nvSpPr>
        <p:spPr>
          <a:xfrm>
            <a:off x="28799773" y="5108818"/>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7" name="Text Placeholder 3"/>
          <p:cNvSpPr>
            <a:spLocks noGrp="1"/>
          </p:cNvSpPr>
          <p:nvPr>
            <p:ph type="body" sz="quarter" idx="20"/>
          </p:nvPr>
        </p:nvSpPr>
        <p:spPr>
          <a:xfrm>
            <a:off x="28799773" y="5939571"/>
            <a:ext cx="8791142" cy="798339"/>
          </a:xfrm>
          <a:prstGeom prst="rect">
            <a:avLst/>
          </a:prstGeom>
        </p:spPr>
        <p:txBody>
          <a:bodyPr/>
          <a:lstStyle/>
          <a:p>
            <a:endParaRPr/>
          </a:p>
        </p:txBody>
      </p:sp>
      <p:sp>
        <p:nvSpPr>
          <p:cNvPr id="28" name="Text Placeholder 5"/>
          <p:cNvSpPr>
            <a:spLocks noGrp="1"/>
          </p:cNvSpPr>
          <p:nvPr>
            <p:ph type="body" sz="quarter" idx="21"/>
          </p:nvPr>
        </p:nvSpPr>
        <p:spPr>
          <a:xfrm>
            <a:off x="28799773" y="14308295"/>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29" name="Text Placeholder 3"/>
          <p:cNvSpPr>
            <a:spLocks noGrp="1"/>
          </p:cNvSpPr>
          <p:nvPr>
            <p:ph type="body" sz="quarter" idx="22"/>
          </p:nvPr>
        </p:nvSpPr>
        <p:spPr>
          <a:xfrm>
            <a:off x="28799773" y="15011404"/>
            <a:ext cx="8795545" cy="798339"/>
          </a:xfrm>
          <a:prstGeom prst="rect">
            <a:avLst/>
          </a:prstGeom>
        </p:spPr>
        <p:txBody>
          <a:bodyPr/>
          <a:lstStyle/>
          <a:p>
            <a:endParaRPr/>
          </a:p>
        </p:txBody>
      </p:sp>
      <p:sp>
        <p:nvSpPr>
          <p:cNvPr id="30" name="Text Placeholder 5"/>
          <p:cNvSpPr>
            <a:spLocks noGrp="1"/>
          </p:cNvSpPr>
          <p:nvPr>
            <p:ph type="body" sz="quarter" idx="23"/>
          </p:nvPr>
        </p:nvSpPr>
        <p:spPr>
          <a:xfrm>
            <a:off x="28799773" y="25714957"/>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31" name="Text Placeholder 3"/>
          <p:cNvSpPr>
            <a:spLocks noGrp="1"/>
          </p:cNvSpPr>
          <p:nvPr>
            <p:ph type="body" sz="quarter" idx="24"/>
          </p:nvPr>
        </p:nvSpPr>
        <p:spPr>
          <a:xfrm>
            <a:off x="28799773" y="26433450"/>
            <a:ext cx="8795545" cy="798339"/>
          </a:xfrm>
          <a:prstGeom prst="rect">
            <a:avLst/>
          </a:prstGeom>
        </p:spPr>
        <p:txBody>
          <a:bodyPr/>
          <a:lstStyle/>
          <a:p>
            <a:endParaRPr/>
          </a:p>
        </p:txBody>
      </p:sp>
      <p:sp>
        <p:nvSpPr>
          <p:cNvPr id="32" name="Text Placeholder 3"/>
          <p:cNvSpPr>
            <a:spLocks noGrp="1"/>
          </p:cNvSpPr>
          <p:nvPr>
            <p:ph type="body" sz="quarter" idx="25"/>
          </p:nvPr>
        </p:nvSpPr>
        <p:spPr>
          <a:xfrm>
            <a:off x="791166" y="14951555"/>
            <a:ext cx="8799711" cy="798339"/>
          </a:xfrm>
          <a:prstGeom prst="rect">
            <a:avLst/>
          </a:prstGeom>
        </p:spPr>
        <p:txBody>
          <a:bodyPr/>
          <a:lstStyle/>
          <a:p>
            <a:endParaRPr/>
          </a:p>
        </p:txBody>
      </p:sp>
      <p:sp>
        <p:nvSpPr>
          <p:cNvPr id="33" name="Text Placeholder 76"/>
          <p:cNvSpPr>
            <a:spLocks noGrp="1"/>
          </p:cNvSpPr>
          <p:nvPr>
            <p:ph type="body" sz="quarter" idx="26"/>
          </p:nvPr>
        </p:nvSpPr>
        <p:spPr>
          <a:xfrm>
            <a:off x="1254527" y="2432971"/>
            <a:ext cx="26012882" cy="1280161"/>
          </a:xfrm>
          <a:prstGeom prst="rect">
            <a:avLst/>
          </a:prstGeom>
        </p:spPr>
        <p:txBody>
          <a:bodyPr lIns="45719" tIns="45719" rIns="45719" bIns="45719"/>
          <a:lstStyle/>
          <a:p>
            <a:pPr algn="ctr">
              <a:spcBef>
                <a:spcPts val="1800"/>
              </a:spcBef>
              <a:defRPr sz="7700">
                <a:solidFill>
                  <a:srgbClr val="FFFFFF"/>
                </a:solidFill>
                <a:latin typeface="+mn-lt"/>
                <a:ea typeface="+mn-ea"/>
                <a:cs typeface="+mn-cs"/>
                <a:sym typeface="Calibri"/>
              </a:defRPr>
            </a:pPr>
            <a:endParaRPr/>
          </a:p>
        </p:txBody>
      </p:sp>
      <p:sp>
        <p:nvSpPr>
          <p:cNvPr id="34" name="Text Placeholder 76"/>
          <p:cNvSpPr>
            <a:spLocks noGrp="1"/>
          </p:cNvSpPr>
          <p:nvPr>
            <p:ph type="body" sz="quarter" idx="27"/>
          </p:nvPr>
        </p:nvSpPr>
        <p:spPr>
          <a:xfrm>
            <a:off x="1254527" y="794999"/>
            <a:ext cx="26012882" cy="1637975"/>
          </a:xfrm>
          <a:prstGeom prst="rect">
            <a:avLst/>
          </a:prstGeom>
        </p:spPr>
        <p:txBody>
          <a:bodyPr lIns="45719" tIns="45719" rIns="45719" bIns="45719"/>
          <a:lstStyle/>
          <a:p>
            <a:pPr algn="ctr">
              <a:spcBef>
                <a:spcPts val="2400"/>
              </a:spcBef>
              <a:defRPr sz="10000">
                <a:solidFill>
                  <a:srgbClr val="FFFFFF"/>
                </a:solidFill>
                <a:latin typeface="+mn-lt"/>
                <a:ea typeface="+mn-ea"/>
                <a:cs typeface="+mn-cs"/>
                <a:sym typeface="Calibri"/>
              </a:defRPr>
            </a:pPr>
            <a:endParaRPr/>
          </a:p>
        </p:txBody>
      </p:sp>
      <p:sp>
        <p:nvSpPr>
          <p:cNvPr id="35" name="Text Placeholder 3"/>
          <p:cNvSpPr>
            <a:spLocks noGrp="1"/>
          </p:cNvSpPr>
          <p:nvPr>
            <p:ph type="body" sz="quarter" idx="28"/>
          </p:nvPr>
        </p:nvSpPr>
        <p:spPr>
          <a:xfrm>
            <a:off x="36390054" y="32072039"/>
            <a:ext cx="1566689" cy="1135033"/>
          </a:xfrm>
          <a:prstGeom prst="rect">
            <a:avLst/>
          </a:prstGeom>
        </p:spPr>
        <p:txBody>
          <a:bodyPr/>
          <a:lstStyle/>
          <a:p>
            <a:pPr>
              <a:defRPr b="1"/>
            </a:pPr>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tandard 3 columns">
    <p:spTree>
      <p:nvGrpSpPr>
        <p:cNvPr id="1" name=""/>
        <p:cNvGrpSpPr/>
        <p:nvPr/>
      </p:nvGrpSpPr>
      <p:grpSpPr>
        <a:xfrm>
          <a:off x="0" y="0"/>
          <a:ext cx="0" cy="0"/>
          <a:chOff x="0" y="0"/>
          <a:chExt cx="0" cy="0"/>
        </a:xfrm>
      </p:grpSpPr>
      <p:sp>
        <p:nvSpPr>
          <p:cNvPr id="43" name="Rectangle 36"/>
          <p:cNvSpPr/>
          <p:nvPr/>
        </p:nvSpPr>
        <p:spPr>
          <a:xfrm>
            <a:off x="0" y="0"/>
            <a:ext cx="38404800" cy="4076700"/>
          </a:xfrm>
          <a:prstGeom prst="rect">
            <a:avLst/>
          </a:prstGeom>
          <a:solidFill>
            <a:srgbClr val="959300"/>
          </a:solidFill>
          <a:ln w="12700">
            <a:miter lim="400000"/>
          </a:ln>
        </p:spPr>
        <p:txBody>
          <a:bodyPr lIns="45719" rIns="45719" anchor="ctr"/>
          <a:lstStyle/>
          <a:p>
            <a:pPr>
              <a:defRPr sz="7500"/>
            </a:pPr>
            <a:endParaRPr/>
          </a:p>
        </p:txBody>
      </p:sp>
      <p:sp>
        <p:nvSpPr>
          <p:cNvPr id="44" name="Rectangle 9"/>
          <p:cNvSpPr/>
          <p:nvPr/>
        </p:nvSpPr>
        <p:spPr>
          <a:xfrm>
            <a:off x="0" y="4157662"/>
            <a:ext cx="38404800" cy="152401"/>
          </a:xfrm>
          <a:prstGeom prst="rect">
            <a:avLst/>
          </a:prstGeom>
          <a:solidFill>
            <a:srgbClr val="959300"/>
          </a:solidFill>
          <a:ln w="152400">
            <a:solidFill>
              <a:srgbClr val="959300"/>
            </a:solidFill>
            <a:miter/>
          </a:ln>
        </p:spPr>
        <p:txBody>
          <a:bodyPr lIns="45719" rIns="45719" anchor="ctr"/>
          <a:lstStyle/>
          <a:p>
            <a:pPr>
              <a:defRPr sz="7500"/>
            </a:pPr>
            <a:endParaRPr/>
          </a:p>
        </p:txBody>
      </p:sp>
      <p:sp>
        <p:nvSpPr>
          <p:cNvPr id="45" name="Straight Connector 37"/>
          <p:cNvSpPr/>
          <p:nvPr/>
        </p:nvSpPr>
        <p:spPr>
          <a:xfrm flipV="1">
            <a:off x="-12203276" y="11526118"/>
            <a:ext cx="11880258" cy="819"/>
          </a:xfrm>
          <a:prstGeom prst="line">
            <a:avLst/>
          </a:prstGeom>
          <a:ln>
            <a:solidFill>
              <a:srgbClr val="F2F2F2"/>
            </a:solidFill>
          </a:ln>
        </p:spPr>
        <p:txBody>
          <a:bodyPr lIns="45719" rIns="45719"/>
          <a:lstStyle/>
          <a:p>
            <a:endParaRPr/>
          </a:p>
        </p:txBody>
      </p:sp>
      <p:sp>
        <p:nvSpPr>
          <p:cNvPr id="46" name="Rounded Rectangle 20"/>
          <p:cNvSpPr/>
          <p:nvPr/>
        </p:nvSpPr>
        <p:spPr>
          <a:xfrm>
            <a:off x="807047" y="4914901"/>
            <a:ext cx="11880258" cy="27213794"/>
          </a:xfrm>
          <a:prstGeom prst="roundRect">
            <a:avLst>
              <a:gd name="adj" fmla="val 5862"/>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sp>
        <p:nvSpPr>
          <p:cNvPr id="47" name="Rounded Rectangle 21"/>
          <p:cNvSpPr/>
          <p:nvPr/>
        </p:nvSpPr>
        <p:spPr>
          <a:xfrm>
            <a:off x="13260192" y="4914903"/>
            <a:ext cx="11880258" cy="27213791"/>
          </a:xfrm>
          <a:prstGeom prst="roundRect">
            <a:avLst>
              <a:gd name="adj" fmla="val 5862"/>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sp>
        <p:nvSpPr>
          <p:cNvPr id="48" name="Rounded Rectangle 22"/>
          <p:cNvSpPr/>
          <p:nvPr/>
        </p:nvSpPr>
        <p:spPr>
          <a:xfrm>
            <a:off x="25713337" y="4914903"/>
            <a:ext cx="11880258" cy="27213791"/>
          </a:xfrm>
          <a:prstGeom prst="roundRect">
            <a:avLst>
              <a:gd name="adj" fmla="val 5862"/>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grpSp>
        <p:nvGrpSpPr>
          <p:cNvPr id="60" name="Group 43"/>
          <p:cNvGrpSpPr/>
          <p:nvPr/>
        </p:nvGrpSpPr>
        <p:grpSpPr>
          <a:xfrm>
            <a:off x="38638109" y="-55066"/>
            <a:ext cx="9679374" cy="32973468"/>
            <a:chOff x="0" y="0"/>
            <a:chExt cx="9679373" cy="32973466"/>
          </a:xfrm>
        </p:grpSpPr>
        <p:grpSp>
          <p:nvGrpSpPr>
            <p:cNvPr id="51" name="Rectangle 44"/>
            <p:cNvGrpSpPr/>
            <p:nvPr/>
          </p:nvGrpSpPr>
          <p:grpSpPr>
            <a:xfrm>
              <a:off x="-1" y="-1"/>
              <a:ext cx="9679374" cy="32973468"/>
              <a:chOff x="0" y="0"/>
              <a:chExt cx="9679373" cy="32973466"/>
            </a:xfrm>
          </p:grpSpPr>
          <p:sp>
            <p:nvSpPr>
              <p:cNvPr id="49" name="Rectangle"/>
              <p:cNvSpPr/>
              <p:nvPr/>
            </p:nvSpPr>
            <p:spPr>
              <a:xfrm>
                <a:off x="-1" y="-1"/>
                <a:ext cx="9679375" cy="32973468"/>
              </a:xfrm>
              <a:prstGeom prst="rect">
                <a:avLst/>
              </a:prstGeom>
              <a:solidFill>
                <a:srgbClr val="0D0D0D"/>
              </a:solidFill>
              <a:ln w="12700" cap="flat">
                <a:noFill/>
                <a:miter lim="400000"/>
              </a:ln>
              <a:effectLst/>
            </p:spPr>
            <p:txBody>
              <a:bodyPr wrap="square" lIns="45719" tIns="45719" rIns="45719" bIns="45719" numCol="1" anchor="t">
                <a:noAutofit/>
              </a:bodyPr>
              <a:lstStyle/>
              <a:p>
                <a:pPr defTabSz="100013">
                  <a:defRPr sz="2400">
                    <a:solidFill>
                      <a:srgbClr val="BFBFBF"/>
                    </a:solidFill>
                    <a:latin typeface="Trebuchet MS"/>
                    <a:ea typeface="Trebuchet MS"/>
                    <a:cs typeface="Trebuchet MS"/>
                    <a:sym typeface="Trebuchet MS"/>
                  </a:defRPr>
                </a:pPr>
                <a:endParaRPr/>
              </a:p>
            </p:txBody>
          </p:sp>
          <p:sp>
            <p:nvSpPr>
              <p:cNvPr id="50" name="QUICK START (cont.)…"/>
              <p:cNvSpPr txBox="1"/>
              <p:nvPr/>
            </p:nvSpPr>
            <p:spPr>
              <a:xfrm>
                <a:off x="457199" y="457199"/>
                <a:ext cx="8764975" cy="23177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3500" b="1" spc="525">
                    <a:solidFill>
                      <a:srgbClr val="FFFFFF"/>
                    </a:solidFill>
                    <a:latin typeface="Trebuchet MS"/>
                    <a:ea typeface="Trebuchet MS"/>
                    <a:cs typeface="Trebuchet MS"/>
                    <a:sym typeface="Trebuchet MS"/>
                  </a:defRPr>
                </a:pPr>
                <a:r>
                  <a:t>QUICK START (cont.)</a:t>
                </a:r>
              </a:p>
              <a:p>
                <a:pPr algn="ctr">
                  <a:defRPr sz="3100" b="1">
                    <a:solidFill>
                      <a:srgbClr val="FFFFF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How to change the template color theme</a:t>
                </a:r>
                <a:endParaRPr>
                  <a:solidFill>
                    <a:srgbClr val="FFFFFF"/>
                  </a:solidFill>
                </a:endParaRPr>
              </a:p>
              <a:p>
                <a:pPr lvl="2" indent="0" defTabSz="100013">
                  <a:defRPr sz="2100">
                    <a:solidFill>
                      <a:srgbClr val="BFBFBF"/>
                    </a:solidFill>
                    <a:latin typeface="Trebuchet MS"/>
                    <a:ea typeface="Trebuchet MS"/>
                    <a:cs typeface="Trebuchet MS"/>
                    <a:sym typeface="Trebuchet MS"/>
                  </a:defRPr>
                </a:pPr>
                <a:r>
                  <a:t>You can easily change the color theme of your poster by going to the DESIGN menu, click on COLORS, and choose the color theme of your choice. You can also create your own color theme.</a:t>
                </a:r>
                <a:endParaRPr>
                  <a:solidFill>
                    <a:srgbClr val="FFFFFF"/>
                  </a:solidFill>
                </a:endParaRPr>
              </a:p>
              <a:p>
                <a:pPr lvl="2" indent="0"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r>
                  <a:t>You can also manually change the color of your background by going to VIEW &gt; SLIDE MASTER.  After you finish working on the master be sure to go to VIEW &gt; NORMAL to continue working on your poster.</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How to add Text</a:t>
                </a:r>
                <a:endParaRPr>
                  <a:solidFill>
                    <a:srgbClr val="FFFFFF"/>
                  </a:solidFill>
                </a:endParaRPr>
              </a:p>
              <a:p>
                <a:pPr lvl="2" indent="2857301" defTabSz="100013">
                  <a:defRPr sz="2100">
                    <a:solidFill>
                      <a:srgbClr val="BFBFBF"/>
                    </a:solidFill>
                    <a:latin typeface="Trebuchet MS"/>
                    <a:ea typeface="Trebuchet MS"/>
                    <a:cs typeface="Trebuchet MS"/>
                    <a:sym typeface="Trebuchet MS"/>
                  </a:defRPr>
                </a:pPr>
                <a:r>
                  <a:t>The template comes with a number of pre-formatted placeholders for headers and text blocks. You can add more blocks by copying and pasting the existing ones or by adding a text box from the HOME menu. </a:t>
                </a:r>
                <a:endParaRPr>
                  <a:solidFill>
                    <a:srgbClr val="FFFFFF"/>
                  </a:solidFill>
                </a:endParaRPr>
              </a:p>
              <a:p>
                <a:pPr lvl="2" indent="1328547"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100">
                    <a:solidFill>
                      <a:srgbClr val="BFBFBF"/>
                    </a:solidFill>
                    <a:latin typeface="Trebuchet MS"/>
                    <a:ea typeface="Trebuchet MS"/>
                    <a:cs typeface="Trebuchet MS"/>
                    <a:sym typeface="Trebuchet MS"/>
                  </a:defRPr>
                </a:pPr>
                <a:r>
                  <a:t> </a:t>
                </a:r>
                <a:r>
                  <a:rPr sz="2800" b="1">
                    <a:solidFill>
                      <a:srgbClr val="FFC000"/>
                    </a:solidFill>
                  </a:rPr>
                  <a:t>Text size</a:t>
                </a:r>
                <a:endParaRPr>
                  <a:solidFill>
                    <a:srgbClr val="FFFFFF"/>
                  </a:solidFill>
                </a:endParaRPr>
              </a:p>
              <a:p>
                <a:pPr defTabSz="100013">
                  <a:defRPr sz="2100">
                    <a:solidFill>
                      <a:srgbClr val="BFBFBF"/>
                    </a:solidFill>
                    <a:latin typeface="Trebuchet MS"/>
                    <a:ea typeface="Trebuchet MS"/>
                    <a:cs typeface="Trebuchet MS"/>
                    <a:sym typeface="Trebuchet MS"/>
                  </a:defRPr>
                </a:pPr>
                <a:r>
                  <a:t>Adjust the size of your text based on how much content you have to present. The default template text offers a good starting point. Follow the conference requirements.</a:t>
                </a:r>
              </a:p>
              <a:p>
                <a:pPr lvl="2" indent="1328547" defTabSz="100013">
                  <a:defRPr sz="2100">
                    <a:solidFill>
                      <a:srgbClr val="BFBFB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How to add Tables</a:t>
                </a:r>
                <a:endParaRPr>
                  <a:solidFill>
                    <a:srgbClr val="FFFFFF"/>
                  </a:solidFill>
                </a:endParaRPr>
              </a:p>
              <a:p>
                <a:pPr lvl="1" indent="1514078" defTabSz="100013">
                  <a:defRPr sz="2100">
                    <a:solidFill>
                      <a:srgbClr val="BFBFBF"/>
                    </a:solidFill>
                    <a:latin typeface="Trebuchet MS"/>
                    <a:ea typeface="Trebuchet MS"/>
                    <a:cs typeface="Trebuchet MS"/>
                    <a:sym typeface="Trebuchet MS"/>
                  </a:defRPr>
                </a:pPr>
                <a:r>
                  <a:t>To add a table from scratch go to the INSERT menu and </a:t>
                </a:r>
                <a:br>
                  <a:rPr/>
                </a:br>
                <a:r>
                  <a:t>click on TABLE. A drop-down box will help you select rows and columns. </a:t>
                </a:r>
                <a:endParaRPr>
                  <a:solidFill>
                    <a:srgbClr val="FFFFFF"/>
                  </a:solidFill>
                </a:endParaRPr>
              </a:p>
              <a:p>
                <a:pPr defTabSz="100013">
                  <a:defRPr sz="2100">
                    <a:solidFill>
                      <a:srgbClr val="BFBFBF"/>
                    </a:solidFill>
                    <a:latin typeface="Trebuchet MS"/>
                    <a:ea typeface="Trebuchet MS"/>
                    <a:cs typeface="Trebuchet MS"/>
                    <a:sym typeface="Trebuchet MS"/>
                  </a:defRPr>
                </a:pPr>
                <a:r>
                  <a:t>You can also copy and a paste a table from Word or another PowerPoint document. A pasted table may need to be re-formatted by RIGHT-CLICK &gt; FORMAT SHAPE, TEXT BOX, Margins.</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Graphs / Charts</a:t>
                </a:r>
                <a:endParaRPr>
                  <a:solidFill>
                    <a:srgbClr val="FFFFFF"/>
                  </a:solidFill>
                </a:endParaRPr>
              </a:p>
              <a:p>
                <a:pPr defTabSz="100013">
                  <a:defRPr sz="2100">
                    <a:solidFill>
                      <a:srgbClr val="BFBFBF"/>
                    </a:solidFill>
                    <a:latin typeface="Trebuchet MS"/>
                    <a:ea typeface="Trebuchet MS"/>
                    <a:cs typeface="Trebuchet MS"/>
                    <a:sym typeface="Trebuchet MS"/>
                  </a:defRPr>
                </a:pPr>
                <a:r>
                  <a:t>You can simply copy and paste charts and graphs from Excel or Word. Some reformatting may be required depending on how the original document has been created.</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How to change the column configuration</a:t>
                </a:r>
                <a:endParaRPr>
                  <a:solidFill>
                    <a:srgbClr val="FFFFFF"/>
                  </a:solidFill>
                </a:endParaRPr>
              </a:p>
              <a:p>
                <a:pPr defTabSz="100013">
                  <a:defRPr sz="2100">
                    <a:solidFill>
                      <a:srgbClr val="BFBFBF"/>
                    </a:solidFill>
                    <a:latin typeface="Trebuchet MS"/>
                    <a:ea typeface="Trebuchet MS"/>
                    <a:cs typeface="Trebuchet MS"/>
                    <a:sym typeface="Trebuchet MS"/>
                  </a:defRPr>
                </a:pPr>
                <a:r>
                  <a:t>RIGHT-CLICK on the poster background and select LAYOUT to see the column options available for this template. The poster columns can also be customized on the Master. VIEW &gt; MASTER.</a:t>
                </a:r>
                <a:endParaRPr>
                  <a:solidFill>
                    <a:srgbClr val="FFFFFF"/>
                  </a:solidFill>
                </a:endParaRPr>
              </a:p>
              <a:p>
                <a:pPr algn="ctr" defTabSz="1328547">
                  <a:defRPr sz="2800" b="1">
                    <a:solidFill>
                      <a:srgbClr val="FFC000"/>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How to remove the info bars</a:t>
                </a:r>
                <a:endParaRPr>
                  <a:solidFill>
                    <a:srgbClr val="FFFFFF"/>
                  </a:solidFill>
                </a:endParaRPr>
              </a:p>
              <a:p>
                <a:pPr defTabSz="100013">
                  <a:defRPr sz="2100">
                    <a:solidFill>
                      <a:srgbClr val="BFBFBF"/>
                    </a:solidFill>
                    <a:latin typeface="Trebuchet MS"/>
                    <a:ea typeface="Trebuchet MS"/>
                    <a:cs typeface="Trebuchet MS"/>
                    <a:sym typeface="Trebuchet MS"/>
                  </a:defRPr>
                </a:pPr>
                <a: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Save your work</a:t>
                </a:r>
                <a:endParaRPr>
                  <a:solidFill>
                    <a:srgbClr val="FFFFFF"/>
                  </a:solidFill>
                </a:endParaRPr>
              </a:p>
              <a:p>
                <a:pPr defTabSz="100013">
                  <a:defRPr sz="2100">
                    <a:solidFill>
                      <a:srgbClr val="BFBFBF"/>
                    </a:solidFill>
                    <a:latin typeface="Trebuchet MS"/>
                    <a:ea typeface="Trebuchet MS"/>
                    <a:cs typeface="Trebuchet MS"/>
                    <a:sym typeface="Trebuchet MS"/>
                  </a:defRPr>
                </a:pPr>
                <a:r>
                  <a:t>Save your template as a PowerPoint document. For printing, save as PowerPoint or “Print-quality” PDF.</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Print your poster</a:t>
                </a:r>
                <a:endParaRPr>
                  <a:solidFill>
                    <a:srgbClr val="FFFFFF"/>
                  </a:solidFill>
                </a:endParaRPr>
              </a:p>
              <a:p>
                <a:pPr defTabSz="100013">
                  <a:defRPr sz="2100">
                    <a:solidFill>
                      <a:srgbClr val="BFBFBF"/>
                    </a:solidFill>
                    <a:latin typeface="Trebuchet MS"/>
                    <a:ea typeface="Trebuchet MS"/>
                    <a:cs typeface="Trebuchet MS"/>
                    <a:sym typeface="Trebuchet MS"/>
                  </a:defRPr>
                </a:pPr>
                <a: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endParaRPr>
                  <a:solidFill>
                    <a:srgbClr val="FFFFFF"/>
                  </a:solidFill>
                </a:endParaRPr>
              </a:p>
            </p:txBody>
          </p:sp>
        </p:grpSp>
        <p:pic>
          <p:nvPicPr>
            <p:cNvPr id="52" name="Object 45" descr="Object 45"/>
            <p:cNvPicPr>
              <a:picLocks noChangeAspect="1"/>
            </p:cNvPicPr>
            <p:nvPr/>
          </p:nvPicPr>
          <p:blipFill>
            <a:blip r:embed="rId2"/>
            <a:stretch>
              <a:fillRect/>
            </a:stretch>
          </p:blipFill>
          <p:spPr>
            <a:xfrm>
              <a:off x="2413110" y="3404508"/>
              <a:ext cx="4887882" cy="2063773"/>
            </a:xfrm>
            <a:prstGeom prst="rect">
              <a:avLst/>
            </a:prstGeom>
            <a:ln w="12700" cap="flat">
              <a:noFill/>
              <a:miter lim="400000"/>
            </a:ln>
            <a:effectLst/>
          </p:spPr>
        </p:pic>
        <p:pic>
          <p:nvPicPr>
            <p:cNvPr id="53" name="Picture 46" descr="Picture 46"/>
            <p:cNvPicPr>
              <a:picLocks noChangeAspect="1"/>
            </p:cNvPicPr>
            <p:nvPr/>
          </p:nvPicPr>
          <p:blipFill>
            <a:blip r:embed="rId3"/>
            <a:stretch>
              <a:fillRect/>
            </a:stretch>
          </p:blipFill>
          <p:spPr>
            <a:xfrm>
              <a:off x="405982" y="7795104"/>
              <a:ext cx="2598387" cy="1370579"/>
            </a:xfrm>
            <a:prstGeom prst="rect">
              <a:avLst/>
            </a:prstGeom>
            <a:ln w="12700" cap="flat">
              <a:noFill/>
              <a:miter lim="400000"/>
            </a:ln>
            <a:effectLst/>
          </p:spPr>
        </p:pic>
        <p:pic>
          <p:nvPicPr>
            <p:cNvPr id="54" name="Object 47" descr="Object 47"/>
            <p:cNvPicPr>
              <a:picLocks noChangeAspect="1"/>
            </p:cNvPicPr>
            <p:nvPr/>
          </p:nvPicPr>
          <p:blipFill>
            <a:blip r:embed="rId4"/>
            <a:stretch>
              <a:fillRect/>
            </a:stretch>
          </p:blipFill>
          <p:spPr>
            <a:xfrm>
              <a:off x="412807" y="12402328"/>
              <a:ext cx="1296984" cy="992163"/>
            </a:xfrm>
            <a:prstGeom prst="rect">
              <a:avLst/>
            </a:prstGeom>
            <a:ln w="12700" cap="flat">
              <a:noFill/>
              <a:miter lim="400000"/>
            </a:ln>
            <a:effectLst/>
          </p:spPr>
        </p:pic>
        <p:grpSp>
          <p:nvGrpSpPr>
            <p:cNvPr id="58" name="Group 48"/>
            <p:cNvGrpSpPr/>
            <p:nvPr/>
          </p:nvGrpSpPr>
          <p:grpSpPr>
            <a:xfrm>
              <a:off x="288197" y="29469627"/>
              <a:ext cx="9059936" cy="1265613"/>
              <a:chOff x="0" y="0"/>
              <a:chExt cx="9059935" cy="1265612"/>
            </a:xfrm>
          </p:grpSpPr>
          <p:sp>
            <p:nvSpPr>
              <p:cNvPr id="55" name="Rounded Rectangle 50"/>
              <p:cNvSpPr/>
              <p:nvPr/>
            </p:nvSpPr>
            <p:spPr>
              <a:xfrm>
                <a:off x="0" y="0"/>
                <a:ext cx="9059936" cy="1265613"/>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lgn="ctr">
                  <a:defRPr sz="7500">
                    <a:solidFill>
                      <a:srgbClr val="FFFFFF"/>
                    </a:solidFill>
                  </a:defRPr>
                </a:pPr>
                <a:endParaRPr/>
              </a:p>
            </p:txBody>
          </p:sp>
          <p:pic>
            <p:nvPicPr>
              <p:cNvPr id="56" name="Picture 7" descr="Picture 7">
                <a:hlinkClick r:id="rId5"/>
              </p:cNvPr>
              <p:cNvPicPr>
                <a:picLocks noChangeAspect="1"/>
              </p:cNvPicPr>
              <p:nvPr/>
            </p:nvPicPr>
            <p:blipFill>
              <a:blip r:embed="rId6"/>
              <a:stretch>
                <a:fillRect/>
              </a:stretch>
            </p:blipFill>
            <p:spPr>
              <a:xfrm>
                <a:off x="116770" y="114109"/>
                <a:ext cx="847824" cy="1061115"/>
              </a:xfrm>
              <a:prstGeom prst="rect">
                <a:avLst/>
              </a:prstGeom>
              <a:ln w="12700" cap="flat">
                <a:noFill/>
                <a:miter lim="400000"/>
              </a:ln>
              <a:effectLst/>
            </p:spPr>
          </p:pic>
          <p:sp>
            <p:nvSpPr>
              <p:cNvPr id="57" name="TextBox 52"/>
              <p:cNvSpPr txBox="1"/>
              <p:nvPr/>
            </p:nvSpPr>
            <p:spPr>
              <a:xfrm>
                <a:off x="1065823" y="220391"/>
                <a:ext cx="7948394" cy="726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100">
                    <a:solidFill>
                      <a:srgbClr val="4E5B6F"/>
                    </a:solidFill>
                    <a:latin typeface="Trebuchet MS"/>
                    <a:ea typeface="Trebuchet MS"/>
                    <a:cs typeface="Trebuchet MS"/>
                    <a:sym typeface="Trebuchet MS"/>
                  </a:defRPr>
                </a:pPr>
                <a:r>
                  <a:t>Student discounts are available on our Facebook page.</a:t>
                </a:r>
                <a:br>
                  <a:rPr/>
                </a:br>
                <a:r>
                  <a:t>Go to </a:t>
                </a:r>
                <a:r>
                  <a:rPr u="sng"/>
                  <a:t>PosterPresentations.com</a:t>
                </a:r>
                <a:r>
                  <a:t> and click on the FB icon. </a:t>
                </a:r>
              </a:p>
            </p:txBody>
          </p:sp>
        </p:grpSp>
        <p:sp>
          <p:nvSpPr>
            <p:cNvPr id="59" name="TextBox 49"/>
            <p:cNvSpPr txBox="1"/>
            <p:nvPr/>
          </p:nvSpPr>
          <p:spPr>
            <a:xfrm>
              <a:off x="124500" y="31224850"/>
              <a:ext cx="5946133" cy="11862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650" tIns="32650" rIns="32650" bIns="32650" numCol="1" anchor="t">
              <a:spAutoFit/>
            </a:bodyPr>
            <a:lstStyle/>
            <a:p>
              <a:pPr>
                <a:lnSpc>
                  <a:spcPts val="2200"/>
                </a:lnSpc>
                <a:defRPr sz="2400">
                  <a:solidFill>
                    <a:srgbClr val="FFFFFF"/>
                  </a:solidFill>
                </a:defRPr>
              </a:pPr>
              <a:r>
                <a:t>© 2015 PosterPresentations.com</a:t>
              </a:r>
              <a:br>
                <a:rPr/>
              </a:br>
              <a:r>
                <a:t>    </a:t>
              </a:r>
              <a:r>
                <a:rPr sz="2100"/>
                <a:t>2117 Fourth Street , Unit C        </a:t>
              </a:r>
            </a:p>
            <a:p>
              <a:pPr>
                <a:lnSpc>
                  <a:spcPts val="2200"/>
                </a:lnSpc>
                <a:defRPr sz="2100">
                  <a:solidFill>
                    <a:srgbClr val="FFFFFF"/>
                  </a:solidFill>
                </a:defRPr>
              </a:pPr>
              <a:r>
                <a:t>     Berkeley CA </a:t>
              </a:r>
              <a:r>
                <a:rPr sz="1700"/>
                <a:t>94710</a:t>
              </a:r>
              <a:br>
                <a:rPr sz="1700"/>
              </a:br>
              <a:r>
                <a:t>    </a:t>
              </a:r>
              <a:r>
                <a:rPr b="1">
                  <a:solidFill>
                    <a:srgbClr val="FFFF00"/>
                  </a:solidFill>
                </a:rPr>
                <a:t>posterpresenter@gmail.com</a:t>
              </a:r>
            </a:p>
          </p:txBody>
        </p:sp>
      </p:grpSp>
      <p:grpSp>
        <p:nvGrpSpPr>
          <p:cNvPr id="81" name="Group 53"/>
          <p:cNvGrpSpPr/>
          <p:nvPr/>
        </p:nvGrpSpPr>
        <p:grpSpPr>
          <a:xfrm>
            <a:off x="-9822039" y="-2"/>
            <a:ext cx="9641507" cy="32918401"/>
            <a:chOff x="0" y="0"/>
            <a:chExt cx="9641506" cy="32918400"/>
          </a:xfrm>
        </p:grpSpPr>
        <p:grpSp>
          <p:nvGrpSpPr>
            <p:cNvPr id="63" name="Rectangle 54"/>
            <p:cNvGrpSpPr/>
            <p:nvPr/>
          </p:nvGrpSpPr>
          <p:grpSpPr>
            <a:xfrm>
              <a:off x="7921" y="0"/>
              <a:ext cx="9633587" cy="32918400"/>
              <a:chOff x="0" y="0"/>
              <a:chExt cx="9633585" cy="32918400"/>
            </a:xfrm>
          </p:grpSpPr>
          <p:sp>
            <p:nvSpPr>
              <p:cNvPr id="61" name="Rectangle"/>
              <p:cNvSpPr/>
              <p:nvPr/>
            </p:nvSpPr>
            <p:spPr>
              <a:xfrm>
                <a:off x="0" y="0"/>
                <a:ext cx="9633586" cy="32918400"/>
              </a:xfrm>
              <a:prstGeom prst="rect">
                <a:avLst/>
              </a:prstGeom>
              <a:solidFill>
                <a:srgbClr val="0D0D0D"/>
              </a:solidFill>
              <a:ln w="12700" cap="flat">
                <a:noFill/>
                <a:miter lim="400000"/>
              </a:ln>
              <a:effectLst/>
            </p:spPr>
            <p:txBody>
              <a:bodyPr wrap="square" lIns="45719" tIns="45719" rIns="45719" bIns="45719" numCol="1" anchor="t">
                <a:noAutofit/>
              </a:bodyPr>
              <a:lstStyle/>
              <a:p>
                <a:pPr defTabSz="855662">
                  <a:defRPr sz="2400">
                    <a:solidFill>
                      <a:srgbClr val="FFFFFF"/>
                    </a:solidFill>
                    <a:latin typeface="Trebuchet MS"/>
                    <a:ea typeface="Trebuchet MS"/>
                    <a:cs typeface="Trebuchet MS"/>
                    <a:sym typeface="Trebuchet MS"/>
                  </a:defRPr>
                </a:pPr>
                <a:endParaRPr/>
              </a:p>
            </p:txBody>
          </p:sp>
          <p:sp>
            <p:nvSpPr>
              <p:cNvPr id="62" name="(—THIS SIDEBAR DOES NOT PRINT—)…"/>
              <p:cNvSpPr txBox="1"/>
              <p:nvPr/>
            </p:nvSpPr>
            <p:spPr>
              <a:xfrm>
                <a:off x="457200" y="457200"/>
                <a:ext cx="8719186" cy="22796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1328547">
                  <a:defRPr sz="2800" b="1">
                    <a:solidFill>
                      <a:srgbClr val="FF0000"/>
                    </a:solidFill>
                    <a:latin typeface="Trebuchet MS"/>
                    <a:ea typeface="Trebuchet MS"/>
                    <a:cs typeface="Trebuchet MS"/>
                    <a:sym typeface="Trebuchet MS"/>
                  </a:defRPr>
                </a:pPr>
                <a:r>
                  <a:t>(—THIS SIDEBAR DOES NOT PRINT—)</a:t>
                </a:r>
                <a:endParaRPr spc="525">
                  <a:solidFill>
                    <a:srgbClr val="FFFFFF"/>
                  </a:solidFill>
                </a:endParaRPr>
              </a:p>
              <a:p>
                <a:pPr algn="ctr">
                  <a:defRPr sz="3500" b="1" spc="525">
                    <a:solidFill>
                      <a:srgbClr val="FFFFFF"/>
                    </a:solidFill>
                    <a:latin typeface="Trebuchet MS"/>
                    <a:ea typeface="Trebuchet MS"/>
                    <a:cs typeface="Trebuchet MS"/>
                    <a:sym typeface="Trebuchet MS"/>
                  </a:defRPr>
                </a:pPr>
                <a:r>
                  <a:t>DESIGN GUIDE</a:t>
                </a:r>
              </a:p>
              <a:p>
                <a:pPr algn="ctr">
                  <a:defRPr sz="2400" b="1">
                    <a:solidFill>
                      <a:srgbClr val="FFFFFF"/>
                    </a:solidFill>
                    <a:latin typeface="Trebuchet MS"/>
                    <a:ea typeface="Trebuchet MS"/>
                    <a:cs typeface="Trebuchet MS"/>
                    <a:sym typeface="Trebuchet MS"/>
                  </a:defRPr>
                </a:pPr>
                <a:endParaRPr/>
              </a:p>
              <a:p>
                <a:pPr defTabSz="3294934">
                  <a:defRPr sz="2400">
                    <a:solidFill>
                      <a:srgbClr val="FFFFFF"/>
                    </a:solidFill>
                    <a:latin typeface="Trebuchet MS"/>
                    <a:ea typeface="Trebuchet MS"/>
                    <a:cs typeface="Trebuchet MS"/>
                    <a:sym typeface="Trebuchet MS"/>
                  </a:defRPr>
                </a:pPr>
                <a:r>
                  <a:t>This PowerPoint 2007 template produces a 36”x48” presentation poster. You can use it to create your research poster and save valuable time placing titles, subtitles, text, and graphics. </a:t>
                </a:r>
              </a:p>
              <a:p>
                <a:pPr defTabSz="3294934">
                  <a:defRPr sz="2400">
                    <a:solidFill>
                      <a:srgbClr val="FFFFFF"/>
                    </a:solidFill>
                    <a:latin typeface="Trebuchet MS"/>
                    <a:ea typeface="Trebuchet MS"/>
                    <a:cs typeface="Trebuchet MS"/>
                    <a:sym typeface="Trebuchet MS"/>
                  </a:defRPr>
                </a:pPr>
                <a:endParaRPr/>
              </a:p>
              <a:p>
                <a:pPr defTabSz="3840567">
                  <a:defRPr sz="2400">
                    <a:solidFill>
                      <a:srgbClr val="FFFFFF"/>
                    </a:solidFill>
                    <a:latin typeface="Trebuchet MS"/>
                    <a:ea typeface="Trebuchet MS"/>
                    <a:cs typeface="Trebuchet MS"/>
                    <a:sym typeface="Trebuchet MS"/>
                  </a:defRPr>
                </a:pPr>
                <a:r>
                  <a:t>We provide a series of online tutorials that will guide you through the poster design process and answer your poster production questions. To view our template tutorials, go online to </a:t>
                </a:r>
                <a:r>
                  <a:rPr b="1">
                    <a:solidFill>
                      <a:srgbClr val="FFC000"/>
                    </a:solidFill>
                  </a:rPr>
                  <a:t>PosterPresentations.com</a:t>
                </a:r>
                <a:r>
                  <a:rPr b="1"/>
                  <a:t> </a:t>
                </a:r>
                <a:r>
                  <a:t>and click on HELP DESK.</a:t>
                </a:r>
              </a:p>
              <a:p>
                <a:pPr defTabSz="3840567">
                  <a:defRPr sz="2400">
                    <a:solidFill>
                      <a:srgbClr val="FFFFFF"/>
                    </a:solidFill>
                    <a:latin typeface="Trebuchet MS"/>
                    <a:ea typeface="Trebuchet MS"/>
                    <a:cs typeface="Trebuchet MS"/>
                    <a:sym typeface="Trebuchet MS"/>
                  </a:defRPr>
                </a:pPr>
                <a:endParaRPr/>
              </a:p>
              <a:p>
                <a:pPr defTabSz="3840567">
                  <a:defRPr sz="2400">
                    <a:solidFill>
                      <a:srgbClr val="FFFFFF"/>
                    </a:solidFill>
                    <a:latin typeface="Trebuchet MS"/>
                    <a:ea typeface="Trebuchet MS"/>
                    <a:cs typeface="Trebuchet MS"/>
                    <a:sym typeface="Trebuchet MS"/>
                  </a:defRPr>
                </a:pPr>
                <a:r>
                  <a:t>When you are ready to print your poster, go online to PosterPresentations.com</a:t>
                </a:r>
                <a:br>
                  <a:rPr/>
                </a:br>
                <a:endParaRPr/>
              </a:p>
              <a:p>
                <a:pPr defTabSz="3294934">
                  <a:defRPr sz="2400">
                    <a:solidFill>
                      <a:srgbClr val="FFFFFF"/>
                    </a:solidFill>
                    <a:latin typeface="Trebuchet MS"/>
                    <a:ea typeface="Trebuchet MS"/>
                    <a:cs typeface="Trebuchet MS"/>
                    <a:sym typeface="Trebuchet MS"/>
                  </a:defRPr>
                </a:pPr>
                <a:r>
                  <a:t>Need assistance? Call us at </a:t>
                </a:r>
                <a:r>
                  <a:rPr>
                    <a:solidFill>
                      <a:srgbClr val="FFC000"/>
                    </a:solidFill>
                  </a:rPr>
                  <a:t>1.510.649.3001</a:t>
                </a:r>
              </a:p>
              <a:p>
                <a:pPr defTabSz="3294934">
                  <a:defRPr sz="3100" b="1">
                    <a:solidFill>
                      <a:srgbClr val="FFFF00"/>
                    </a:solidFill>
                    <a:latin typeface="Trebuchet MS"/>
                    <a:ea typeface="Trebuchet MS"/>
                    <a:cs typeface="Trebuchet MS"/>
                    <a:sym typeface="Trebuchet MS"/>
                  </a:defRPr>
                </a:pPr>
                <a:endParaRPr>
                  <a:solidFill>
                    <a:srgbClr val="FFC000"/>
                  </a:solidFill>
                </a:endParaRPr>
              </a:p>
              <a:p>
                <a:pPr algn="ctr">
                  <a:defRPr sz="2100" b="1">
                    <a:solidFill>
                      <a:srgbClr val="FFFFFF"/>
                    </a:solidFill>
                    <a:latin typeface="Trebuchet MS"/>
                    <a:ea typeface="Trebuchet MS"/>
                    <a:cs typeface="Trebuchet MS"/>
                    <a:sym typeface="Trebuchet MS"/>
                  </a:defRPr>
                </a:pPr>
                <a:endParaRPr>
                  <a:solidFill>
                    <a:srgbClr val="FFC000"/>
                  </a:solidFill>
                </a:endParaRPr>
              </a:p>
              <a:p>
                <a:pPr algn="ctr">
                  <a:defRPr sz="3500" b="1" spc="525">
                    <a:solidFill>
                      <a:srgbClr val="FFFFFF"/>
                    </a:solidFill>
                    <a:latin typeface="Trebuchet MS"/>
                    <a:ea typeface="Trebuchet MS"/>
                    <a:cs typeface="Trebuchet MS"/>
                    <a:sym typeface="Trebuchet MS"/>
                  </a:defRPr>
                </a:pPr>
                <a:r>
                  <a:t>QUICK START</a:t>
                </a:r>
              </a:p>
              <a:p>
                <a:pPr algn="ctr">
                  <a:defRPr sz="2800" b="1">
                    <a:solidFill>
                      <a:srgbClr val="FFFFF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Zoom in and out</a:t>
                </a:r>
                <a:endParaRPr>
                  <a:solidFill>
                    <a:srgbClr val="FFFFFF"/>
                  </a:solidFill>
                </a:endParaRPr>
              </a:p>
              <a:p>
                <a:pPr marL="1655763" indent="-1655763" defTabSz="744537">
                  <a:defRPr sz="2100">
                    <a:solidFill>
                      <a:srgbClr val="FFFFFF"/>
                    </a:solidFill>
                    <a:latin typeface="Trebuchet MS"/>
                    <a:ea typeface="Trebuchet MS"/>
                    <a:cs typeface="Trebuchet MS"/>
                    <a:sym typeface="Trebuchet MS"/>
                  </a:defRPr>
                </a:pPr>
                <a:r>
                  <a:t>	</a:t>
                </a:r>
                <a:r>
                  <a:rPr>
                    <a:solidFill>
                      <a:srgbClr val="BFBFBF"/>
                    </a:solidFill>
                  </a:rPr>
                  <a:t>As you work on your poster zoom in and out to the level that is more comfortable to you. </a:t>
                </a:r>
              </a:p>
              <a:p>
                <a:pPr marL="1655763" indent="-1655763" defTabSz="744537">
                  <a:defRPr sz="2100" b="1">
                    <a:solidFill>
                      <a:srgbClr val="BFBFBF"/>
                    </a:solidFill>
                    <a:latin typeface="Trebuchet MS"/>
                    <a:ea typeface="Trebuchet MS"/>
                    <a:cs typeface="Trebuchet MS"/>
                    <a:sym typeface="Trebuchet MS"/>
                  </a:defRPr>
                </a:pPr>
                <a:r>
                  <a:t>	</a:t>
                </a:r>
                <a:r>
                  <a:rPr b="0"/>
                  <a:t>Go to VIEW &gt; ZOOM.</a:t>
                </a:r>
                <a:endParaRPr>
                  <a:solidFill>
                    <a:srgbClr val="FFFFFF"/>
                  </a:solidFill>
                </a:endParaRPr>
              </a:p>
              <a:p>
                <a:pPr>
                  <a:defRPr sz="2400">
                    <a:solidFill>
                      <a:srgbClr val="FFFFF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Title, Authors, and Affiliations</a:t>
                </a:r>
                <a:endParaRPr>
                  <a:solidFill>
                    <a:srgbClr val="FFFFFF"/>
                  </a:solidFill>
                </a:endParaRPr>
              </a:p>
              <a:p>
                <a:pPr>
                  <a:defRPr sz="2100">
                    <a:solidFill>
                      <a:srgbClr val="BFBFBF"/>
                    </a:solidFill>
                    <a:latin typeface="Trebuchet MS"/>
                    <a:ea typeface="Trebuchet MS"/>
                    <a:cs typeface="Trebuchet MS"/>
                    <a:sym typeface="Trebuchet MS"/>
                  </a:defRPr>
                </a:pPr>
                <a: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endParaRPr>
                  <a:solidFill>
                    <a:srgbClr val="FFFFFF"/>
                  </a:solidFill>
                </a:endParaRPr>
              </a:p>
              <a:p>
                <a:pPr>
                  <a:defRPr sz="2100">
                    <a:solidFill>
                      <a:srgbClr val="BFBFBF"/>
                    </a:solidFill>
                    <a:latin typeface="Trebuchet MS"/>
                    <a:ea typeface="Trebuchet MS"/>
                    <a:cs typeface="Trebuchet MS"/>
                    <a:sym typeface="Trebuchet MS"/>
                  </a:defRPr>
                </a:pPr>
                <a:endParaRPr>
                  <a:solidFill>
                    <a:srgbClr val="FFFFFF"/>
                  </a:solidFill>
                </a:endParaRPr>
              </a:p>
              <a:p>
                <a:pPr>
                  <a:defRPr sz="2100" b="1" spc="263">
                    <a:solidFill>
                      <a:srgbClr val="FFC000"/>
                    </a:solidFill>
                    <a:latin typeface="Trebuchet MS"/>
                    <a:ea typeface="Trebuchet MS"/>
                    <a:cs typeface="Trebuchet MS"/>
                    <a:sym typeface="Trebuchet MS"/>
                  </a:defRPr>
                </a:pPr>
                <a:r>
                  <a:t>TIP</a:t>
                </a:r>
                <a:r>
                  <a:rPr spc="0"/>
                  <a:t>: </a:t>
                </a:r>
                <a:r>
                  <a:rPr b="0" spc="0">
                    <a:solidFill>
                      <a:srgbClr val="BFBFBF"/>
                    </a:solidFill>
                  </a:rPr>
                  <a:t>The font size of your title should be bigger than your name(s) and institution name(s).</a:t>
                </a:r>
                <a:endParaRPr>
                  <a:solidFill>
                    <a:srgbClr val="FFFFFF"/>
                  </a:solidFill>
                </a:endParaRPr>
              </a:p>
              <a:p>
                <a:pPr>
                  <a:defRPr sz="2400" b="1">
                    <a:solidFill>
                      <a:srgbClr val="FFFFFF"/>
                    </a:solidFill>
                    <a:latin typeface="Trebuchet MS"/>
                    <a:ea typeface="Trebuchet MS"/>
                    <a:cs typeface="Trebuchet MS"/>
                    <a:sym typeface="Trebuchet MS"/>
                  </a:defRPr>
                </a:pPr>
                <a:br>
                  <a:rPr/>
                </a:br>
                <a:endParaRPr/>
              </a:p>
              <a:p>
                <a:pPr algn="ctr">
                  <a:defRPr sz="2400" b="1">
                    <a:solidFill>
                      <a:srgbClr val="FFC000"/>
                    </a:solidFill>
                    <a:latin typeface="Trebuchet MS"/>
                    <a:ea typeface="Trebuchet MS"/>
                    <a:cs typeface="Trebuchet MS"/>
                    <a:sym typeface="Trebuchet MS"/>
                  </a:defRPr>
                </a:pPr>
                <a:endParaRPr/>
              </a:p>
              <a:p>
                <a:pPr algn="ctr">
                  <a:defRPr sz="2400" b="1">
                    <a:solidFill>
                      <a:srgbClr val="FFC000"/>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Adding Logos / Seals</a:t>
                </a:r>
                <a:endParaRPr>
                  <a:solidFill>
                    <a:srgbClr val="FFFFFF"/>
                  </a:solidFill>
                </a:endParaRPr>
              </a:p>
              <a:p>
                <a:pPr>
                  <a:defRPr sz="2100">
                    <a:solidFill>
                      <a:srgbClr val="BFBFBF"/>
                    </a:solidFill>
                    <a:latin typeface="Trebuchet MS"/>
                    <a:ea typeface="Trebuchet MS"/>
                    <a:cs typeface="Trebuchet MS"/>
                    <a:sym typeface="Trebuchet MS"/>
                  </a:defRPr>
                </a:pPr>
                <a: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endParaRPr>
                  <a:solidFill>
                    <a:srgbClr val="FFFFFF"/>
                  </a:solidFill>
                </a:endParaRPr>
              </a:p>
              <a:p>
                <a:pPr>
                  <a:defRPr sz="2100" spc="263">
                    <a:solidFill>
                      <a:srgbClr val="BFBFBF"/>
                    </a:solidFill>
                    <a:latin typeface="Trebuchet MS"/>
                    <a:ea typeface="Trebuchet MS"/>
                    <a:cs typeface="Trebuchet MS"/>
                    <a:sym typeface="Trebuchet MS"/>
                  </a:defRPr>
                </a:pPr>
                <a:endParaRPr>
                  <a:solidFill>
                    <a:srgbClr val="FFFFFF"/>
                  </a:solidFill>
                </a:endParaRPr>
              </a:p>
              <a:p>
                <a:pPr>
                  <a:defRPr sz="2100" b="1" spc="263">
                    <a:solidFill>
                      <a:srgbClr val="FFC000"/>
                    </a:solidFill>
                    <a:latin typeface="Trebuchet MS"/>
                    <a:ea typeface="Trebuchet MS"/>
                    <a:cs typeface="Trebuchet MS"/>
                    <a:sym typeface="Trebuchet MS"/>
                  </a:defRPr>
                </a:pPr>
                <a:r>
                  <a:t>TIP:</a:t>
                </a:r>
                <a:r>
                  <a:rPr spc="0"/>
                  <a:t> </a:t>
                </a:r>
                <a:r>
                  <a:rPr b="0" spc="0">
                    <a:solidFill>
                      <a:srgbClr val="BFBFBF"/>
                    </a:solidFill>
                  </a:rPr>
                  <a:t>See if your school’s logo is available on our free poster templates page.</a:t>
                </a:r>
                <a:endParaRPr>
                  <a:solidFill>
                    <a:srgbClr val="FFFFFF"/>
                  </a:solidFill>
                </a:endParaRPr>
              </a:p>
              <a:p>
                <a:pPr>
                  <a:defRPr sz="2100">
                    <a:solidFill>
                      <a:srgbClr val="FFFFF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Photographs / Graphics</a:t>
                </a:r>
                <a:endParaRPr>
                  <a:solidFill>
                    <a:srgbClr val="FFFFFF"/>
                  </a:solidFill>
                </a:endParaRPr>
              </a:p>
              <a:p>
                <a:pPr defTabSz="855662">
                  <a:defRPr sz="2100">
                    <a:solidFill>
                      <a:srgbClr val="BFBFBF"/>
                    </a:solidFill>
                    <a:latin typeface="Trebuchet MS"/>
                    <a:ea typeface="Trebuchet MS"/>
                    <a:cs typeface="Trebuchet MS"/>
                    <a:sym typeface="Trebuchet MS"/>
                  </a:defRPr>
                </a:pPr>
                <a: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endParaRPr>
                  <a:solidFill>
                    <a:srgbClr val="FFFFFF"/>
                  </a:solidFill>
                </a:endParaRPr>
              </a:p>
              <a:p>
                <a:pPr defTabSz="855662">
                  <a:defRPr sz="2100">
                    <a:solidFill>
                      <a:srgbClr val="FFFFFF"/>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Image Quality Check</a:t>
                </a:r>
                <a:endParaRPr>
                  <a:solidFill>
                    <a:srgbClr val="FFFFFF"/>
                  </a:solidFill>
                </a:endParaRPr>
              </a:p>
              <a:p>
                <a:pPr defTabSz="855662">
                  <a:defRPr sz="2100">
                    <a:solidFill>
                      <a:srgbClr val="BFBFBF"/>
                    </a:solidFill>
                    <a:latin typeface="Trebuchet MS"/>
                    <a:ea typeface="Trebuchet MS"/>
                    <a:cs typeface="Trebuchet MS"/>
                    <a:sym typeface="Trebuchet MS"/>
                  </a:defRPr>
                </a:pPr>
                <a:r>
                  <a:t>Zoom in and look at your images at 100% magnification. If they look good they will print well. </a:t>
                </a:r>
              </a:p>
            </p:txBody>
          </p:sp>
        </p:grpSp>
        <p:sp>
          <p:nvSpPr>
            <p:cNvPr id="64" name="Straight Connector 55"/>
            <p:cNvSpPr/>
            <p:nvPr/>
          </p:nvSpPr>
          <p:spPr>
            <a:xfrm>
              <a:off x="0" y="8422499"/>
              <a:ext cx="9624778" cy="3344"/>
            </a:xfrm>
            <a:prstGeom prst="line">
              <a:avLst/>
            </a:prstGeom>
            <a:noFill/>
            <a:ln w="9525" cap="flat">
              <a:solidFill>
                <a:srgbClr val="FFC000"/>
              </a:solidFill>
              <a:prstDash val="solid"/>
              <a:round/>
            </a:ln>
            <a:effectLst/>
          </p:spPr>
          <p:txBody>
            <a:bodyPr wrap="square" lIns="45719" tIns="45719" rIns="45719" bIns="45719" numCol="1" anchor="t">
              <a:noAutofit/>
            </a:bodyPr>
            <a:lstStyle/>
            <a:p>
              <a:endParaRPr/>
            </a:p>
          </p:txBody>
        </p:sp>
        <p:pic>
          <p:nvPicPr>
            <p:cNvPr id="65" name="Picture 56" descr="Picture 56"/>
            <p:cNvPicPr>
              <a:picLocks noChangeAspect="1"/>
            </p:cNvPicPr>
            <p:nvPr/>
          </p:nvPicPr>
          <p:blipFill>
            <a:blip r:embed="rId7"/>
            <a:stretch>
              <a:fillRect/>
            </a:stretch>
          </p:blipFill>
          <p:spPr>
            <a:xfrm>
              <a:off x="423892" y="10261718"/>
              <a:ext cx="1397959" cy="1201936"/>
            </a:xfrm>
            <a:prstGeom prst="rect">
              <a:avLst/>
            </a:prstGeom>
            <a:ln w="12700" cap="flat">
              <a:noFill/>
              <a:miter lim="400000"/>
            </a:ln>
            <a:effectLst/>
          </p:spPr>
        </p:pic>
        <p:pic>
          <p:nvPicPr>
            <p:cNvPr id="66" name="Picture 57" descr="Picture 57"/>
            <p:cNvPicPr>
              <a:picLocks noChangeAspect="1"/>
            </p:cNvPicPr>
            <p:nvPr/>
          </p:nvPicPr>
          <p:blipFill>
            <a:blip r:embed="rId8"/>
            <a:stretch>
              <a:fillRect/>
            </a:stretch>
          </p:blipFill>
          <p:spPr>
            <a:xfrm>
              <a:off x="430871" y="15696927"/>
              <a:ext cx="8738457" cy="1053597"/>
            </a:xfrm>
            <a:prstGeom prst="rect">
              <a:avLst/>
            </a:prstGeom>
            <a:ln w="12700" cap="flat">
              <a:noFill/>
              <a:miter lim="400000"/>
            </a:ln>
            <a:effectLst/>
          </p:spPr>
        </p:pic>
        <p:grpSp>
          <p:nvGrpSpPr>
            <p:cNvPr id="75" name="Group 58"/>
            <p:cNvGrpSpPr/>
            <p:nvPr/>
          </p:nvGrpSpPr>
          <p:grpSpPr>
            <a:xfrm>
              <a:off x="1295171" y="23540956"/>
              <a:ext cx="6589785" cy="2276154"/>
              <a:chOff x="0" y="0"/>
              <a:chExt cx="6589783" cy="2276152"/>
            </a:xfrm>
          </p:grpSpPr>
          <p:grpSp>
            <p:nvGrpSpPr>
              <p:cNvPr id="69" name="Group 64"/>
              <p:cNvGrpSpPr/>
              <p:nvPr/>
            </p:nvGrpSpPr>
            <p:grpSpPr>
              <a:xfrm>
                <a:off x="3202882" y="96271"/>
                <a:ext cx="1185573" cy="1900018"/>
                <a:chOff x="0" y="0"/>
                <a:chExt cx="1185571" cy="1900017"/>
              </a:xfrm>
            </p:grpSpPr>
            <p:pic>
              <p:nvPicPr>
                <p:cNvPr id="67" name="Picture 70" descr="Picture 70"/>
                <p:cNvPicPr>
                  <a:picLocks noChangeAspect="1"/>
                </p:cNvPicPr>
                <p:nvPr/>
              </p:nvPicPr>
              <p:blipFill>
                <a:blip r:embed="rId9"/>
                <a:stretch>
                  <a:fillRect/>
                </a:stretch>
              </p:blipFill>
              <p:spPr>
                <a:xfrm>
                  <a:off x="16029" y="0"/>
                  <a:ext cx="1169543" cy="1656886"/>
                </a:xfrm>
                <a:prstGeom prst="rect">
                  <a:avLst/>
                </a:prstGeom>
                <a:ln w="12700" cap="flat">
                  <a:noFill/>
                  <a:miter lim="400000"/>
                </a:ln>
                <a:effectLst/>
              </p:spPr>
            </p:pic>
            <p:sp>
              <p:nvSpPr>
                <p:cNvPr id="68" name="TextBox 71"/>
                <p:cNvSpPr txBox="1"/>
                <p:nvPr/>
              </p:nvSpPr>
              <p:spPr>
                <a:xfrm>
                  <a:off x="0" y="1513937"/>
                  <a:ext cx="1185570" cy="386081"/>
                </a:xfrm>
                <a:prstGeom prst="rect">
                  <a:avLst/>
                </a:prstGeom>
                <a:solidFill>
                  <a:srgbClr val="7FD13B"/>
                </a:solid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a:defRPr sz="1400" b="1"/>
                  </a:lvl1pPr>
                </a:lstStyle>
                <a:p>
                  <a:r>
                    <a:t>ORIGINAL</a:t>
                  </a:r>
                </a:p>
              </p:txBody>
            </p:sp>
          </p:grpSp>
          <p:grpSp>
            <p:nvGrpSpPr>
              <p:cNvPr id="72" name="Group 65"/>
              <p:cNvGrpSpPr/>
              <p:nvPr/>
            </p:nvGrpSpPr>
            <p:grpSpPr>
              <a:xfrm>
                <a:off x="4627503" y="96279"/>
                <a:ext cx="1962281" cy="1905393"/>
                <a:chOff x="0" y="0"/>
                <a:chExt cx="1962280" cy="1905391"/>
              </a:xfrm>
            </p:grpSpPr>
            <p:pic>
              <p:nvPicPr>
                <p:cNvPr id="70" name="Picture 68" descr="Picture 68"/>
                <p:cNvPicPr>
                  <a:picLocks noChangeAspect="1"/>
                </p:cNvPicPr>
                <p:nvPr/>
              </p:nvPicPr>
              <p:blipFill>
                <a:blip r:embed="rId9"/>
                <a:stretch>
                  <a:fillRect/>
                </a:stretch>
              </p:blipFill>
              <p:spPr>
                <a:xfrm>
                  <a:off x="0" y="0"/>
                  <a:ext cx="1962281" cy="1630878"/>
                </a:xfrm>
                <a:prstGeom prst="rect">
                  <a:avLst/>
                </a:prstGeom>
                <a:ln w="12700" cap="flat">
                  <a:noFill/>
                  <a:miter lim="400000"/>
                </a:ln>
                <a:effectLst/>
              </p:spPr>
            </p:pic>
            <p:sp>
              <p:nvSpPr>
                <p:cNvPr id="71" name="TextBox 69"/>
                <p:cNvSpPr txBox="1"/>
                <p:nvPr/>
              </p:nvSpPr>
              <p:spPr>
                <a:xfrm>
                  <a:off x="3795" y="1544711"/>
                  <a:ext cx="1958486" cy="360681"/>
                </a:xfrm>
                <a:prstGeom prst="rect">
                  <a:avLst/>
                </a:prstGeom>
                <a:solidFill>
                  <a:srgbClr val="FF0000"/>
                </a:solid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a:defRPr sz="1200" b="1">
                      <a:solidFill>
                        <a:srgbClr val="FFFFFF"/>
                      </a:solidFill>
                    </a:defRPr>
                  </a:lvl1pPr>
                </a:lstStyle>
                <a:p>
                  <a:r>
                    <a:t>DISTORTED</a:t>
                  </a:r>
                </a:p>
              </p:txBody>
            </p:sp>
          </p:grpSp>
          <p:pic>
            <p:nvPicPr>
              <p:cNvPr id="73" name="Picture 66" descr="Picture 66"/>
              <p:cNvPicPr>
                <a:picLocks noChangeAspect="1"/>
              </p:cNvPicPr>
              <p:nvPr/>
            </p:nvPicPr>
            <p:blipFill>
              <a:blip r:embed="rId10"/>
              <a:stretch>
                <a:fillRect/>
              </a:stretch>
            </p:blipFill>
            <p:spPr>
              <a:xfrm>
                <a:off x="0" y="0"/>
                <a:ext cx="2086120" cy="1845195"/>
              </a:xfrm>
              <a:prstGeom prst="rect">
                <a:avLst/>
              </a:prstGeom>
              <a:ln w="12700" cap="flat">
                <a:noFill/>
                <a:miter lim="400000"/>
              </a:ln>
              <a:effectLst/>
            </p:spPr>
          </p:pic>
          <p:sp>
            <p:nvSpPr>
              <p:cNvPr id="74" name="TextBox 67"/>
              <p:cNvSpPr txBox="1"/>
              <p:nvPr/>
            </p:nvSpPr>
            <p:spPr>
              <a:xfrm>
                <a:off x="513830" y="1869752"/>
                <a:ext cx="105199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400">
                    <a:solidFill>
                      <a:srgbClr val="FFFFFF"/>
                    </a:solidFill>
                  </a:defRPr>
                </a:lvl1pPr>
              </a:lstStyle>
              <a:p>
                <a:r>
                  <a:t>Corner handles</a:t>
                </a:r>
              </a:p>
            </p:txBody>
          </p:sp>
        </p:grpSp>
        <p:grpSp>
          <p:nvGrpSpPr>
            <p:cNvPr id="80" name="Group 59"/>
            <p:cNvGrpSpPr/>
            <p:nvPr/>
          </p:nvGrpSpPr>
          <p:grpSpPr>
            <a:xfrm>
              <a:off x="808764" y="27751422"/>
              <a:ext cx="8064601" cy="2440552"/>
              <a:chOff x="0" y="0"/>
              <a:chExt cx="8064600" cy="2440550"/>
            </a:xfrm>
          </p:grpSpPr>
          <p:pic>
            <p:nvPicPr>
              <p:cNvPr id="76" name="Object 60" descr="Object 60"/>
              <p:cNvPicPr>
                <a:picLocks noChangeAspect="1"/>
              </p:cNvPicPr>
              <p:nvPr/>
            </p:nvPicPr>
            <p:blipFill>
              <a:blip r:embed="rId11"/>
              <a:stretch>
                <a:fillRect/>
              </a:stretch>
            </p:blipFill>
            <p:spPr>
              <a:xfrm>
                <a:off x="335165" y="0"/>
                <a:ext cx="3472240" cy="2432513"/>
              </a:xfrm>
              <a:prstGeom prst="rect">
                <a:avLst/>
              </a:prstGeom>
              <a:ln w="12700" cap="flat">
                <a:noFill/>
                <a:miter lim="400000"/>
              </a:ln>
              <a:effectLst/>
            </p:spPr>
          </p:pic>
          <p:pic>
            <p:nvPicPr>
              <p:cNvPr id="77" name="Object 61" descr="Object 61"/>
              <p:cNvPicPr>
                <a:picLocks noChangeAspect="1"/>
              </p:cNvPicPr>
              <p:nvPr/>
            </p:nvPicPr>
            <p:blipFill>
              <a:blip r:embed="rId12"/>
              <a:stretch>
                <a:fillRect/>
              </a:stretch>
            </p:blipFill>
            <p:spPr>
              <a:xfrm>
                <a:off x="4278090" y="8038"/>
                <a:ext cx="3472240" cy="2432513"/>
              </a:xfrm>
              <a:prstGeom prst="rect">
                <a:avLst/>
              </a:prstGeom>
              <a:ln w="12700" cap="flat">
                <a:noFill/>
                <a:miter lim="400000"/>
              </a:ln>
              <a:effectLst/>
            </p:spPr>
          </p:pic>
          <p:sp>
            <p:nvSpPr>
              <p:cNvPr id="78" name="TextBox 62"/>
              <p:cNvSpPr txBox="1"/>
              <p:nvPr/>
            </p:nvSpPr>
            <p:spPr>
              <a:xfrm rot="16200000">
                <a:off x="-1023218" y="1114647"/>
                <a:ext cx="2249636"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1400">
                    <a:solidFill>
                      <a:srgbClr val="92D050"/>
                    </a:solidFill>
                  </a:defRPr>
                </a:pPr>
                <a:r>
                  <a:t>Good </a:t>
                </a:r>
                <a:r>
                  <a:rPr>
                    <a:solidFill>
                      <a:srgbClr val="FFFFFF"/>
                    </a:solidFill>
                  </a:rPr>
                  <a:t>printing quality</a:t>
                </a:r>
              </a:p>
            </p:txBody>
          </p:sp>
          <p:sp>
            <p:nvSpPr>
              <p:cNvPr id="79" name="TextBox 63"/>
              <p:cNvSpPr txBox="1"/>
              <p:nvPr/>
            </p:nvSpPr>
            <p:spPr>
              <a:xfrm rot="16200000">
                <a:off x="6838182" y="1135383"/>
                <a:ext cx="2249636"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1400">
                    <a:solidFill>
                      <a:srgbClr val="FF0000"/>
                    </a:solidFill>
                  </a:defRPr>
                </a:pPr>
                <a:r>
                  <a:t>Bad </a:t>
                </a:r>
                <a:r>
                  <a:rPr>
                    <a:solidFill>
                      <a:srgbClr val="FFFFFF"/>
                    </a:solidFill>
                  </a:rPr>
                  <a:t>printing quality</a:t>
                </a:r>
              </a:p>
            </p:txBody>
          </p:sp>
        </p:grpSp>
      </p:grpSp>
      <p:sp>
        <p:nvSpPr>
          <p:cNvPr id="82" name="Text Box 14"/>
          <p:cNvSpPr txBox="1"/>
          <p:nvPr/>
        </p:nvSpPr>
        <p:spPr>
          <a:xfrm>
            <a:off x="1411328" y="32315729"/>
            <a:ext cx="2120406" cy="313539"/>
          </a:xfrm>
          <a:prstGeom prst="rect">
            <a:avLst/>
          </a:prstGeom>
          <a:ln w="12700">
            <a:miter lim="400000"/>
          </a:ln>
          <a:extLst>
            <a:ext uri="{C572A759-6A51-4108-AA02-DFA0A04FC94B}">
              <ma14:wrappingTextBoxFlag xmlns="" xmlns:ma14="http://schemas.microsoft.com/office/mac/drawingml/2011/main" val="1"/>
            </a:ext>
          </a:extLst>
        </p:spPr>
        <p:txBody>
          <a:bodyPr lIns="39919" tIns="39919" rIns="39919" bIns="39919">
            <a:spAutoFit/>
          </a:bodyPr>
          <a:lstStyle/>
          <a:p>
            <a:pPr>
              <a:lnSpc>
                <a:spcPct val="65000"/>
              </a:lnSpc>
              <a:spcBef>
                <a:spcPts val="200"/>
              </a:spcBef>
              <a:defRPr sz="400" b="1">
                <a:solidFill>
                  <a:srgbClr val="BFBFBF"/>
                </a:solidFill>
                <a:latin typeface="Arial"/>
                <a:ea typeface="Arial"/>
                <a:cs typeface="Arial"/>
                <a:sym typeface="Arial"/>
              </a:defRPr>
            </a:pPr>
            <a:r>
              <a:t>RESEARCH POSTER PRESENTATION DESIGN © 2015</a:t>
            </a:r>
          </a:p>
          <a:p>
            <a:pPr>
              <a:lnSpc>
                <a:spcPct val="65000"/>
              </a:lnSpc>
              <a:spcBef>
                <a:spcPts val="500"/>
              </a:spcBef>
              <a:defRPr sz="900" b="1">
                <a:solidFill>
                  <a:srgbClr val="BFBFBF"/>
                </a:solidFill>
                <a:latin typeface="Arial"/>
                <a:ea typeface="Arial"/>
                <a:cs typeface="Arial"/>
                <a:sym typeface="Arial"/>
              </a:defRPr>
            </a:pPr>
            <a:r>
              <a:t>www.PosterPresentations.com</a:t>
            </a:r>
          </a:p>
        </p:txBody>
      </p:sp>
      <p:sp>
        <p:nvSpPr>
          <p:cNvPr id="83" name="Body Level One…"/>
          <p:cNvSpPr txBox="1">
            <a:spLocks noGrp="1"/>
          </p:cNvSpPr>
          <p:nvPr>
            <p:ph type="body" sz="quarter" idx="1"/>
          </p:nvPr>
        </p:nvSpPr>
        <p:spPr>
          <a:xfrm>
            <a:off x="1190518" y="2484787"/>
            <a:ext cx="25979546" cy="1280161"/>
          </a:xfrm>
          <a:prstGeom prst="rect">
            <a:avLst/>
          </a:prstGeom>
        </p:spPr>
        <p:txBody>
          <a:bodyPr lIns="45719" tIns="45719" rIns="45719" bIns="45719"/>
          <a:lstStyle>
            <a:lvl1pPr algn="ctr">
              <a:spcBef>
                <a:spcPts val="1800"/>
              </a:spcBef>
              <a:defRPr sz="7700">
                <a:solidFill>
                  <a:srgbClr val="FFFFFF"/>
                </a:solidFill>
                <a:latin typeface="+mn-lt"/>
                <a:ea typeface="+mn-ea"/>
                <a:cs typeface="+mn-cs"/>
                <a:sym typeface="Calibri"/>
              </a:defRPr>
            </a:lvl1pPr>
            <a:lvl2pPr marL="0" indent="1920144" algn="ctr">
              <a:spcBef>
                <a:spcPts val="1800"/>
              </a:spcBef>
              <a:buSzTx/>
              <a:buNone/>
              <a:defRPr sz="7700">
                <a:solidFill>
                  <a:srgbClr val="FFFFFF"/>
                </a:solidFill>
                <a:latin typeface="+mn-lt"/>
                <a:ea typeface="+mn-ea"/>
                <a:cs typeface="+mn-cs"/>
                <a:sym typeface="Calibri"/>
              </a:defRPr>
            </a:lvl2pPr>
            <a:lvl3pPr marL="0" indent="3840287" algn="ctr">
              <a:spcBef>
                <a:spcPts val="1800"/>
              </a:spcBef>
              <a:buSzTx/>
              <a:buNone/>
              <a:defRPr sz="7700">
                <a:solidFill>
                  <a:srgbClr val="FFFFFF"/>
                </a:solidFill>
                <a:latin typeface="+mn-lt"/>
                <a:ea typeface="+mn-ea"/>
                <a:cs typeface="+mn-cs"/>
                <a:sym typeface="Calibri"/>
              </a:defRPr>
            </a:lvl3pPr>
            <a:lvl4pPr marL="0" indent="5760432" algn="ctr">
              <a:spcBef>
                <a:spcPts val="1800"/>
              </a:spcBef>
              <a:buSzTx/>
              <a:buNone/>
              <a:defRPr sz="7700">
                <a:solidFill>
                  <a:srgbClr val="FFFFFF"/>
                </a:solidFill>
                <a:latin typeface="+mn-lt"/>
                <a:ea typeface="+mn-ea"/>
                <a:cs typeface="+mn-cs"/>
                <a:sym typeface="Calibri"/>
              </a:defRPr>
            </a:lvl4pPr>
            <a:lvl5pPr marL="0" indent="7680574" algn="ctr">
              <a:spcBef>
                <a:spcPts val="1800"/>
              </a:spcBef>
              <a:buSzTx/>
              <a:buNone/>
              <a:defRPr sz="7700">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4" name="Text Placeholder 76"/>
          <p:cNvSpPr>
            <a:spLocks noGrp="1"/>
          </p:cNvSpPr>
          <p:nvPr>
            <p:ph type="body" sz="quarter" idx="13"/>
          </p:nvPr>
        </p:nvSpPr>
        <p:spPr>
          <a:xfrm>
            <a:off x="1190518" y="846816"/>
            <a:ext cx="25979546" cy="1637974"/>
          </a:xfrm>
          <a:prstGeom prst="rect">
            <a:avLst/>
          </a:prstGeom>
        </p:spPr>
        <p:txBody>
          <a:bodyPr lIns="45719" tIns="45719" rIns="45719" bIns="45719"/>
          <a:lstStyle/>
          <a:p>
            <a:pPr algn="ctr">
              <a:spcBef>
                <a:spcPts val="2400"/>
              </a:spcBef>
              <a:defRPr sz="10000">
                <a:solidFill>
                  <a:srgbClr val="FFFFFF"/>
                </a:solidFill>
                <a:latin typeface="+mn-lt"/>
                <a:ea typeface="+mn-ea"/>
                <a:cs typeface="+mn-cs"/>
                <a:sym typeface="Calibri"/>
              </a:defRPr>
            </a:pPr>
            <a:endParaRPr/>
          </a:p>
        </p:txBody>
      </p:sp>
      <p:sp>
        <p:nvSpPr>
          <p:cNvPr id="85" name="Text Placeholder 3"/>
          <p:cNvSpPr>
            <a:spLocks noGrp="1"/>
          </p:cNvSpPr>
          <p:nvPr>
            <p:ph type="body" sz="quarter" idx="14"/>
          </p:nvPr>
        </p:nvSpPr>
        <p:spPr>
          <a:xfrm>
            <a:off x="791163" y="5838152"/>
            <a:ext cx="11892369" cy="811739"/>
          </a:xfrm>
          <a:prstGeom prst="rect">
            <a:avLst/>
          </a:prstGeom>
        </p:spPr>
        <p:txBody>
          <a:bodyPr/>
          <a:lstStyle/>
          <a:p>
            <a:pPr>
              <a:defRPr sz="2200"/>
            </a:pPr>
            <a:endParaRPr/>
          </a:p>
        </p:txBody>
      </p:sp>
      <p:sp>
        <p:nvSpPr>
          <p:cNvPr id="86" name="Text Placeholder 5"/>
          <p:cNvSpPr>
            <a:spLocks noGrp="1"/>
          </p:cNvSpPr>
          <p:nvPr>
            <p:ph type="body" sz="quarter" idx="15"/>
          </p:nvPr>
        </p:nvSpPr>
        <p:spPr>
          <a:xfrm>
            <a:off x="807046" y="4972251"/>
            <a:ext cx="11876487"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87" name="Text Placeholder 3"/>
          <p:cNvSpPr>
            <a:spLocks noGrp="1"/>
          </p:cNvSpPr>
          <p:nvPr>
            <p:ph type="body" sz="quarter" idx="16"/>
          </p:nvPr>
        </p:nvSpPr>
        <p:spPr>
          <a:xfrm>
            <a:off x="807045" y="18240477"/>
            <a:ext cx="11893758" cy="811739"/>
          </a:xfrm>
          <a:prstGeom prst="rect">
            <a:avLst/>
          </a:prstGeom>
        </p:spPr>
        <p:txBody>
          <a:bodyPr/>
          <a:lstStyle/>
          <a:p>
            <a:pPr>
              <a:defRPr sz="2200"/>
            </a:pPr>
            <a:endParaRPr/>
          </a:p>
        </p:txBody>
      </p:sp>
      <p:sp>
        <p:nvSpPr>
          <p:cNvPr id="88" name="Text Placeholder 5"/>
          <p:cNvSpPr>
            <a:spLocks noGrp="1"/>
          </p:cNvSpPr>
          <p:nvPr>
            <p:ph type="body" sz="quarter" idx="17"/>
          </p:nvPr>
        </p:nvSpPr>
        <p:spPr>
          <a:xfrm>
            <a:off x="824321" y="17444786"/>
            <a:ext cx="11876486"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89" name="Text Placeholder 3"/>
          <p:cNvSpPr>
            <a:spLocks noGrp="1"/>
          </p:cNvSpPr>
          <p:nvPr>
            <p:ph type="body" sz="quarter" idx="18"/>
          </p:nvPr>
        </p:nvSpPr>
        <p:spPr>
          <a:xfrm>
            <a:off x="13259992" y="21595083"/>
            <a:ext cx="11875093" cy="811739"/>
          </a:xfrm>
          <a:prstGeom prst="rect">
            <a:avLst/>
          </a:prstGeom>
        </p:spPr>
        <p:txBody>
          <a:bodyPr/>
          <a:lstStyle/>
          <a:p>
            <a:pPr>
              <a:defRPr sz="2200"/>
            </a:pPr>
            <a:endParaRPr/>
          </a:p>
        </p:txBody>
      </p:sp>
      <p:sp>
        <p:nvSpPr>
          <p:cNvPr id="90" name="Text Placeholder 5"/>
          <p:cNvSpPr>
            <a:spLocks noGrp="1"/>
          </p:cNvSpPr>
          <p:nvPr>
            <p:ph type="body" sz="quarter" idx="19"/>
          </p:nvPr>
        </p:nvSpPr>
        <p:spPr>
          <a:xfrm>
            <a:off x="13259992" y="20775220"/>
            <a:ext cx="11875093"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91" name="Text Placeholder 3"/>
          <p:cNvSpPr>
            <a:spLocks noGrp="1"/>
          </p:cNvSpPr>
          <p:nvPr>
            <p:ph type="body" sz="quarter" idx="20"/>
          </p:nvPr>
        </p:nvSpPr>
        <p:spPr>
          <a:xfrm>
            <a:off x="13266937" y="5838152"/>
            <a:ext cx="11875093" cy="811739"/>
          </a:xfrm>
          <a:prstGeom prst="rect">
            <a:avLst/>
          </a:prstGeom>
        </p:spPr>
        <p:txBody>
          <a:bodyPr/>
          <a:lstStyle/>
          <a:p>
            <a:pPr>
              <a:defRPr sz="2200"/>
            </a:pPr>
            <a:endParaRPr/>
          </a:p>
        </p:txBody>
      </p:sp>
      <p:sp>
        <p:nvSpPr>
          <p:cNvPr id="92" name="Text Placeholder 5"/>
          <p:cNvSpPr>
            <a:spLocks noGrp="1"/>
          </p:cNvSpPr>
          <p:nvPr>
            <p:ph type="body" sz="quarter" idx="21"/>
          </p:nvPr>
        </p:nvSpPr>
        <p:spPr>
          <a:xfrm>
            <a:off x="13259993" y="4972251"/>
            <a:ext cx="11882041"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93" name="Text Placeholder 5"/>
          <p:cNvSpPr>
            <a:spLocks noGrp="1"/>
          </p:cNvSpPr>
          <p:nvPr>
            <p:ph type="body" sz="quarter" idx="22"/>
          </p:nvPr>
        </p:nvSpPr>
        <p:spPr>
          <a:xfrm>
            <a:off x="25721274" y="4972251"/>
            <a:ext cx="11879027"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94" name="Text Placeholder 3"/>
          <p:cNvSpPr>
            <a:spLocks noGrp="1"/>
          </p:cNvSpPr>
          <p:nvPr>
            <p:ph type="body" sz="quarter" idx="23"/>
          </p:nvPr>
        </p:nvSpPr>
        <p:spPr>
          <a:xfrm>
            <a:off x="25721274" y="5838152"/>
            <a:ext cx="11879027" cy="811739"/>
          </a:xfrm>
          <a:prstGeom prst="rect">
            <a:avLst/>
          </a:prstGeom>
        </p:spPr>
        <p:txBody>
          <a:bodyPr/>
          <a:lstStyle/>
          <a:p>
            <a:pPr>
              <a:defRPr sz="2200"/>
            </a:pPr>
            <a:endParaRPr/>
          </a:p>
        </p:txBody>
      </p:sp>
      <p:sp>
        <p:nvSpPr>
          <p:cNvPr id="95" name="Text Placeholder 5"/>
          <p:cNvSpPr>
            <a:spLocks noGrp="1"/>
          </p:cNvSpPr>
          <p:nvPr>
            <p:ph type="body" sz="quarter" idx="24"/>
          </p:nvPr>
        </p:nvSpPr>
        <p:spPr>
          <a:xfrm>
            <a:off x="25721274" y="17412678"/>
            <a:ext cx="11879027"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96" name="Text Placeholder 3"/>
          <p:cNvSpPr>
            <a:spLocks noGrp="1"/>
          </p:cNvSpPr>
          <p:nvPr>
            <p:ph type="body" sz="quarter" idx="25"/>
          </p:nvPr>
        </p:nvSpPr>
        <p:spPr>
          <a:xfrm>
            <a:off x="25716873" y="18157350"/>
            <a:ext cx="11883429" cy="811739"/>
          </a:xfrm>
          <a:prstGeom prst="rect">
            <a:avLst/>
          </a:prstGeom>
        </p:spPr>
        <p:txBody>
          <a:bodyPr/>
          <a:lstStyle/>
          <a:p>
            <a:pPr>
              <a:defRPr sz="2200"/>
            </a:pPr>
            <a:endParaRPr/>
          </a:p>
        </p:txBody>
      </p:sp>
      <p:sp>
        <p:nvSpPr>
          <p:cNvPr id="97" name="Text Placeholder 5"/>
          <p:cNvSpPr>
            <a:spLocks noGrp="1"/>
          </p:cNvSpPr>
          <p:nvPr>
            <p:ph type="body" sz="quarter" idx="26"/>
          </p:nvPr>
        </p:nvSpPr>
        <p:spPr>
          <a:xfrm>
            <a:off x="25721274" y="25881214"/>
            <a:ext cx="11879027"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98" name="Text Placeholder 3"/>
          <p:cNvSpPr>
            <a:spLocks noGrp="1"/>
          </p:cNvSpPr>
          <p:nvPr>
            <p:ph type="body" sz="quarter" idx="27"/>
          </p:nvPr>
        </p:nvSpPr>
        <p:spPr>
          <a:xfrm>
            <a:off x="25721276" y="26625887"/>
            <a:ext cx="11883429" cy="811739"/>
          </a:xfrm>
          <a:prstGeom prst="rect">
            <a:avLst/>
          </a:prstGeom>
        </p:spPr>
        <p:txBody>
          <a:bodyPr/>
          <a:lstStyle/>
          <a:p>
            <a:pPr>
              <a:defRPr sz="2200"/>
            </a:pPr>
            <a:endParaRPr/>
          </a:p>
        </p:txBody>
      </p:sp>
      <p:sp>
        <p:nvSpPr>
          <p:cNvPr id="99" name="Text Placeholder 3"/>
          <p:cNvSpPr>
            <a:spLocks noGrp="1"/>
          </p:cNvSpPr>
          <p:nvPr>
            <p:ph type="body" sz="quarter" idx="28"/>
          </p:nvPr>
        </p:nvSpPr>
        <p:spPr>
          <a:xfrm>
            <a:off x="36390054" y="32072039"/>
            <a:ext cx="1566689" cy="1135033"/>
          </a:xfrm>
          <a:prstGeom prst="rect">
            <a:avLst/>
          </a:prstGeom>
        </p:spPr>
        <p:txBody>
          <a:bodyPr/>
          <a:lstStyle/>
          <a:p>
            <a:pPr>
              <a:defRPr b="1"/>
            </a:pPr>
            <a:endParaRPr/>
          </a:p>
        </p:txBody>
      </p:sp>
      <p:pic>
        <p:nvPicPr>
          <p:cNvPr id="100" name="Picture 30" descr="Picture 30"/>
          <p:cNvPicPr>
            <a:picLocks noChangeAspect="1"/>
          </p:cNvPicPr>
          <p:nvPr/>
        </p:nvPicPr>
        <p:blipFill>
          <a:blip r:embed="rId13"/>
          <a:srcRect l="11534" t="22374" r="10467" b="22799"/>
          <a:stretch>
            <a:fillRect/>
          </a:stretch>
        </p:blipFill>
        <p:spPr>
          <a:xfrm>
            <a:off x="28046953" y="549919"/>
            <a:ext cx="9126444" cy="3337672"/>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ide center column">
    <p:bg>
      <p:bgPr>
        <a:solidFill>
          <a:srgbClr val="FFFFFF"/>
        </a:solidFill>
        <a:effectLst/>
      </p:bgPr>
    </p:bg>
    <p:spTree>
      <p:nvGrpSpPr>
        <p:cNvPr id="1" name=""/>
        <p:cNvGrpSpPr/>
        <p:nvPr/>
      </p:nvGrpSpPr>
      <p:grpSpPr>
        <a:xfrm>
          <a:off x="0" y="0"/>
          <a:ext cx="0" cy="0"/>
          <a:chOff x="0" y="0"/>
          <a:chExt cx="0" cy="0"/>
        </a:xfrm>
      </p:grpSpPr>
      <p:sp>
        <p:nvSpPr>
          <p:cNvPr id="108" name="Rectangle 36"/>
          <p:cNvSpPr/>
          <p:nvPr/>
        </p:nvSpPr>
        <p:spPr>
          <a:xfrm>
            <a:off x="0" y="0"/>
            <a:ext cx="38404800" cy="4000500"/>
          </a:xfrm>
          <a:prstGeom prst="rect">
            <a:avLst/>
          </a:prstGeom>
          <a:solidFill>
            <a:srgbClr val="959300"/>
          </a:solidFill>
          <a:ln w="12700">
            <a:miter lim="400000"/>
          </a:ln>
        </p:spPr>
        <p:txBody>
          <a:bodyPr lIns="45719" rIns="45719" anchor="ctr"/>
          <a:lstStyle/>
          <a:p>
            <a:pPr>
              <a:defRPr sz="7500"/>
            </a:pPr>
            <a:endParaRPr/>
          </a:p>
        </p:txBody>
      </p:sp>
      <p:sp>
        <p:nvSpPr>
          <p:cNvPr id="109" name="Rectangle 9"/>
          <p:cNvSpPr/>
          <p:nvPr/>
        </p:nvSpPr>
        <p:spPr>
          <a:xfrm>
            <a:off x="52775" y="4084927"/>
            <a:ext cx="38404801" cy="152401"/>
          </a:xfrm>
          <a:prstGeom prst="rect">
            <a:avLst/>
          </a:prstGeom>
          <a:solidFill>
            <a:srgbClr val="959300"/>
          </a:solidFill>
          <a:ln w="152400">
            <a:solidFill>
              <a:srgbClr val="959300"/>
            </a:solidFill>
            <a:miter/>
          </a:ln>
        </p:spPr>
        <p:txBody>
          <a:bodyPr lIns="45719" rIns="45719" anchor="ctr"/>
          <a:lstStyle/>
          <a:p>
            <a:pPr>
              <a:defRPr sz="7500"/>
            </a:pPr>
            <a:endParaRPr/>
          </a:p>
        </p:txBody>
      </p:sp>
      <p:sp>
        <p:nvSpPr>
          <p:cNvPr id="110" name="Rounded Rectangle 20"/>
          <p:cNvSpPr/>
          <p:nvPr/>
        </p:nvSpPr>
        <p:spPr>
          <a:xfrm>
            <a:off x="807045" y="4876803"/>
            <a:ext cx="8794155" cy="27117676"/>
          </a:xfrm>
          <a:prstGeom prst="roundRect">
            <a:avLst>
              <a:gd name="adj" fmla="val 5862"/>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sp>
        <p:nvSpPr>
          <p:cNvPr id="111" name="Rounded Rectangle 21"/>
          <p:cNvSpPr/>
          <p:nvPr/>
        </p:nvSpPr>
        <p:spPr>
          <a:xfrm>
            <a:off x="28803600" y="4876801"/>
            <a:ext cx="8794154" cy="27117676"/>
          </a:xfrm>
          <a:prstGeom prst="roundRect">
            <a:avLst>
              <a:gd name="adj" fmla="val 5862"/>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sp>
        <p:nvSpPr>
          <p:cNvPr id="112" name="Rounded Rectangle 22"/>
          <p:cNvSpPr/>
          <p:nvPr/>
        </p:nvSpPr>
        <p:spPr>
          <a:xfrm>
            <a:off x="10135296" y="4876801"/>
            <a:ext cx="18134212" cy="27127201"/>
          </a:xfrm>
          <a:prstGeom prst="roundRect">
            <a:avLst>
              <a:gd name="adj" fmla="val 2853"/>
            </a:avLst>
          </a:prstGeom>
          <a:gradFill>
            <a:gsLst>
              <a:gs pos="0">
                <a:srgbClr val="CDD2DE"/>
              </a:gs>
              <a:gs pos="100000">
                <a:srgbClr val="F3F5FA"/>
              </a:gs>
            </a:gsLst>
            <a:lin ang="16200000"/>
          </a:gradFill>
          <a:ln w="25400">
            <a:solidFill>
              <a:srgbClr val="2C3F71">
                <a:alpha val="58000"/>
              </a:srgbClr>
            </a:solidFill>
          </a:ln>
        </p:spPr>
        <p:txBody>
          <a:bodyPr lIns="45719" rIns="45719" anchor="ctr"/>
          <a:lstStyle/>
          <a:p>
            <a:pPr algn="ctr">
              <a:defRPr sz="7500">
                <a:solidFill>
                  <a:srgbClr val="FFFFFF"/>
                </a:solidFill>
              </a:defRPr>
            </a:pPr>
            <a:endParaRPr/>
          </a:p>
        </p:txBody>
      </p:sp>
      <p:grpSp>
        <p:nvGrpSpPr>
          <p:cNvPr id="124" name="Group 42"/>
          <p:cNvGrpSpPr/>
          <p:nvPr/>
        </p:nvGrpSpPr>
        <p:grpSpPr>
          <a:xfrm>
            <a:off x="38638109" y="-55066"/>
            <a:ext cx="9679374" cy="32973468"/>
            <a:chOff x="0" y="0"/>
            <a:chExt cx="9679373" cy="32973466"/>
          </a:xfrm>
        </p:grpSpPr>
        <p:grpSp>
          <p:nvGrpSpPr>
            <p:cNvPr id="115" name="Rectangle 43"/>
            <p:cNvGrpSpPr/>
            <p:nvPr/>
          </p:nvGrpSpPr>
          <p:grpSpPr>
            <a:xfrm>
              <a:off x="-1" y="-1"/>
              <a:ext cx="9679374" cy="32973468"/>
              <a:chOff x="0" y="0"/>
              <a:chExt cx="9679373" cy="32973466"/>
            </a:xfrm>
          </p:grpSpPr>
          <p:sp>
            <p:nvSpPr>
              <p:cNvPr id="113" name="Rectangle"/>
              <p:cNvSpPr/>
              <p:nvPr/>
            </p:nvSpPr>
            <p:spPr>
              <a:xfrm>
                <a:off x="-1" y="-1"/>
                <a:ext cx="9679375" cy="32973468"/>
              </a:xfrm>
              <a:prstGeom prst="rect">
                <a:avLst/>
              </a:prstGeom>
              <a:solidFill>
                <a:srgbClr val="0D0D0D"/>
              </a:solidFill>
              <a:ln w="12700" cap="flat">
                <a:noFill/>
                <a:miter lim="400000"/>
              </a:ln>
              <a:effectLst/>
            </p:spPr>
            <p:txBody>
              <a:bodyPr wrap="square" lIns="45719" tIns="45719" rIns="45719" bIns="45719" numCol="1" anchor="t">
                <a:noAutofit/>
              </a:bodyPr>
              <a:lstStyle/>
              <a:p>
                <a:pPr defTabSz="100013">
                  <a:defRPr sz="2400">
                    <a:solidFill>
                      <a:srgbClr val="BFBFBF"/>
                    </a:solidFill>
                    <a:latin typeface="Trebuchet MS"/>
                    <a:ea typeface="Trebuchet MS"/>
                    <a:cs typeface="Trebuchet MS"/>
                    <a:sym typeface="Trebuchet MS"/>
                  </a:defRPr>
                </a:pPr>
                <a:endParaRPr/>
              </a:p>
            </p:txBody>
          </p:sp>
          <p:sp>
            <p:nvSpPr>
              <p:cNvPr id="114" name="QUICK START (cont.)…"/>
              <p:cNvSpPr txBox="1"/>
              <p:nvPr/>
            </p:nvSpPr>
            <p:spPr>
              <a:xfrm>
                <a:off x="457199" y="457199"/>
                <a:ext cx="8764975" cy="23177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3500" b="1" spc="525">
                    <a:solidFill>
                      <a:srgbClr val="FFFFFF"/>
                    </a:solidFill>
                    <a:latin typeface="Trebuchet MS"/>
                    <a:ea typeface="Trebuchet MS"/>
                    <a:cs typeface="Trebuchet MS"/>
                    <a:sym typeface="Trebuchet MS"/>
                  </a:defRPr>
                </a:pPr>
                <a:r>
                  <a:t>QUICK START (cont.)</a:t>
                </a:r>
              </a:p>
              <a:p>
                <a:pPr algn="ctr">
                  <a:defRPr sz="3100" b="1">
                    <a:solidFill>
                      <a:srgbClr val="FFFFF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How to change the template color theme</a:t>
                </a:r>
                <a:endParaRPr>
                  <a:solidFill>
                    <a:srgbClr val="FFFFFF"/>
                  </a:solidFill>
                </a:endParaRPr>
              </a:p>
              <a:p>
                <a:pPr lvl="2" indent="0" defTabSz="100013">
                  <a:defRPr sz="2100">
                    <a:solidFill>
                      <a:srgbClr val="BFBFBF"/>
                    </a:solidFill>
                    <a:latin typeface="Trebuchet MS"/>
                    <a:ea typeface="Trebuchet MS"/>
                    <a:cs typeface="Trebuchet MS"/>
                    <a:sym typeface="Trebuchet MS"/>
                  </a:defRPr>
                </a:pPr>
                <a:r>
                  <a:t>You can easily change the color theme of your poster by going to the DESIGN menu, click on COLORS, and choose the color theme of your choice. You can also create your own color theme.</a:t>
                </a:r>
                <a:endParaRPr>
                  <a:solidFill>
                    <a:srgbClr val="FFFFFF"/>
                  </a:solidFill>
                </a:endParaRPr>
              </a:p>
              <a:p>
                <a:pPr lvl="2" indent="0"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defTabSz="100013">
                  <a:defRPr sz="2100">
                    <a:solidFill>
                      <a:srgbClr val="BFBFBF"/>
                    </a:solidFill>
                    <a:latin typeface="Trebuchet MS"/>
                    <a:ea typeface="Trebuchet MS"/>
                    <a:cs typeface="Trebuchet MS"/>
                    <a:sym typeface="Trebuchet MS"/>
                  </a:defRPr>
                </a:pPr>
                <a:r>
                  <a:t>You can also manually change the color of your background by going to VIEW &gt; SLIDE MASTER.  After you finish working on the master be sure to go to VIEW &gt; NORMAL to continue working on your poster.</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How to add Text</a:t>
                </a:r>
                <a:endParaRPr>
                  <a:solidFill>
                    <a:srgbClr val="FFFFFF"/>
                  </a:solidFill>
                </a:endParaRPr>
              </a:p>
              <a:p>
                <a:pPr lvl="2" indent="2857301" defTabSz="100013">
                  <a:defRPr sz="2100">
                    <a:solidFill>
                      <a:srgbClr val="BFBFBF"/>
                    </a:solidFill>
                    <a:latin typeface="Trebuchet MS"/>
                    <a:ea typeface="Trebuchet MS"/>
                    <a:cs typeface="Trebuchet MS"/>
                    <a:sym typeface="Trebuchet MS"/>
                  </a:defRPr>
                </a:pPr>
                <a:r>
                  <a:t>The template comes with a number of pre-formatted placeholders for headers and text blocks. You can add more blocks by copying and pasting the existing ones or by adding a text box from the HOME menu. </a:t>
                </a:r>
                <a:endParaRPr>
                  <a:solidFill>
                    <a:srgbClr val="FFFFFF"/>
                  </a:solidFill>
                </a:endParaRPr>
              </a:p>
              <a:p>
                <a:pPr lvl="2" indent="1328547"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100">
                    <a:solidFill>
                      <a:srgbClr val="BFBFBF"/>
                    </a:solidFill>
                    <a:latin typeface="Trebuchet MS"/>
                    <a:ea typeface="Trebuchet MS"/>
                    <a:cs typeface="Trebuchet MS"/>
                    <a:sym typeface="Trebuchet MS"/>
                  </a:defRPr>
                </a:pPr>
                <a:r>
                  <a:t> </a:t>
                </a:r>
                <a:r>
                  <a:rPr sz="2800" b="1">
                    <a:solidFill>
                      <a:srgbClr val="FFC000"/>
                    </a:solidFill>
                  </a:rPr>
                  <a:t>Text size</a:t>
                </a:r>
                <a:endParaRPr>
                  <a:solidFill>
                    <a:srgbClr val="FFFFFF"/>
                  </a:solidFill>
                </a:endParaRPr>
              </a:p>
              <a:p>
                <a:pPr defTabSz="100013">
                  <a:defRPr sz="2100">
                    <a:solidFill>
                      <a:srgbClr val="BFBFBF"/>
                    </a:solidFill>
                    <a:latin typeface="Trebuchet MS"/>
                    <a:ea typeface="Trebuchet MS"/>
                    <a:cs typeface="Trebuchet MS"/>
                    <a:sym typeface="Trebuchet MS"/>
                  </a:defRPr>
                </a:pPr>
                <a:r>
                  <a:t>Adjust the size of your text based on how much content you have to present. The default template text offers a good starting point. Follow the conference requirements.</a:t>
                </a:r>
              </a:p>
              <a:p>
                <a:pPr lvl="2" indent="1328547" defTabSz="100013">
                  <a:defRPr sz="2100">
                    <a:solidFill>
                      <a:srgbClr val="BFBFB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How to add Tables</a:t>
                </a:r>
                <a:endParaRPr>
                  <a:solidFill>
                    <a:srgbClr val="FFFFFF"/>
                  </a:solidFill>
                </a:endParaRPr>
              </a:p>
              <a:p>
                <a:pPr lvl="1" indent="1514078" defTabSz="100013">
                  <a:defRPr sz="2100">
                    <a:solidFill>
                      <a:srgbClr val="BFBFBF"/>
                    </a:solidFill>
                    <a:latin typeface="Trebuchet MS"/>
                    <a:ea typeface="Trebuchet MS"/>
                    <a:cs typeface="Trebuchet MS"/>
                    <a:sym typeface="Trebuchet MS"/>
                  </a:defRPr>
                </a:pPr>
                <a:r>
                  <a:t>To add a table from scratch go to the INSERT menu and </a:t>
                </a:r>
                <a:br>
                  <a:rPr/>
                </a:br>
                <a:r>
                  <a:t>click on TABLE. A drop-down box will help you select rows and columns. </a:t>
                </a:r>
                <a:endParaRPr>
                  <a:solidFill>
                    <a:srgbClr val="FFFFFF"/>
                  </a:solidFill>
                </a:endParaRPr>
              </a:p>
              <a:p>
                <a:pPr defTabSz="100013">
                  <a:defRPr sz="2100">
                    <a:solidFill>
                      <a:srgbClr val="BFBFBF"/>
                    </a:solidFill>
                    <a:latin typeface="Trebuchet MS"/>
                    <a:ea typeface="Trebuchet MS"/>
                    <a:cs typeface="Trebuchet MS"/>
                    <a:sym typeface="Trebuchet MS"/>
                  </a:defRPr>
                </a:pPr>
                <a:r>
                  <a:t>You can also copy and a paste a table from Word or another PowerPoint document. A pasted table may need to be re-formatted by RIGHT-CLICK &gt; FORMAT SHAPE, TEXT BOX, Margins.</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Graphs / Charts</a:t>
                </a:r>
                <a:endParaRPr>
                  <a:solidFill>
                    <a:srgbClr val="FFFFFF"/>
                  </a:solidFill>
                </a:endParaRPr>
              </a:p>
              <a:p>
                <a:pPr defTabSz="100013">
                  <a:defRPr sz="2100">
                    <a:solidFill>
                      <a:srgbClr val="BFBFBF"/>
                    </a:solidFill>
                    <a:latin typeface="Trebuchet MS"/>
                    <a:ea typeface="Trebuchet MS"/>
                    <a:cs typeface="Trebuchet MS"/>
                    <a:sym typeface="Trebuchet MS"/>
                  </a:defRPr>
                </a:pPr>
                <a:r>
                  <a:t>You can simply copy and paste charts and graphs from Excel or Word. Some reformatting may be required depending on how the original document has been created.</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How to change the column configuration</a:t>
                </a:r>
                <a:endParaRPr>
                  <a:solidFill>
                    <a:srgbClr val="FFFFFF"/>
                  </a:solidFill>
                </a:endParaRPr>
              </a:p>
              <a:p>
                <a:pPr defTabSz="100013">
                  <a:defRPr sz="2100">
                    <a:solidFill>
                      <a:srgbClr val="BFBFBF"/>
                    </a:solidFill>
                    <a:latin typeface="Trebuchet MS"/>
                    <a:ea typeface="Trebuchet MS"/>
                    <a:cs typeface="Trebuchet MS"/>
                    <a:sym typeface="Trebuchet MS"/>
                  </a:defRPr>
                </a:pPr>
                <a:r>
                  <a:t>RIGHT-CLICK on the poster background and select LAYOUT to see the column options available for this template. The poster columns can also be customized on the Master. VIEW &gt; MASTER.</a:t>
                </a:r>
                <a:endParaRPr>
                  <a:solidFill>
                    <a:srgbClr val="FFFFFF"/>
                  </a:solidFill>
                </a:endParaRPr>
              </a:p>
              <a:p>
                <a:pPr algn="ctr" defTabSz="1328547">
                  <a:defRPr sz="2800" b="1">
                    <a:solidFill>
                      <a:srgbClr val="FFC000"/>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How to remove the info bars</a:t>
                </a:r>
                <a:endParaRPr>
                  <a:solidFill>
                    <a:srgbClr val="FFFFFF"/>
                  </a:solidFill>
                </a:endParaRPr>
              </a:p>
              <a:p>
                <a:pPr defTabSz="100013">
                  <a:defRPr sz="2100">
                    <a:solidFill>
                      <a:srgbClr val="BFBFBF"/>
                    </a:solidFill>
                    <a:latin typeface="Trebuchet MS"/>
                    <a:ea typeface="Trebuchet MS"/>
                    <a:cs typeface="Trebuchet MS"/>
                    <a:sym typeface="Trebuchet MS"/>
                  </a:defRPr>
                </a:pPr>
                <a: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Save your work</a:t>
                </a:r>
                <a:endParaRPr>
                  <a:solidFill>
                    <a:srgbClr val="FFFFFF"/>
                  </a:solidFill>
                </a:endParaRPr>
              </a:p>
              <a:p>
                <a:pPr defTabSz="100013">
                  <a:defRPr sz="2100">
                    <a:solidFill>
                      <a:srgbClr val="BFBFBF"/>
                    </a:solidFill>
                    <a:latin typeface="Trebuchet MS"/>
                    <a:ea typeface="Trebuchet MS"/>
                    <a:cs typeface="Trebuchet MS"/>
                    <a:sym typeface="Trebuchet MS"/>
                  </a:defRPr>
                </a:pPr>
                <a:r>
                  <a:t>Save your template as a PowerPoint document. For printing, save as PowerPoint or “Print-quality” PDF.</a:t>
                </a:r>
                <a:endParaRPr>
                  <a:solidFill>
                    <a:srgbClr val="FFFFFF"/>
                  </a:solidFill>
                </a:endParaRPr>
              </a:p>
              <a:p>
                <a:pPr defTabSz="100013">
                  <a:defRPr sz="2100">
                    <a:solidFill>
                      <a:srgbClr val="BFBFBF"/>
                    </a:solidFill>
                    <a:latin typeface="Trebuchet MS"/>
                    <a:ea typeface="Trebuchet MS"/>
                    <a:cs typeface="Trebuchet MS"/>
                    <a:sym typeface="Trebuchet MS"/>
                  </a:defRPr>
                </a:pPr>
                <a:endParaRPr>
                  <a:solidFill>
                    <a:srgbClr val="FFFFFF"/>
                  </a:solidFill>
                </a:endParaRPr>
              </a:p>
              <a:p>
                <a:pPr algn="ctr" defTabSz="1328547">
                  <a:defRPr sz="2800" b="1">
                    <a:solidFill>
                      <a:srgbClr val="FFC000"/>
                    </a:solidFill>
                    <a:latin typeface="Trebuchet MS"/>
                    <a:ea typeface="Trebuchet MS"/>
                    <a:cs typeface="Trebuchet MS"/>
                    <a:sym typeface="Trebuchet MS"/>
                  </a:defRPr>
                </a:pPr>
                <a:r>
                  <a:t>Print your poster</a:t>
                </a:r>
                <a:endParaRPr>
                  <a:solidFill>
                    <a:srgbClr val="FFFFFF"/>
                  </a:solidFill>
                </a:endParaRPr>
              </a:p>
              <a:p>
                <a:pPr defTabSz="100013">
                  <a:defRPr sz="2100">
                    <a:solidFill>
                      <a:srgbClr val="BFBFBF"/>
                    </a:solidFill>
                    <a:latin typeface="Trebuchet MS"/>
                    <a:ea typeface="Trebuchet MS"/>
                    <a:cs typeface="Trebuchet MS"/>
                    <a:sym typeface="Trebuchet MS"/>
                  </a:defRPr>
                </a:pPr>
                <a: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endParaRPr>
                  <a:solidFill>
                    <a:srgbClr val="FFFFFF"/>
                  </a:solidFill>
                </a:endParaRPr>
              </a:p>
            </p:txBody>
          </p:sp>
        </p:grpSp>
        <p:pic>
          <p:nvPicPr>
            <p:cNvPr id="116" name="Object 44" descr="Object 44"/>
            <p:cNvPicPr>
              <a:picLocks noChangeAspect="1"/>
            </p:cNvPicPr>
            <p:nvPr/>
          </p:nvPicPr>
          <p:blipFill>
            <a:blip r:embed="rId2"/>
            <a:stretch>
              <a:fillRect/>
            </a:stretch>
          </p:blipFill>
          <p:spPr>
            <a:xfrm>
              <a:off x="2413110" y="3404508"/>
              <a:ext cx="4887882" cy="2063773"/>
            </a:xfrm>
            <a:prstGeom prst="rect">
              <a:avLst/>
            </a:prstGeom>
            <a:ln w="12700" cap="flat">
              <a:noFill/>
              <a:miter lim="400000"/>
            </a:ln>
            <a:effectLst/>
          </p:spPr>
        </p:pic>
        <p:pic>
          <p:nvPicPr>
            <p:cNvPr id="117" name="Picture 45" descr="Picture 45"/>
            <p:cNvPicPr>
              <a:picLocks noChangeAspect="1"/>
            </p:cNvPicPr>
            <p:nvPr/>
          </p:nvPicPr>
          <p:blipFill>
            <a:blip r:embed="rId3"/>
            <a:stretch>
              <a:fillRect/>
            </a:stretch>
          </p:blipFill>
          <p:spPr>
            <a:xfrm>
              <a:off x="405982" y="7795104"/>
              <a:ext cx="2598387" cy="1370579"/>
            </a:xfrm>
            <a:prstGeom prst="rect">
              <a:avLst/>
            </a:prstGeom>
            <a:ln w="12700" cap="flat">
              <a:noFill/>
              <a:miter lim="400000"/>
            </a:ln>
            <a:effectLst/>
          </p:spPr>
        </p:pic>
        <p:pic>
          <p:nvPicPr>
            <p:cNvPr id="118" name="Object 46" descr="Object 46"/>
            <p:cNvPicPr>
              <a:picLocks noChangeAspect="1"/>
            </p:cNvPicPr>
            <p:nvPr/>
          </p:nvPicPr>
          <p:blipFill>
            <a:blip r:embed="rId4"/>
            <a:stretch>
              <a:fillRect/>
            </a:stretch>
          </p:blipFill>
          <p:spPr>
            <a:xfrm>
              <a:off x="412807" y="12402328"/>
              <a:ext cx="1296984" cy="992163"/>
            </a:xfrm>
            <a:prstGeom prst="rect">
              <a:avLst/>
            </a:prstGeom>
            <a:ln w="12700" cap="flat">
              <a:noFill/>
              <a:miter lim="400000"/>
            </a:ln>
            <a:effectLst/>
          </p:spPr>
        </p:pic>
        <p:grpSp>
          <p:nvGrpSpPr>
            <p:cNvPr id="122" name="Group 47"/>
            <p:cNvGrpSpPr/>
            <p:nvPr/>
          </p:nvGrpSpPr>
          <p:grpSpPr>
            <a:xfrm>
              <a:off x="288197" y="29469627"/>
              <a:ext cx="9059936" cy="1265613"/>
              <a:chOff x="0" y="0"/>
              <a:chExt cx="9059935" cy="1265612"/>
            </a:xfrm>
          </p:grpSpPr>
          <p:sp>
            <p:nvSpPr>
              <p:cNvPr id="119" name="Rounded Rectangle 49"/>
              <p:cNvSpPr/>
              <p:nvPr/>
            </p:nvSpPr>
            <p:spPr>
              <a:xfrm>
                <a:off x="0" y="0"/>
                <a:ext cx="9059936" cy="1265613"/>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lgn="ctr">
                  <a:defRPr sz="7500">
                    <a:solidFill>
                      <a:srgbClr val="FFFFFF"/>
                    </a:solidFill>
                  </a:defRPr>
                </a:pPr>
                <a:endParaRPr/>
              </a:p>
            </p:txBody>
          </p:sp>
          <p:pic>
            <p:nvPicPr>
              <p:cNvPr id="120" name="Picture 7" descr="Picture 7">
                <a:hlinkClick r:id="rId5"/>
              </p:cNvPr>
              <p:cNvPicPr>
                <a:picLocks noChangeAspect="1"/>
              </p:cNvPicPr>
              <p:nvPr/>
            </p:nvPicPr>
            <p:blipFill>
              <a:blip r:embed="rId6"/>
              <a:stretch>
                <a:fillRect/>
              </a:stretch>
            </p:blipFill>
            <p:spPr>
              <a:xfrm>
                <a:off x="116770" y="114109"/>
                <a:ext cx="847824" cy="1061115"/>
              </a:xfrm>
              <a:prstGeom prst="rect">
                <a:avLst/>
              </a:prstGeom>
              <a:ln w="12700" cap="flat">
                <a:noFill/>
                <a:miter lim="400000"/>
              </a:ln>
              <a:effectLst/>
            </p:spPr>
          </p:pic>
          <p:sp>
            <p:nvSpPr>
              <p:cNvPr id="121" name="TextBox 51"/>
              <p:cNvSpPr txBox="1"/>
              <p:nvPr/>
            </p:nvSpPr>
            <p:spPr>
              <a:xfrm>
                <a:off x="1065823" y="220391"/>
                <a:ext cx="7948394" cy="726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100">
                    <a:solidFill>
                      <a:srgbClr val="4E5B6F"/>
                    </a:solidFill>
                    <a:latin typeface="Trebuchet MS"/>
                    <a:ea typeface="Trebuchet MS"/>
                    <a:cs typeface="Trebuchet MS"/>
                    <a:sym typeface="Trebuchet MS"/>
                  </a:defRPr>
                </a:pPr>
                <a:r>
                  <a:t>Student discounts are available on our Facebook page.</a:t>
                </a:r>
                <a:br>
                  <a:rPr/>
                </a:br>
                <a:r>
                  <a:t>Go to </a:t>
                </a:r>
                <a:r>
                  <a:rPr u="sng"/>
                  <a:t>PosterPresentations.com</a:t>
                </a:r>
                <a:r>
                  <a:t> and click on the FB icon. </a:t>
                </a:r>
              </a:p>
            </p:txBody>
          </p:sp>
        </p:grpSp>
        <p:sp>
          <p:nvSpPr>
            <p:cNvPr id="123" name="TextBox 48"/>
            <p:cNvSpPr txBox="1"/>
            <p:nvPr/>
          </p:nvSpPr>
          <p:spPr>
            <a:xfrm>
              <a:off x="124500" y="31224850"/>
              <a:ext cx="5946133" cy="11862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650" tIns="32650" rIns="32650" bIns="32650" numCol="1" anchor="t">
              <a:spAutoFit/>
            </a:bodyPr>
            <a:lstStyle/>
            <a:p>
              <a:pPr>
                <a:lnSpc>
                  <a:spcPts val="2200"/>
                </a:lnSpc>
                <a:defRPr sz="2400">
                  <a:solidFill>
                    <a:srgbClr val="FFFFFF"/>
                  </a:solidFill>
                </a:defRPr>
              </a:pPr>
              <a:r>
                <a:t>© 2015 PosterPresentations.com</a:t>
              </a:r>
              <a:br>
                <a:rPr/>
              </a:br>
              <a:r>
                <a:t>    </a:t>
              </a:r>
              <a:r>
                <a:rPr sz="2100"/>
                <a:t>2117 Fourth Street , Unit C        </a:t>
              </a:r>
            </a:p>
            <a:p>
              <a:pPr>
                <a:lnSpc>
                  <a:spcPts val="2200"/>
                </a:lnSpc>
                <a:defRPr sz="2100">
                  <a:solidFill>
                    <a:srgbClr val="FFFFFF"/>
                  </a:solidFill>
                </a:defRPr>
              </a:pPr>
              <a:r>
                <a:t>     Berkeley CA </a:t>
              </a:r>
              <a:r>
                <a:rPr sz="1700"/>
                <a:t>94710</a:t>
              </a:r>
              <a:br>
                <a:rPr sz="1700"/>
              </a:br>
              <a:r>
                <a:t>    </a:t>
              </a:r>
              <a:r>
                <a:rPr b="1">
                  <a:solidFill>
                    <a:srgbClr val="FFFF00"/>
                  </a:solidFill>
                </a:rPr>
                <a:t>posterpresenter@gmail.com</a:t>
              </a:r>
            </a:p>
          </p:txBody>
        </p:sp>
      </p:grpSp>
      <p:grpSp>
        <p:nvGrpSpPr>
          <p:cNvPr id="145" name="Group 52"/>
          <p:cNvGrpSpPr/>
          <p:nvPr/>
        </p:nvGrpSpPr>
        <p:grpSpPr>
          <a:xfrm>
            <a:off x="-9822039" y="-2"/>
            <a:ext cx="9641507" cy="32918401"/>
            <a:chOff x="0" y="0"/>
            <a:chExt cx="9641506" cy="32918400"/>
          </a:xfrm>
        </p:grpSpPr>
        <p:grpSp>
          <p:nvGrpSpPr>
            <p:cNvPr id="127" name="Rectangle 53"/>
            <p:cNvGrpSpPr/>
            <p:nvPr/>
          </p:nvGrpSpPr>
          <p:grpSpPr>
            <a:xfrm>
              <a:off x="7921" y="0"/>
              <a:ext cx="9633587" cy="32918400"/>
              <a:chOff x="0" y="0"/>
              <a:chExt cx="9633585" cy="32918400"/>
            </a:xfrm>
          </p:grpSpPr>
          <p:sp>
            <p:nvSpPr>
              <p:cNvPr id="125" name="Rectangle"/>
              <p:cNvSpPr/>
              <p:nvPr/>
            </p:nvSpPr>
            <p:spPr>
              <a:xfrm>
                <a:off x="0" y="0"/>
                <a:ext cx="9633586" cy="32918400"/>
              </a:xfrm>
              <a:prstGeom prst="rect">
                <a:avLst/>
              </a:prstGeom>
              <a:solidFill>
                <a:srgbClr val="0D0D0D"/>
              </a:solidFill>
              <a:ln w="12700" cap="flat">
                <a:noFill/>
                <a:miter lim="400000"/>
              </a:ln>
              <a:effectLst/>
            </p:spPr>
            <p:txBody>
              <a:bodyPr wrap="square" lIns="45719" tIns="45719" rIns="45719" bIns="45719" numCol="1" anchor="t">
                <a:noAutofit/>
              </a:bodyPr>
              <a:lstStyle/>
              <a:p>
                <a:pPr defTabSz="855662">
                  <a:defRPr sz="2400">
                    <a:solidFill>
                      <a:srgbClr val="FFFFFF"/>
                    </a:solidFill>
                    <a:latin typeface="Trebuchet MS"/>
                    <a:ea typeface="Trebuchet MS"/>
                    <a:cs typeface="Trebuchet MS"/>
                    <a:sym typeface="Trebuchet MS"/>
                  </a:defRPr>
                </a:pPr>
                <a:endParaRPr/>
              </a:p>
            </p:txBody>
          </p:sp>
          <p:sp>
            <p:nvSpPr>
              <p:cNvPr id="126" name="(—THIS SIDEBAR DOES NOT PRINT—)…"/>
              <p:cNvSpPr txBox="1"/>
              <p:nvPr/>
            </p:nvSpPr>
            <p:spPr>
              <a:xfrm>
                <a:off x="457200" y="457200"/>
                <a:ext cx="8719186" cy="22796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1328547">
                  <a:defRPr sz="2800" b="1">
                    <a:solidFill>
                      <a:srgbClr val="FF0000"/>
                    </a:solidFill>
                    <a:latin typeface="Trebuchet MS"/>
                    <a:ea typeface="Trebuchet MS"/>
                    <a:cs typeface="Trebuchet MS"/>
                    <a:sym typeface="Trebuchet MS"/>
                  </a:defRPr>
                </a:pPr>
                <a:r>
                  <a:t>(—THIS SIDEBAR DOES NOT PRINT—)</a:t>
                </a:r>
                <a:endParaRPr spc="525">
                  <a:solidFill>
                    <a:srgbClr val="FFFFFF"/>
                  </a:solidFill>
                </a:endParaRPr>
              </a:p>
              <a:p>
                <a:pPr algn="ctr">
                  <a:defRPr sz="3500" b="1" spc="525">
                    <a:solidFill>
                      <a:srgbClr val="FFFFFF"/>
                    </a:solidFill>
                    <a:latin typeface="Trebuchet MS"/>
                    <a:ea typeface="Trebuchet MS"/>
                    <a:cs typeface="Trebuchet MS"/>
                    <a:sym typeface="Trebuchet MS"/>
                  </a:defRPr>
                </a:pPr>
                <a:r>
                  <a:t>DESIGN GUIDE</a:t>
                </a:r>
              </a:p>
              <a:p>
                <a:pPr algn="ctr">
                  <a:defRPr sz="2400" b="1">
                    <a:solidFill>
                      <a:srgbClr val="FFFFFF"/>
                    </a:solidFill>
                    <a:latin typeface="Trebuchet MS"/>
                    <a:ea typeface="Trebuchet MS"/>
                    <a:cs typeface="Trebuchet MS"/>
                    <a:sym typeface="Trebuchet MS"/>
                  </a:defRPr>
                </a:pPr>
                <a:endParaRPr/>
              </a:p>
              <a:p>
                <a:pPr defTabSz="3294934">
                  <a:defRPr sz="2400">
                    <a:solidFill>
                      <a:srgbClr val="FFFFFF"/>
                    </a:solidFill>
                    <a:latin typeface="Trebuchet MS"/>
                    <a:ea typeface="Trebuchet MS"/>
                    <a:cs typeface="Trebuchet MS"/>
                    <a:sym typeface="Trebuchet MS"/>
                  </a:defRPr>
                </a:pPr>
                <a:r>
                  <a:t>This PowerPoint 2007 template produces a 36”x48” presentation poster. You can use it to create your research poster and save valuable time placing titles, subtitles, text, and graphics. </a:t>
                </a:r>
              </a:p>
              <a:p>
                <a:pPr defTabSz="3294934">
                  <a:defRPr sz="2400">
                    <a:solidFill>
                      <a:srgbClr val="FFFFFF"/>
                    </a:solidFill>
                    <a:latin typeface="Trebuchet MS"/>
                    <a:ea typeface="Trebuchet MS"/>
                    <a:cs typeface="Trebuchet MS"/>
                    <a:sym typeface="Trebuchet MS"/>
                  </a:defRPr>
                </a:pPr>
                <a:endParaRPr/>
              </a:p>
              <a:p>
                <a:pPr defTabSz="3840567">
                  <a:defRPr sz="2400">
                    <a:solidFill>
                      <a:srgbClr val="FFFFFF"/>
                    </a:solidFill>
                    <a:latin typeface="Trebuchet MS"/>
                    <a:ea typeface="Trebuchet MS"/>
                    <a:cs typeface="Trebuchet MS"/>
                    <a:sym typeface="Trebuchet MS"/>
                  </a:defRPr>
                </a:pPr>
                <a:r>
                  <a:t>We provide a series of online tutorials that will guide you through the poster design process and answer your poster production questions. To view our template tutorials, go online to </a:t>
                </a:r>
                <a:r>
                  <a:rPr b="1">
                    <a:solidFill>
                      <a:srgbClr val="FFC000"/>
                    </a:solidFill>
                  </a:rPr>
                  <a:t>PosterPresentations.com</a:t>
                </a:r>
                <a:r>
                  <a:rPr b="1"/>
                  <a:t> </a:t>
                </a:r>
                <a:r>
                  <a:t>and click on HELP DESK.</a:t>
                </a:r>
              </a:p>
              <a:p>
                <a:pPr defTabSz="3840567">
                  <a:defRPr sz="2400">
                    <a:solidFill>
                      <a:srgbClr val="FFFFFF"/>
                    </a:solidFill>
                    <a:latin typeface="Trebuchet MS"/>
                    <a:ea typeface="Trebuchet MS"/>
                    <a:cs typeface="Trebuchet MS"/>
                    <a:sym typeface="Trebuchet MS"/>
                  </a:defRPr>
                </a:pPr>
                <a:endParaRPr/>
              </a:p>
              <a:p>
                <a:pPr defTabSz="3840567">
                  <a:defRPr sz="2400">
                    <a:solidFill>
                      <a:srgbClr val="FFFFFF"/>
                    </a:solidFill>
                    <a:latin typeface="Trebuchet MS"/>
                    <a:ea typeface="Trebuchet MS"/>
                    <a:cs typeface="Trebuchet MS"/>
                    <a:sym typeface="Trebuchet MS"/>
                  </a:defRPr>
                </a:pPr>
                <a:r>
                  <a:t>When you are ready to print your poster, go online to PosterPresentations.com</a:t>
                </a:r>
                <a:br>
                  <a:rPr/>
                </a:br>
                <a:endParaRPr/>
              </a:p>
              <a:p>
                <a:pPr defTabSz="3294934">
                  <a:defRPr sz="2400">
                    <a:solidFill>
                      <a:srgbClr val="FFFFFF"/>
                    </a:solidFill>
                    <a:latin typeface="Trebuchet MS"/>
                    <a:ea typeface="Trebuchet MS"/>
                    <a:cs typeface="Trebuchet MS"/>
                    <a:sym typeface="Trebuchet MS"/>
                  </a:defRPr>
                </a:pPr>
                <a:r>
                  <a:t>Need assistance? Call us at </a:t>
                </a:r>
                <a:r>
                  <a:rPr>
                    <a:solidFill>
                      <a:srgbClr val="FFC000"/>
                    </a:solidFill>
                  </a:rPr>
                  <a:t>1.510.649.3001</a:t>
                </a:r>
              </a:p>
              <a:p>
                <a:pPr defTabSz="3294934">
                  <a:defRPr sz="3100" b="1">
                    <a:solidFill>
                      <a:srgbClr val="FFFF00"/>
                    </a:solidFill>
                    <a:latin typeface="Trebuchet MS"/>
                    <a:ea typeface="Trebuchet MS"/>
                    <a:cs typeface="Trebuchet MS"/>
                    <a:sym typeface="Trebuchet MS"/>
                  </a:defRPr>
                </a:pPr>
                <a:endParaRPr>
                  <a:solidFill>
                    <a:srgbClr val="FFC000"/>
                  </a:solidFill>
                </a:endParaRPr>
              </a:p>
              <a:p>
                <a:pPr algn="ctr">
                  <a:defRPr sz="2100" b="1">
                    <a:solidFill>
                      <a:srgbClr val="FFFFFF"/>
                    </a:solidFill>
                    <a:latin typeface="Trebuchet MS"/>
                    <a:ea typeface="Trebuchet MS"/>
                    <a:cs typeface="Trebuchet MS"/>
                    <a:sym typeface="Trebuchet MS"/>
                  </a:defRPr>
                </a:pPr>
                <a:endParaRPr>
                  <a:solidFill>
                    <a:srgbClr val="FFC000"/>
                  </a:solidFill>
                </a:endParaRPr>
              </a:p>
              <a:p>
                <a:pPr algn="ctr">
                  <a:defRPr sz="3500" b="1" spc="525">
                    <a:solidFill>
                      <a:srgbClr val="FFFFFF"/>
                    </a:solidFill>
                    <a:latin typeface="Trebuchet MS"/>
                    <a:ea typeface="Trebuchet MS"/>
                    <a:cs typeface="Trebuchet MS"/>
                    <a:sym typeface="Trebuchet MS"/>
                  </a:defRPr>
                </a:pPr>
                <a:r>
                  <a:t>QUICK START</a:t>
                </a:r>
              </a:p>
              <a:p>
                <a:pPr algn="ctr">
                  <a:defRPr sz="2800" b="1">
                    <a:solidFill>
                      <a:srgbClr val="FFFFFF"/>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Zoom in and out</a:t>
                </a:r>
                <a:endParaRPr>
                  <a:solidFill>
                    <a:srgbClr val="FFFFFF"/>
                  </a:solidFill>
                </a:endParaRPr>
              </a:p>
              <a:p>
                <a:pPr marL="1655763" indent="-1655763" defTabSz="744537">
                  <a:defRPr sz="2100">
                    <a:solidFill>
                      <a:srgbClr val="FFFFFF"/>
                    </a:solidFill>
                    <a:latin typeface="Trebuchet MS"/>
                    <a:ea typeface="Trebuchet MS"/>
                    <a:cs typeface="Trebuchet MS"/>
                    <a:sym typeface="Trebuchet MS"/>
                  </a:defRPr>
                </a:pPr>
                <a:r>
                  <a:t>	</a:t>
                </a:r>
                <a:r>
                  <a:rPr>
                    <a:solidFill>
                      <a:srgbClr val="BFBFBF"/>
                    </a:solidFill>
                  </a:rPr>
                  <a:t>As you work on your poster zoom in and out to the level that is more comfortable to you. </a:t>
                </a:r>
              </a:p>
              <a:p>
                <a:pPr marL="1655763" indent="-1655763" defTabSz="744537">
                  <a:defRPr sz="2100" b="1">
                    <a:solidFill>
                      <a:srgbClr val="BFBFBF"/>
                    </a:solidFill>
                    <a:latin typeface="Trebuchet MS"/>
                    <a:ea typeface="Trebuchet MS"/>
                    <a:cs typeface="Trebuchet MS"/>
                    <a:sym typeface="Trebuchet MS"/>
                  </a:defRPr>
                </a:pPr>
                <a:r>
                  <a:t>	</a:t>
                </a:r>
                <a:r>
                  <a:rPr b="0"/>
                  <a:t>Go to VIEW &gt; ZOOM.</a:t>
                </a:r>
                <a:endParaRPr>
                  <a:solidFill>
                    <a:srgbClr val="FFFFFF"/>
                  </a:solidFill>
                </a:endParaRPr>
              </a:p>
              <a:p>
                <a:pPr>
                  <a:defRPr sz="2400">
                    <a:solidFill>
                      <a:srgbClr val="FFFFF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Title, Authors, and Affiliations</a:t>
                </a:r>
                <a:endParaRPr>
                  <a:solidFill>
                    <a:srgbClr val="FFFFFF"/>
                  </a:solidFill>
                </a:endParaRPr>
              </a:p>
              <a:p>
                <a:pPr>
                  <a:defRPr sz="2100">
                    <a:solidFill>
                      <a:srgbClr val="BFBFBF"/>
                    </a:solidFill>
                    <a:latin typeface="Trebuchet MS"/>
                    <a:ea typeface="Trebuchet MS"/>
                    <a:cs typeface="Trebuchet MS"/>
                    <a:sym typeface="Trebuchet MS"/>
                  </a:defRPr>
                </a:pPr>
                <a: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endParaRPr>
                  <a:solidFill>
                    <a:srgbClr val="FFFFFF"/>
                  </a:solidFill>
                </a:endParaRPr>
              </a:p>
              <a:p>
                <a:pPr>
                  <a:defRPr sz="2100">
                    <a:solidFill>
                      <a:srgbClr val="BFBFBF"/>
                    </a:solidFill>
                    <a:latin typeface="Trebuchet MS"/>
                    <a:ea typeface="Trebuchet MS"/>
                    <a:cs typeface="Trebuchet MS"/>
                    <a:sym typeface="Trebuchet MS"/>
                  </a:defRPr>
                </a:pPr>
                <a:endParaRPr>
                  <a:solidFill>
                    <a:srgbClr val="FFFFFF"/>
                  </a:solidFill>
                </a:endParaRPr>
              </a:p>
              <a:p>
                <a:pPr>
                  <a:defRPr sz="2100" b="1" spc="263">
                    <a:solidFill>
                      <a:srgbClr val="FFC000"/>
                    </a:solidFill>
                    <a:latin typeface="Trebuchet MS"/>
                    <a:ea typeface="Trebuchet MS"/>
                    <a:cs typeface="Trebuchet MS"/>
                    <a:sym typeface="Trebuchet MS"/>
                  </a:defRPr>
                </a:pPr>
                <a:r>
                  <a:t>TIP</a:t>
                </a:r>
                <a:r>
                  <a:rPr spc="0"/>
                  <a:t>: </a:t>
                </a:r>
                <a:r>
                  <a:rPr b="0" spc="0">
                    <a:solidFill>
                      <a:srgbClr val="BFBFBF"/>
                    </a:solidFill>
                  </a:rPr>
                  <a:t>The font size of your title should be bigger than your name(s) and institution name(s).</a:t>
                </a:r>
                <a:endParaRPr>
                  <a:solidFill>
                    <a:srgbClr val="FFFFFF"/>
                  </a:solidFill>
                </a:endParaRPr>
              </a:p>
              <a:p>
                <a:pPr>
                  <a:defRPr sz="2400" b="1">
                    <a:solidFill>
                      <a:srgbClr val="FFFFFF"/>
                    </a:solidFill>
                    <a:latin typeface="Trebuchet MS"/>
                    <a:ea typeface="Trebuchet MS"/>
                    <a:cs typeface="Trebuchet MS"/>
                    <a:sym typeface="Trebuchet MS"/>
                  </a:defRPr>
                </a:pPr>
                <a:br>
                  <a:rPr/>
                </a:br>
                <a:endParaRPr/>
              </a:p>
              <a:p>
                <a:pPr algn="ctr">
                  <a:defRPr sz="2400" b="1">
                    <a:solidFill>
                      <a:srgbClr val="FFC000"/>
                    </a:solidFill>
                    <a:latin typeface="Trebuchet MS"/>
                    <a:ea typeface="Trebuchet MS"/>
                    <a:cs typeface="Trebuchet MS"/>
                    <a:sym typeface="Trebuchet MS"/>
                  </a:defRPr>
                </a:pPr>
                <a:endParaRPr/>
              </a:p>
              <a:p>
                <a:pPr algn="ctr">
                  <a:defRPr sz="2400" b="1">
                    <a:solidFill>
                      <a:srgbClr val="FFC000"/>
                    </a:solidFill>
                    <a:latin typeface="Trebuchet MS"/>
                    <a:ea typeface="Trebuchet MS"/>
                    <a:cs typeface="Trebuchet MS"/>
                    <a:sym typeface="Trebuchet MS"/>
                  </a:defRPr>
                </a:pPr>
                <a:endParaRPr/>
              </a:p>
              <a:p>
                <a:pPr algn="ctr">
                  <a:defRPr sz="2800" b="1">
                    <a:solidFill>
                      <a:srgbClr val="FFC000"/>
                    </a:solidFill>
                    <a:latin typeface="Trebuchet MS"/>
                    <a:ea typeface="Trebuchet MS"/>
                    <a:cs typeface="Trebuchet MS"/>
                    <a:sym typeface="Trebuchet MS"/>
                  </a:defRPr>
                </a:pPr>
                <a:r>
                  <a:t>Adding Logos / Seals</a:t>
                </a:r>
                <a:endParaRPr>
                  <a:solidFill>
                    <a:srgbClr val="FFFFFF"/>
                  </a:solidFill>
                </a:endParaRPr>
              </a:p>
              <a:p>
                <a:pPr>
                  <a:defRPr sz="2100">
                    <a:solidFill>
                      <a:srgbClr val="BFBFBF"/>
                    </a:solidFill>
                    <a:latin typeface="Trebuchet MS"/>
                    <a:ea typeface="Trebuchet MS"/>
                    <a:cs typeface="Trebuchet MS"/>
                    <a:sym typeface="Trebuchet MS"/>
                  </a:defRPr>
                </a:pPr>
                <a: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endParaRPr>
                  <a:solidFill>
                    <a:srgbClr val="FFFFFF"/>
                  </a:solidFill>
                </a:endParaRPr>
              </a:p>
              <a:p>
                <a:pPr>
                  <a:defRPr sz="2100" spc="263">
                    <a:solidFill>
                      <a:srgbClr val="BFBFBF"/>
                    </a:solidFill>
                    <a:latin typeface="Trebuchet MS"/>
                    <a:ea typeface="Trebuchet MS"/>
                    <a:cs typeface="Trebuchet MS"/>
                    <a:sym typeface="Trebuchet MS"/>
                  </a:defRPr>
                </a:pPr>
                <a:endParaRPr>
                  <a:solidFill>
                    <a:srgbClr val="FFFFFF"/>
                  </a:solidFill>
                </a:endParaRPr>
              </a:p>
              <a:p>
                <a:pPr>
                  <a:defRPr sz="2100" b="1" spc="263">
                    <a:solidFill>
                      <a:srgbClr val="FFC000"/>
                    </a:solidFill>
                    <a:latin typeface="Trebuchet MS"/>
                    <a:ea typeface="Trebuchet MS"/>
                    <a:cs typeface="Trebuchet MS"/>
                    <a:sym typeface="Trebuchet MS"/>
                  </a:defRPr>
                </a:pPr>
                <a:r>
                  <a:t>TIP:</a:t>
                </a:r>
                <a:r>
                  <a:rPr spc="0"/>
                  <a:t> </a:t>
                </a:r>
                <a:r>
                  <a:rPr b="0" spc="0">
                    <a:solidFill>
                      <a:srgbClr val="BFBFBF"/>
                    </a:solidFill>
                  </a:rPr>
                  <a:t>See if your school’s logo is available on our free poster templates page.</a:t>
                </a:r>
                <a:endParaRPr>
                  <a:solidFill>
                    <a:srgbClr val="FFFFFF"/>
                  </a:solidFill>
                </a:endParaRPr>
              </a:p>
              <a:p>
                <a:pPr>
                  <a:defRPr sz="2100">
                    <a:solidFill>
                      <a:srgbClr val="FFFFFF"/>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Photographs / Graphics</a:t>
                </a:r>
                <a:endParaRPr>
                  <a:solidFill>
                    <a:srgbClr val="FFFFFF"/>
                  </a:solidFill>
                </a:endParaRPr>
              </a:p>
              <a:p>
                <a:pPr defTabSz="855662">
                  <a:defRPr sz="2100">
                    <a:solidFill>
                      <a:srgbClr val="BFBFBF"/>
                    </a:solidFill>
                    <a:latin typeface="Trebuchet MS"/>
                    <a:ea typeface="Trebuchet MS"/>
                    <a:cs typeface="Trebuchet MS"/>
                    <a:sym typeface="Trebuchet MS"/>
                  </a:defRPr>
                </a:pPr>
                <a: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endParaRPr>
                  <a:solidFill>
                    <a:srgbClr val="FFFFFF"/>
                  </a:solidFill>
                </a:endParaRPr>
              </a:p>
              <a:p>
                <a:pPr defTabSz="855662">
                  <a:defRPr sz="2100">
                    <a:solidFill>
                      <a:srgbClr val="FFFFFF"/>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400" b="1">
                    <a:solidFill>
                      <a:srgbClr val="FFC000"/>
                    </a:solidFill>
                    <a:latin typeface="Trebuchet MS"/>
                    <a:ea typeface="Trebuchet MS"/>
                    <a:cs typeface="Trebuchet MS"/>
                    <a:sym typeface="Trebuchet MS"/>
                  </a:defRPr>
                </a:pPr>
                <a:endParaRPr>
                  <a:solidFill>
                    <a:srgbClr val="FFFFFF"/>
                  </a:solidFill>
                </a:endParaRPr>
              </a:p>
              <a:p>
                <a:pPr algn="ctr">
                  <a:defRPr sz="2800" b="1">
                    <a:solidFill>
                      <a:srgbClr val="FFC000"/>
                    </a:solidFill>
                    <a:latin typeface="Trebuchet MS"/>
                    <a:ea typeface="Trebuchet MS"/>
                    <a:cs typeface="Trebuchet MS"/>
                    <a:sym typeface="Trebuchet MS"/>
                  </a:defRPr>
                </a:pPr>
                <a:r>
                  <a:t>Image Quality Check</a:t>
                </a:r>
                <a:endParaRPr>
                  <a:solidFill>
                    <a:srgbClr val="FFFFFF"/>
                  </a:solidFill>
                </a:endParaRPr>
              </a:p>
              <a:p>
                <a:pPr defTabSz="855662">
                  <a:defRPr sz="2100">
                    <a:solidFill>
                      <a:srgbClr val="BFBFBF"/>
                    </a:solidFill>
                    <a:latin typeface="Trebuchet MS"/>
                    <a:ea typeface="Trebuchet MS"/>
                    <a:cs typeface="Trebuchet MS"/>
                    <a:sym typeface="Trebuchet MS"/>
                  </a:defRPr>
                </a:pPr>
                <a:r>
                  <a:t>Zoom in and look at your images at 100% magnification. If they look good they will print well. </a:t>
                </a:r>
              </a:p>
            </p:txBody>
          </p:sp>
        </p:grpSp>
        <p:sp>
          <p:nvSpPr>
            <p:cNvPr id="128" name="Straight Connector 54"/>
            <p:cNvSpPr/>
            <p:nvPr/>
          </p:nvSpPr>
          <p:spPr>
            <a:xfrm>
              <a:off x="0" y="8422499"/>
              <a:ext cx="9624778" cy="3344"/>
            </a:xfrm>
            <a:prstGeom prst="line">
              <a:avLst/>
            </a:prstGeom>
            <a:noFill/>
            <a:ln w="9525" cap="flat">
              <a:solidFill>
                <a:srgbClr val="FFC000"/>
              </a:solidFill>
              <a:prstDash val="solid"/>
              <a:round/>
            </a:ln>
            <a:effectLst/>
          </p:spPr>
          <p:txBody>
            <a:bodyPr wrap="square" lIns="45719" tIns="45719" rIns="45719" bIns="45719" numCol="1" anchor="t">
              <a:noAutofit/>
            </a:bodyPr>
            <a:lstStyle/>
            <a:p>
              <a:endParaRPr/>
            </a:p>
          </p:txBody>
        </p:sp>
        <p:pic>
          <p:nvPicPr>
            <p:cNvPr id="129" name="Picture 55" descr="Picture 55"/>
            <p:cNvPicPr>
              <a:picLocks noChangeAspect="1"/>
            </p:cNvPicPr>
            <p:nvPr/>
          </p:nvPicPr>
          <p:blipFill>
            <a:blip r:embed="rId7"/>
            <a:stretch>
              <a:fillRect/>
            </a:stretch>
          </p:blipFill>
          <p:spPr>
            <a:xfrm>
              <a:off x="423892" y="10261718"/>
              <a:ext cx="1397959" cy="1201936"/>
            </a:xfrm>
            <a:prstGeom prst="rect">
              <a:avLst/>
            </a:prstGeom>
            <a:ln w="12700" cap="flat">
              <a:noFill/>
              <a:miter lim="400000"/>
            </a:ln>
            <a:effectLst/>
          </p:spPr>
        </p:pic>
        <p:pic>
          <p:nvPicPr>
            <p:cNvPr id="130" name="Picture 56" descr="Picture 56"/>
            <p:cNvPicPr>
              <a:picLocks noChangeAspect="1"/>
            </p:cNvPicPr>
            <p:nvPr/>
          </p:nvPicPr>
          <p:blipFill>
            <a:blip r:embed="rId8"/>
            <a:stretch>
              <a:fillRect/>
            </a:stretch>
          </p:blipFill>
          <p:spPr>
            <a:xfrm>
              <a:off x="430871" y="15696927"/>
              <a:ext cx="8738457" cy="1053597"/>
            </a:xfrm>
            <a:prstGeom prst="rect">
              <a:avLst/>
            </a:prstGeom>
            <a:ln w="12700" cap="flat">
              <a:noFill/>
              <a:miter lim="400000"/>
            </a:ln>
            <a:effectLst/>
          </p:spPr>
        </p:pic>
        <p:grpSp>
          <p:nvGrpSpPr>
            <p:cNvPr id="139" name="Group 57"/>
            <p:cNvGrpSpPr/>
            <p:nvPr/>
          </p:nvGrpSpPr>
          <p:grpSpPr>
            <a:xfrm>
              <a:off x="1295171" y="23540956"/>
              <a:ext cx="6589785" cy="2276154"/>
              <a:chOff x="0" y="0"/>
              <a:chExt cx="6589783" cy="2276152"/>
            </a:xfrm>
          </p:grpSpPr>
          <p:grpSp>
            <p:nvGrpSpPr>
              <p:cNvPr id="133" name="Group 63"/>
              <p:cNvGrpSpPr/>
              <p:nvPr/>
            </p:nvGrpSpPr>
            <p:grpSpPr>
              <a:xfrm>
                <a:off x="3202882" y="96271"/>
                <a:ext cx="1185573" cy="1900018"/>
                <a:chOff x="0" y="0"/>
                <a:chExt cx="1185571" cy="1900017"/>
              </a:xfrm>
            </p:grpSpPr>
            <p:pic>
              <p:nvPicPr>
                <p:cNvPr id="131" name="Picture 69" descr="Picture 69"/>
                <p:cNvPicPr>
                  <a:picLocks noChangeAspect="1"/>
                </p:cNvPicPr>
                <p:nvPr/>
              </p:nvPicPr>
              <p:blipFill>
                <a:blip r:embed="rId9"/>
                <a:stretch>
                  <a:fillRect/>
                </a:stretch>
              </p:blipFill>
              <p:spPr>
                <a:xfrm>
                  <a:off x="16029" y="0"/>
                  <a:ext cx="1169543" cy="1656886"/>
                </a:xfrm>
                <a:prstGeom prst="rect">
                  <a:avLst/>
                </a:prstGeom>
                <a:ln w="12700" cap="flat">
                  <a:noFill/>
                  <a:miter lim="400000"/>
                </a:ln>
                <a:effectLst/>
              </p:spPr>
            </p:pic>
            <p:sp>
              <p:nvSpPr>
                <p:cNvPr id="132" name="TextBox 70"/>
                <p:cNvSpPr txBox="1"/>
                <p:nvPr/>
              </p:nvSpPr>
              <p:spPr>
                <a:xfrm>
                  <a:off x="0" y="1513937"/>
                  <a:ext cx="1185570" cy="386081"/>
                </a:xfrm>
                <a:prstGeom prst="rect">
                  <a:avLst/>
                </a:prstGeom>
                <a:solidFill>
                  <a:srgbClr val="7FD13B"/>
                </a:solid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a:defRPr sz="1400" b="1"/>
                  </a:lvl1pPr>
                </a:lstStyle>
                <a:p>
                  <a:r>
                    <a:t>ORIGINAL</a:t>
                  </a:r>
                </a:p>
              </p:txBody>
            </p:sp>
          </p:grpSp>
          <p:grpSp>
            <p:nvGrpSpPr>
              <p:cNvPr id="136" name="Group 64"/>
              <p:cNvGrpSpPr/>
              <p:nvPr/>
            </p:nvGrpSpPr>
            <p:grpSpPr>
              <a:xfrm>
                <a:off x="4627503" y="96279"/>
                <a:ext cx="1962281" cy="1905393"/>
                <a:chOff x="0" y="0"/>
                <a:chExt cx="1962280" cy="1905391"/>
              </a:xfrm>
            </p:grpSpPr>
            <p:pic>
              <p:nvPicPr>
                <p:cNvPr id="134" name="Picture 67" descr="Picture 67"/>
                <p:cNvPicPr>
                  <a:picLocks noChangeAspect="1"/>
                </p:cNvPicPr>
                <p:nvPr/>
              </p:nvPicPr>
              <p:blipFill>
                <a:blip r:embed="rId9"/>
                <a:stretch>
                  <a:fillRect/>
                </a:stretch>
              </p:blipFill>
              <p:spPr>
                <a:xfrm>
                  <a:off x="0" y="0"/>
                  <a:ext cx="1962281" cy="1630878"/>
                </a:xfrm>
                <a:prstGeom prst="rect">
                  <a:avLst/>
                </a:prstGeom>
                <a:ln w="12700" cap="flat">
                  <a:noFill/>
                  <a:miter lim="400000"/>
                </a:ln>
                <a:effectLst/>
              </p:spPr>
            </p:pic>
            <p:sp>
              <p:nvSpPr>
                <p:cNvPr id="135" name="TextBox 68"/>
                <p:cNvSpPr txBox="1"/>
                <p:nvPr/>
              </p:nvSpPr>
              <p:spPr>
                <a:xfrm>
                  <a:off x="3795" y="1544711"/>
                  <a:ext cx="1958486" cy="360681"/>
                </a:xfrm>
                <a:prstGeom prst="rect">
                  <a:avLst/>
                </a:prstGeom>
                <a:solidFill>
                  <a:srgbClr val="FF0000"/>
                </a:solid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a:defRPr sz="1200" b="1">
                      <a:solidFill>
                        <a:srgbClr val="FFFFFF"/>
                      </a:solidFill>
                    </a:defRPr>
                  </a:lvl1pPr>
                </a:lstStyle>
                <a:p>
                  <a:r>
                    <a:t>DISTORTED</a:t>
                  </a:r>
                </a:p>
              </p:txBody>
            </p:sp>
          </p:grpSp>
          <p:pic>
            <p:nvPicPr>
              <p:cNvPr id="137" name="Picture 65" descr="Picture 65"/>
              <p:cNvPicPr>
                <a:picLocks noChangeAspect="1"/>
              </p:cNvPicPr>
              <p:nvPr/>
            </p:nvPicPr>
            <p:blipFill>
              <a:blip r:embed="rId10"/>
              <a:stretch>
                <a:fillRect/>
              </a:stretch>
            </p:blipFill>
            <p:spPr>
              <a:xfrm>
                <a:off x="0" y="0"/>
                <a:ext cx="2086120" cy="1845195"/>
              </a:xfrm>
              <a:prstGeom prst="rect">
                <a:avLst/>
              </a:prstGeom>
              <a:ln w="12700" cap="flat">
                <a:noFill/>
                <a:miter lim="400000"/>
              </a:ln>
              <a:effectLst/>
            </p:spPr>
          </p:pic>
          <p:sp>
            <p:nvSpPr>
              <p:cNvPr id="138" name="TextBox 66"/>
              <p:cNvSpPr txBox="1"/>
              <p:nvPr/>
            </p:nvSpPr>
            <p:spPr>
              <a:xfrm>
                <a:off x="513830" y="1869752"/>
                <a:ext cx="1051997"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400">
                    <a:solidFill>
                      <a:srgbClr val="FFFFFF"/>
                    </a:solidFill>
                  </a:defRPr>
                </a:lvl1pPr>
              </a:lstStyle>
              <a:p>
                <a:r>
                  <a:t>Corner handles</a:t>
                </a:r>
              </a:p>
            </p:txBody>
          </p:sp>
        </p:grpSp>
        <p:grpSp>
          <p:nvGrpSpPr>
            <p:cNvPr id="144" name="Group 58"/>
            <p:cNvGrpSpPr/>
            <p:nvPr/>
          </p:nvGrpSpPr>
          <p:grpSpPr>
            <a:xfrm>
              <a:off x="808764" y="27751422"/>
              <a:ext cx="8064601" cy="2440552"/>
              <a:chOff x="0" y="0"/>
              <a:chExt cx="8064600" cy="2440550"/>
            </a:xfrm>
          </p:grpSpPr>
          <p:pic>
            <p:nvPicPr>
              <p:cNvPr id="140" name="Object 59" descr="Object 59"/>
              <p:cNvPicPr>
                <a:picLocks noChangeAspect="1"/>
              </p:cNvPicPr>
              <p:nvPr/>
            </p:nvPicPr>
            <p:blipFill>
              <a:blip r:embed="rId11"/>
              <a:stretch>
                <a:fillRect/>
              </a:stretch>
            </p:blipFill>
            <p:spPr>
              <a:xfrm>
                <a:off x="335165" y="0"/>
                <a:ext cx="3472240" cy="2432513"/>
              </a:xfrm>
              <a:prstGeom prst="rect">
                <a:avLst/>
              </a:prstGeom>
              <a:ln w="12700" cap="flat">
                <a:noFill/>
                <a:miter lim="400000"/>
              </a:ln>
              <a:effectLst/>
            </p:spPr>
          </p:pic>
          <p:pic>
            <p:nvPicPr>
              <p:cNvPr id="141" name="Object 60" descr="Object 60"/>
              <p:cNvPicPr>
                <a:picLocks noChangeAspect="1"/>
              </p:cNvPicPr>
              <p:nvPr/>
            </p:nvPicPr>
            <p:blipFill>
              <a:blip r:embed="rId12"/>
              <a:stretch>
                <a:fillRect/>
              </a:stretch>
            </p:blipFill>
            <p:spPr>
              <a:xfrm>
                <a:off x="4278090" y="8038"/>
                <a:ext cx="3472240" cy="2432513"/>
              </a:xfrm>
              <a:prstGeom prst="rect">
                <a:avLst/>
              </a:prstGeom>
              <a:ln w="12700" cap="flat">
                <a:noFill/>
                <a:miter lim="400000"/>
              </a:ln>
              <a:effectLst/>
            </p:spPr>
          </p:pic>
          <p:sp>
            <p:nvSpPr>
              <p:cNvPr id="142" name="TextBox 61"/>
              <p:cNvSpPr txBox="1"/>
              <p:nvPr/>
            </p:nvSpPr>
            <p:spPr>
              <a:xfrm rot="16200000">
                <a:off x="-1023218" y="1114647"/>
                <a:ext cx="2249636"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1400">
                    <a:solidFill>
                      <a:srgbClr val="92D050"/>
                    </a:solidFill>
                  </a:defRPr>
                </a:pPr>
                <a:r>
                  <a:t>Good </a:t>
                </a:r>
                <a:r>
                  <a:rPr>
                    <a:solidFill>
                      <a:srgbClr val="FFFFFF"/>
                    </a:solidFill>
                  </a:rPr>
                  <a:t>printing quality</a:t>
                </a:r>
              </a:p>
            </p:txBody>
          </p:sp>
          <p:sp>
            <p:nvSpPr>
              <p:cNvPr id="143" name="TextBox 62"/>
              <p:cNvSpPr txBox="1"/>
              <p:nvPr/>
            </p:nvSpPr>
            <p:spPr>
              <a:xfrm rot="16200000">
                <a:off x="6838182" y="1135383"/>
                <a:ext cx="2249636"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1400">
                    <a:solidFill>
                      <a:srgbClr val="FF0000"/>
                    </a:solidFill>
                  </a:defRPr>
                </a:pPr>
                <a:r>
                  <a:t>Bad </a:t>
                </a:r>
                <a:r>
                  <a:rPr>
                    <a:solidFill>
                      <a:srgbClr val="FFFFFF"/>
                    </a:solidFill>
                  </a:rPr>
                  <a:t>printing quality</a:t>
                </a:r>
              </a:p>
            </p:txBody>
          </p:sp>
        </p:grpSp>
      </p:grpSp>
      <p:sp>
        <p:nvSpPr>
          <p:cNvPr id="146" name="Text Box 14"/>
          <p:cNvSpPr txBox="1"/>
          <p:nvPr/>
        </p:nvSpPr>
        <p:spPr>
          <a:xfrm>
            <a:off x="1411328" y="32315729"/>
            <a:ext cx="2120406" cy="313539"/>
          </a:xfrm>
          <a:prstGeom prst="rect">
            <a:avLst/>
          </a:prstGeom>
          <a:ln w="12700">
            <a:miter lim="400000"/>
          </a:ln>
          <a:extLst>
            <a:ext uri="{C572A759-6A51-4108-AA02-DFA0A04FC94B}">
              <ma14:wrappingTextBoxFlag xmlns="" xmlns:ma14="http://schemas.microsoft.com/office/mac/drawingml/2011/main" val="1"/>
            </a:ext>
          </a:extLst>
        </p:spPr>
        <p:txBody>
          <a:bodyPr lIns="39919" tIns="39919" rIns="39919" bIns="39919">
            <a:spAutoFit/>
          </a:bodyPr>
          <a:lstStyle/>
          <a:p>
            <a:pPr>
              <a:lnSpc>
                <a:spcPct val="65000"/>
              </a:lnSpc>
              <a:spcBef>
                <a:spcPts val="200"/>
              </a:spcBef>
              <a:defRPr sz="400" b="1">
                <a:solidFill>
                  <a:srgbClr val="BFBFBF"/>
                </a:solidFill>
                <a:latin typeface="Arial"/>
                <a:ea typeface="Arial"/>
                <a:cs typeface="Arial"/>
                <a:sym typeface="Arial"/>
              </a:defRPr>
            </a:pPr>
            <a:r>
              <a:t>RESEARCH POSTER PRESENTATION DESIGN © 2015</a:t>
            </a:r>
          </a:p>
          <a:p>
            <a:pPr>
              <a:lnSpc>
                <a:spcPct val="65000"/>
              </a:lnSpc>
              <a:spcBef>
                <a:spcPts val="500"/>
              </a:spcBef>
              <a:defRPr sz="900" b="1">
                <a:solidFill>
                  <a:srgbClr val="BFBFBF"/>
                </a:solidFill>
                <a:latin typeface="Arial"/>
                <a:ea typeface="Arial"/>
                <a:cs typeface="Arial"/>
                <a:sym typeface="Arial"/>
              </a:defRPr>
            </a:pPr>
            <a:r>
              <a:t>www.PosterPresentations.com</a:t>
            </a:r>
          </a:p>
        </p:txBody>
      </p:sp>
      <p:sp>
        <p:nvSpPr>
          <p:cNvPr id="147" name="Body Level One…"/>
          <p:cNvSpPr txBox="1">
            <a:spLocks noGrp="1"/>
          </p:cNvSpPr>
          <p:nvPr>
            <p:ph type="body" sz="quarter" idx="1"/>
          </p:nvPr>
        </p:nvSpPr>
        <p:spPr>
          <a:xfrm>
            <a:off x="791166" y="5869325"/>
            <a:ext cx="8799711" cy="811739"/>
          </a:xfrm>
          <a:prstGeom prst="rect">
            <a:avLst/>
          </a:prstGeom>
        </p:spPr>
        <p:txBody>
          <a:bodyPr/>
          <a:lstStyle>
            <a:lvl1pPr>
              <a:defRPr sz="2200"/>
            </a:lvl1pPr>
            <a:lvl2pPr marL="1323908" indent="-523848">
              <a:defRPr sz="2200"/>
            </a:lvl2pPr>
            <a:lvl3pPr marL="1823946" indent="-523848">
              <a:defRPr sz="2200"/>
            </a:lvl3pPr>
            <a:lvl4pPr marL="2376369" indent="-576234">
              <a:defRPr sz="2200"/>
            </a:lvl4pPr>
            <a:lvl5pPr marL="2769254" indent="-419079">
              <a:defRPr sz="2200"/>
            </a:lvl5pPr>
          </a:lstStyle>
          <a:p>
            <a:r>
              <a:t>Body Level One</a:t>
            </a:r>
          </a:p>
          <a:p>
            <a:pPr lvl="1"/>
            <a:r>
              <a:t>Body Level Two</a:t>
            </a:r>
          </a:p>
          <a:p>
            <a:pPr lvl="2"/>
            <a:r>
              <a:t>Body Level Three</a:t>
            </a:r>
          </a:p>
          <a:p>
            <a:pPr lvl="3"/>
            <a:r>
              <a:t>Body Level Four</a:t>
            </a:r>
          </a:p>
          <a:p>
            <a:pPr lvl="4"/>
            <a:r>
              <a:t>Body Level Five</a:t>
            </a:r>
          </a:p>
        </p:txBody>
      </p:sp>
      <p:sp>
        <p:nvSpPr>
          <p:cNvPr id="148" name="Text Placeholder 5"/>
          <p:cNvSpPr>
            <a:spLocks noGrp="1"/>
          </p:cNvSpPr>
          <p:nvPr>
            <p:ph type="body" sz="quarter" idx="13"/>
          </p:nvPr>
        </p:nvSpPr>
        <p:spPr>
          <a:xfrm>
            <a:off x="807050" y="4927224"/>
            <a:ext cx="8792766"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49" name="Text Placeholder 3"/>
          <p:cNvSpPr>
            <a:spLocks noGrp="1"/>
          </p:cNvSpPr>
          <p:nvPr>
            <p:ph type="body" sz="quarter" idx="14"/>
          </p:nvPr>
        </p:nvSpPr>
        <p:spPr>
          <a:xfrm>
            <a:off x="789773" y="15043762"/>
            <a:ext cx="8801101" cy="811739"/>
          </a:xfrm>
          <a:prstGeom prst="rect">
            <a:avLst/>
          </a:prstGeom>
        </p:spPr>
        <p:txBody>
          <a:bodyPr/>
          <a:lstStyle/>
          <a:p>
            <a:pPr>
              <a:defRPr sz="2200"/>
            </a:pPr>
            <a:endParaRPr/>
          </a:p>
        </p:txBody>
      </p:sp>
      <p:sp>
        <p:nvSpPr>
          <p:cNvPr id="150" name="Text Placeholder 5"/>
          <p:cNvSpPr>
            <a:spLocks noGrp="1"/>
          </p:cNvSpPr>
          <p:nvPr>
            <p:ph type="body" sz="quarter" idx="15"/>
          </p:nvPr>
        </p:nvSpPr>
        <p:spPr>
          <a:xfrm>
            <a:off x="807047" y="14248069"/>
            <a:ext cx="8794154"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51" name="Text Placeholder 3"/>
          <p:cNvSpPr>
            <a:spLocks noGrp="1"/>
          </p:cNvSpPr>
          <p:nvPr>
            <p:ph type="body" sz="quarter" idx="16"/>
          </p:nvPr>
        </p:nvSpPr>
        <p:spPr>
          <a:xfrm>
            <a:off x="10138767" y="5861387"/>
            <a:ext cx="18130044" cy="811739"/>
          </a:xfrm>
          <a:prstGeom prst="rect">
            <a:avLst/>
          </a:prstGeom>
        </p:spPr>
        <p:txBody>
          <a:bodyPr/>
          <a:lstStyle/>
          <a:p>
            <a:pPr>
              <a:defRPr sz="2200"/>
            </a:pPr>
            <a:endParaRPr/>
          </a:p>
        </p:txBody>
      </p:sp>
      <p:sp>
        <p:nvSpPr>
          <p:cNvPr id="152" name="Text Placeholder 5"/>
          <p:cNvSpPr>
            <a:spLocks noGrp="1"/>
          </p:cNvSpPr>
          <p:nvPr>
            <p:ph type="body" sz="quarter" idx="17"/>
          </p:nvPr>
        </p:nvSpPr>
        <p:spPr>
          <a:xfrm>
            <a:off x="10138767" y="4927224"/>
            <a:ext cx="18130045"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53" name="Text Placeholder 3"/>
          <p:cNvSpPr>
            <a:spLocks noGrp="1"/>
          </p:cNvSpPr>
          <p:nvPr>
            <p:ph type="body" sz="quarter" idx="18"/>
          </p:nvPr>
        </p:nvSpPr>
        <p:spPr>
          <a:xfrm>
            <a:off x="10138767" y="21896537"/>
            <a:ext cx="18130045" cy="811739"/>
          </a:xfrm>
          <a:prstGeom prst="rect">
            <a:avLst/>
          </a:prstGeom>
        </p:spPr>
        <p:txBody>
          <a:bodyPr/>
          <a:lstStyle/>
          <a:p>
            <a:pPr>
              <a:defRPr sz="2200"/>
            </a:pPr>
            <a:endParaRPr/>
          </a:p>
        </p:txBody>
      </p:sp>
      <p:sp>
        <p:nvSpPr>
          <p:cNvPr id="154" name="Text Placeholder 5"/>
          <p:cNvSpPr>
            <a:spLocks noGrp="1"/>
          </p:cNvSpPr>
          <p:nvPr>
            <p:ph type="body" sz="quarter" idx="19"/>
          </p:nvPr>
        </p:nvSpPr>
        <p:spPr>
          <a:xfrm>
            <a:off x="10138767" y="21110303"/>
            <a:ext cx="18130044"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55" name="Text Placeholder 5"/>
          <p:cNvSpPr>
            <a:spLocks noGrp="1"/>
          </p:cNvSpPr>
          <p:nvPr>
            <p:ph type="body" sz="quarter" idx="20"/>
          </p:nvPr>
        </p:nvSpPr>
        <p:spPr>
          <a:xfrm>
            <a:off x="28792344" y="4927224"/>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56" name="Text Placeholder 3"/>
          <p:cNvSpPr>
            <a:spLocks noGrp="1"/>
          </p:cNvSpPr>
          <p:nvPr>
            <p:ph type="body" sz="quarter" idx="21"/>
          </p:nvPr>
        </p:nvSpPr>
        <p:spPr>
          <a:xfrm>
            <a:off x="28792344" y="5831225"/>
            <a:ext cx="8791142" cy="811739"/>
          </a:xfrm>
          <a:prstGeom prst="rect">
            <a:avLst/>
          </a:prstGeom>
        </p:spPr>
        <p:txBody>
          <a:bodyPr/>
          <a:lstStyle/>
          <a:p>
            <a:pPr>
              <a:defRPr sz="2200"/>
            </a:pPr>
            <a:endParaRPr/>
          </a:p>
        </p:txBody>
      </p:sp>
      <p:sp>
        <p:nvSpPr>
          <p:cNvPr id="157" name="Text Placeholder 5"/>
          <p:cNvSpPr>
            <a:spLocks noGrp="1"/>
          </p:cNvSpPr>
          <p:nvPr>
            <p:ph type="body" sz="quarter" idx="22"/>
          </p:nvPr>
        </p:nvSpPr>
        <p:spPr>
          <a:xfrm>
            <a:off x="28792344" y="14308295"/>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58" name="Text Placeholder 3"/>
          <p:cNvSpPr>
            <a:spLocks noGrp="1"/>
          </p:cNvSpPr>
          <p:nvPr>
            <p:ph type="body" sz="quarter" idx="23"/>
          </p:nvPr>
        </p:nvSpPr>
        <p:spPr>
          <a:xfrm>
            <a:off x="28792344" y="15011401"/>
            <a:ext cx="8795545" cy="811739"/>
          </a:xfrm>
          <a:prstGeom prst="rect">
            <a:avLst/>
          </a:prstGeom>
        </p:spPr>
        <p:txBody>
          <a:bodyPr/>
          <a:lstStyle/>
          <a:p>
            <a:pPr>
              <a:defRPr sz="2200"/>
            </a:pPr>
            <a:endParaRPr/>
          </a:p>
        </p:txBody>
      </p:sp>
      <p:sp>
        <p:nvSpPr>
          <p:cNvPr id="159" name="Text Placeholder 5"/>
          <p:cNvSpPr>
            <a:spLocks noGrp="1"/>
          </p:cNvSpPr>
          <p:nvPr>
            <p:ph type="body" sz="quarter" idx="24"/>
          </p:nvPr>
        </p:nvSpPr>
        <p:spPr>
          <a:xfrm>
            <a:off x="28792344" y="25705432"/>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60" name="Text Placeholder 3"/>
          <p:cNvSpPr>
            <a:spLocks noGrp="1"/>
          </p:cNvSpPr>
          <p:nvPr>
            <p:ph type="body" sz="quarter" idx="25"/>
          </p:nvPr>
        </p:nvSpPr>
        <p:spPr>
          <a:xfrm>
            <a:off x="28792344" y="26436773"/>
            <a:ext cx="8795545" cy="811739"/>
          </a:xfrm>
          <a:prstGeom prst="rect">
            <a:avLst/>
          </a:prstGeom>
        </p:spPr>
        <p:txBody>
          <a:bodyPr/>
          <a:lstStyle/>
          <a:p>
            <a:pPr>
              <a:defRPr sz="2200"/>
            </a:pPr>
            <a:endParaRPr/>
          </a:p>
        </p:txBody>
      </p:sp>
      <p:sp>
        <p:nvSpPr>
          <p:cNvPr id="161" name="Text Placeholder 76"/>
          <p:cNvSpPr>
            <a:spLocks noGrp="1"/>
          </p:cNvSpPr>
          <p:nvPr>
            <p:ph type="body" sz="quarter" idx="26"/>
          </p:nvPr>
        </p:nvSpPr>
        <p:spPr>
          <a:xfrm>
            <a:off x="1290532" y="2408587"/>
            <a:ext cx="26179569" cy="1280161"/>
          </a:xfrm>
          <a:prstGeom prst="rect">
            <a:avLst/>
          </a:prstGeom>
        </p:spPr>
        <p:txBody>
          <a:bodyPr lIns="45719" tIns="45719" rIns="45719" bIns="45719"/>
          <a:lstStyle/>
          <a:p>
            <a:pPr algn="ctr">
              <a:spcBef>
                <a:spcPts val="1800"/>
              </a:spcBef>
              <a:defRPr sz="7700">
                <a:solidFill>
                  <a:srgbClr val="FFFFFF"/>
                </a:solidFill>
                <a:latin typeface="+mn-lt"/>
                <a:ea typeface="+mn-ea"/>
                <a:cs typeface="+mn-cs"/>
                <a:sym typeface="Calibri"/>
              </a:defRPr>
            </a:pPr>
            <a:endParaRPr/>
          </a:p>
        </p:txBody>
      </p:sp>
      <p:sp>
        <p:nvSpPr>
          <p:cNvPr id="162" name="Text Placeholder 76"/>
          <p:cNvSpPr>
            <a:spLocks noGrp="1"/>
          </p:cNvSpPr>
          <p:nvPr>
            <p:ph type="body" sz="quarter" idx="27"/>
          </p:nvPr>
        </p:nvSpPr>
        <p:spPr>
          <a:xfrm>
            <a:off x="1290532" y="770615"/>
            <a:ext cx="26179569" cy="1637975"/>
          </a:xfrm>
          <a:prstGeom prst="rect">
            <a:avLst/>
          </a:prstGeom>
        </p:spPr>
        <p:txBody>
          <a:bodyPr lIns="45719" tIns="45719" rIns="45719" bIns="45719"/>
          <a:lstStyle/>
          <a:p>
            <a:pPr algn="ctr">
              <a:spcBef>
                <a:spcPts val="2400"/>
              </a:spcBef>
              <a:defRPr sz="10000">
                <a:solidFill>
                  <a:srgbClr val="FFFFFF"/>
                </a:solidFill>
                <a:latin typeface="+mn-lt"/>
                <a:ea typeface="+mn-ea"/>
                <a:cs typeface="+mn-cs"/>
                <a:sym typeface="Calibri"/>
              </a:defRPr>
            </a:pPr>
            <a:endParaRPr/>
          </a:p>
        </p:txBody>
      </p:sp>
      <p:sp>
        <p:nvSpPr>
          <p:cNvPr id="163" name="Text Placeholder 3"/>
          <p:cNvSpPr>
            <a:spLocks noGrp="1"/>
          </p:cNvSpPr>
          <p:nvPr>
            <p:ph type="body" sz="quarter" idx="28"/>
          </p:nvPr>
        </p:nvSpPr>
        <p:spPr>
          <a:xfrm>
            <a:off x="36390054" y="32072039"/>
            <a:ext cx="1566689" cy="1135033"/>
          </a:xfrm>
          <a:prstGeom prst="rect">
            <a:avLst/>
          </a:prstGeom>
        </p:spPr>
        <p:txBody>
          <a:bodyPr/>
          <a:lstStyle/>
          <a:p>
            <a:pPr>
              <a:defRPr b="1"/>
            </a:pPr>
            <a:endParaRPr/>
          </a:p>
        </p:txBody>
      </p:sp>
      <p:pic>
        <p:nvPicPr>
          <p:cNvPr id="164" name="Picture 30" descr="Picture 30"/>
          <p:cNvPicPr>
            <a:picLocks noChangeAspect="1"/>
          </p:cNvPicPr>
          <p:nvPr/>
        </p:nvPicPr>
        <p:blipFill>
          <a:blip r:embed="rId13"/>
          <a:srcRect l="11534" t="22374" r="10467" b="22799"/>
          <a:stretch>
            <a:fillRect/>
          </a:stretch>
        </p:blipFill>
        <p:spPr>
          <a:xfrm>
            <a:off x="28046953" y="523294"/>
            <a:ext cx="9126444" cy="3337673"/>
          </a:xfrm>
          <a:prstGeom prst="rect">
            <a:avLst/>
          </a:prstGeom>
          <a:ln w="12700">
            <a:miter lim="400000"/>
          </a:ln>
        </p:spPr>
      </p:pic>
      <p:sp>
        <p:nvSpPr>
          <p:cNvPr id="16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Wide center column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Body Level One…"/>
          <p:cNvSpPr txBox="1">
            <a:spLocks noGrp="1"/>
          </p:cNvSpPr>
          <p:nvPr>
            <p:ph type="body" sz="quarter" idx="1"/>
          </p:nvPr>
        </p:nvSpPr>
        <p:spPr>
          <a:xfrm>
            <a:off x="791166" y="5869325"/>
            <a:ext cx="8799711" cy="811739"/>
          </a:xfrm>
          <a:prstGeom prst="rect">
            <a:avLst/>
          </a:prstGeom>
        </p:spPr>
        <p:txBody>
          <a:bodyPr/>
          <a:lstStyle>
            <a:lvl1pPr>
              <a:defRPr sz="2200"/>
            </a:lvl1pPr>
            <a:lvl2pPr marL="1323908" indent="-523848">
              <a:defRPr sz="2200"/>
            </a:lvl2pPr>
            <a:lvl3pPr marL="1823946" indent="-523848">
              <a:defRPr sz="2200"/>
            </a:lvl3pPr>
            <a:lvl4pPr marL="2376369" indent="-576234">
              <a:defRPr sz="2200"/>
            </a:lvl4pPr>
            <a:lvl5pPr marL="2769254" indent="-419079">
              <a:defRPr sz="2200"/>
            </a:lvl5pPr>
          </a:lstStyle>
          <a:p>
            <a:r>
              <a:t>Body Level One</a:t>
            </a:r>
          </a:p>
          <a:p>
            <a:pPr lvl="1"/>
            <a:r>
              <a:t>Body Level Two</a:t>
            </a:r>
          </a:p>
          <a:p>
            <a:pPr lvl="2"/>
            <a:r>
              <a:t>Body Level Three</a:t>
            </a:r>
          </a:p>
          <a:p>
            <a:pPr lvl="3"/>
            <a:r>
              <a:t>Body Level Four</a:t>
            </a:r>
          </a:p>
          <a:p>
            <a:pPr lvl="4"/>
            <a:r>
              <a:t>Body Level Five</a:t>
            </a:r>
          </a:p>
        </p:txBody>
      </p:sp>
      <p:sp>
        <p:nvSpPr>
          <p:cNvPr id="173" name="Text Placeholder 5"/>
          <p:cNvSpPr>
            <a:spLocks noGrp="1"/>
          </p:cNvSpPr>
          <p:nvPr>
            <p:ph type="body" sz="quarter" idx="13"/>
          </p:nvPr>
        </p:nvSpPr>
        <p:spPr>
          <a:xfrm>
            <a:off x="807050" y="4927224"/>
            <a:ext cx="8792766"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74" name="Text Placeholder 3"/>
          <p:cNvSpPr>
            <a:spLocks noGrp="1"/>
          </p:cNvSpPr>
          <p:nvPr>
            <p:ph type="body" sz="quarter" idx="14"/>
          </p:nvPr>
        </p:nvSpPr>
        <p:spPr>
          <a:xfrm>
            <a:off x="789773" y="15043762"/>
            <a:ext cx="8801101" cy="811739"/>
          </a:xfrm>
          <a:prstGeom prst="rect">
            <a:avLst/>
          </a:prstGeom>
        </p:spPr>
        <p:txBody>
          <a:bodyPr/>
          <a:lstStyle/>
          <a:p>
            <a:pPr>
              <a:defRPr sz="2200"/>
            </a:pPr>
            <a:endParaRPr/>
          </a:p>
        </p:txBody>
      </p:sp>
      <p:sp>
        <p:nvSpPr>
          <p:cNvPr id="175" name="Text Placeholder 5"/>
          <p:cNvSpPr>
            <a:spLocks noGrp="1"/>
          </p:cNvSpPr>
          <p:nvPr>
            <p:ph type="body" sz="quarter" idx="15"/>
          </p:nvPr>
        </p:nvSpPr>
        <p:spPr>
          <a:xfrm>
            <a:off x="807047" y="14248069"/>
            <a:ext cx="8794154"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76" name="Text Placeholder 3"/>
          <p:cNvSpPr>
            <a:spLocks noGrp="1"/>
          </p:cNvSpPr>
          <p:nvPr>
            <p:ph type="body" sz="quarter" idx="16"/>
          </p:nvPr>
        </p:nvSpPr>
        <p:spPr>
          <a:xfrm>
            <a:off x="10138767" y="5861387"/>
            <a:ext cx="18130044" cy="811739"/>
          </a:xfrm>
          <a:prstGeom prst="rect">
            <a:avLst/>
          </a:prstGeom>
        </p:spPr>
        <p:txBody>
          <a:bodyPr/>
          <a:lstStyle/>
          <a:p>
            <a:pPr>
              <a:defRPr sz="2200"/>
            </a:pPr>
            <a:endParaRPr/>
          </a:p>
        </p:txBody>
      </p:sp>
      <p:sp>
        <p:nvSpPr>
          <p:cNvPr id="177" name="Text Placeholder 5"/>
          <p:cNvSpPr>
            <a:spLocks noGrp="1"/>
          </p:cNvSpPr>
          <p:nvPr>
            <p:ph type="body" sz="quarter" idx="17"/>
          </p:nvPr>
        </p:nvSpPr>
        <p:spPr>
          <a:xfrm>
            <a:off x="10138767" y="4927224"/>
            <a:ext cx="18130045"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78" name="Text Placeholder 3"/>
          <p:cNvSpPr>
            <a:spLocks noGrp="1"/>
          </p:cNvSpPr>
          <p:nvPr>
            <p:ph type="body" sz="quarter" idx="18"/>
          </p:nvPr>
        </p:nvSpPr>
        <p:spPr>
          <a:xfrm>
            <a:off x="10138767" y="21896537"/>
            <a:ext cx="18130045" cy="811739"/>
          </a:xfrm>
          <a:prstGeom prst="rect">
            <a:avLst/>
          </a:prstGeom>
        </p:spPr>
        <p:txBody>
          <a:bodyPr/>
          <a:lstStyle/>
          <a:p>
            <a:pPr>
              <a:defRPr sz="2200"/>
            </a:pPr>
            <a:endParaRPr/>
          </a:p>
        </p:txBody>
      </p:sp>
      <p:sp>
        <p:nvSpPr>
          <p:cNvPr id="179" name="Text Placeholder 5"/>
          <p:cNvSpPr>
            <a:spLocks noGrp="1"/>
          </p:cNvSpPr>
          <p:nvPr>
            <p:ph type="body" sz="quarter" idx="19"/>
          </p:nvPr>
        </p:nvSpPr>
        <p:spPr>
          <a:xfrm>
            <a:off x="10138767" y="21110303"/>
            <a:ext cx="18130044"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80" name="Text Placeholder 5"/>
          <p:cNvSpPr>
            <a:spLocks noGrp="1"/>
          </p:cNvSpPr>
          <p:nvPr>
            <p:ph type="body" sz="quarter" idx="20"/>
          </p:nvPr>
        </p:nvSpPr>
        <p:spPr>
          <a:xfrm>
            <a:off x="28792344" y="4927224"/>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81" name="Text Placeholder 3"/>
          <p:cNvSpPr>
            <a:spLocks noGrp="1"/>
          </p:cNvSpPr>
          <p:nvPr>
            <p:ph type="body" sz="quarter" idx="21"/>
          </p:nvPr>
        </p:nvSpPr>
        <p:spPr>
          <a:xfrm>
            <a:off x="28792344" y="5831225"/>
            <a:ext cx="8791142" cy="811739"/>
          </a:xfrm>
          <a:prstGeom prst="rect">
            <a:avLst/>
          </a:prstGeom>
        </p:spPr>
        <p:txBody>
          <a:bodyPr/>
          <a:lstStyle/>
          <a:p>
            <a:pPr>
              <a:defRPr sz="2200"/>
            </a:pPr>
            <a:endParaRPr/>
          </a:p>
        </p:txBody>
      </p:sp>
      <p:sp>
        <p:nvSpPr>
          <p:cNvPr id="182" name="Text Placeholder 5"/>
          <p:cNvSpPr>
            <a:spLocks noGrp="1"/>
          </p:cNvSpPr>
          <p:nvPr>
            <p:ph type="body" sz="quarter" idx="22"/>
          </p:nvPr>
        </p:nvSpPr>
        <p:spPr>
          <a:xfrm>
            <a:off x="28792344" y="14308295"/>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83" name="Text Placeholder 3"/>
          <p:cNvSpPr>
            <a:spLocks noGrp="1"/>
          </p:cNvSpPr>
          <p:nvPr>
            <p:ph type="body" sz="quarter" idx="23"/>
          </p:nvPr>
        </p:nvSpPr>
        <p:spPr>
          <a:xfrm>
            <a:off x="28792344" y="15011401"/>
            <a:ext cx="8795545" cy="811739"/>
          </a:xfrm>
          <a:prstGeom prst="rect">
            <a:avLst/>
          </a:prstGeom>
        </p:spPr>
        <p:txBody>
          <a:bodyPr/>
          <a:lstStyle/>
          <a:p>
            <a:pPr>
              <a:defRPr sz="2200"/>
            </a:pPr>
            <a:endParaRPr/>
          </a:p>
        </p:txBody>
      </p:sp>
      <p:sp>
        <p:nvSpPr>
          <p:cNvPr id="184" name="Text Placeholder 5"/>
          <p:cNvSpPr>
            <a:spLocks noGrp="1"/>
          </p:cNvSpPr>
          <p:nvPr>
            <p:ph type="body" sz="quarter" idx="24"/>
          </p:nvPr>
        </p:nvSpPr>
        <p:spPr>
          <a:xfrm>
            <a:off x="28792344" y="25705432"/>
            <a:ext cx="8791142" cy="682937"/>
          </a:xfrm>
          <a:prstGeom prst="rect">
            <a:avLst/>
          </a:prstGeom>
          <a:solidFill>
            <a:srgbClr val="404726"/>
          </a:solidFill>
        </p:spPr>
        <p:txBody>
          <a:bodyPr lIns="91436" tIns="91436" rIns="91436" bIns="91436" anchor="ctr"/>
          <a:lstStyle/>
          <a:p>
            <a:pPr algn="ctr">
              <a:spcBef>
                <a:spcPts val="700"/>
              </a:spcBef>
              <a:defRPr sz="3200" b="1">
                <a:solidFill>
                  <a:srgbClr val="FFFFFF"/>
                </a:solidFill>
                <a:latin typeface="+mn-lt"/>
                <a:ea typeface="+mn-ea"/>
                <a:cs typeface="+mn-cs"/>
                <a:sym typeface="Calibri"/>
              </a:defRPr>
            </a:pPr>
            <a:endParaRPr/>
          </a:p>
        </p:txBody>
      </p:sp>
      <p:sp>
        <p:nvSpPr>
          <p:cNvPr id="185" name="Text Placeholder 3"/>
          <p:cNvSpPr>
            <a:spLocks noGrp="1"/>
          </p:cNvSpPr>
          <p:nvPr>
            <p:ph type="body" sz="quarter" idx="25"/>
          </p:nvPr>
        </p:nvSpPr>
        <p:spPr>
          <a:xfrm>
            <a:off x="28792344" y="26436773"/>
            <a:ext cx="8795545" cy="811739"/>
          </a:xfrm>
          <a:prstGeom prst="rect">
            <a:avLst/>
          </a:prstGeom>
        </p:spPr>
        <p:txBody>
          <a:bodyPr/>
          <a:lstStyle/>
          <a:p>
            <a:pPr>
              <a:defRPr sz="2200"/>
            </a:pPr>
            <a:endParaRPr/>
          </a:p>
        </p:txBody>
      </p:sp>
      <p:sp>
        <p:nvSpPr>
          <p:cNvPr id="186" name="Text Placeholder 76"/>
          <p:cNvSpPr>
            <a:spLocks noGrp="1"/>
          </p:cNvSpPr>
          <p:nvPr>
            <p:ph type="body" sz="quarter" idx="26"/>
          </p:nvPr>
        </p:nvSpPr>
        <p:spPr>
          <a:xfrm>
            <a:off x="1290532" y="2408587"/>
            <a:ext cx="26179569" cy="1280161"/>
          </a:xfrm>
          <a:prstGeom prst="rect">
            <a:avLst/>
          </a:prstGeom>
        </p:spPr>
        <p:txBody>
          <a:bodyPr lIns="45719" tIns="45719" rIns="45719" bIns="45719"/>
          <a:lstStyle/>
          <a:p>
            <a:pPr algn="ctr">
              <a:spcBef>
                <a:spcPts val="1800"/>
              </a:spcBef>
              <a:defRPr sz="7700">
                <a:solidFill>
                  <a:srgbClr val="FFFFFF"/>
                </a:solidFill>
                <a:latin typeface="+mn-lt"/>
                <a:ea typeface="+mn-ea"/>
                <a:cs typeface="+mn-cs"/>
                <a:sym typeface="Calibri"/>
              </a:defRPr>
            </a:pPr>
            <a:endParaRPr/>
          </a:p>
        </p:txBody>
      </p:sp>
      <p:sp>
        <p:nvSpPr>
          <p:cNvPr id="187" name="Text Placeholder 76"/>
          <p:cNvSpPr>
            <a:spLocks noGrp="1"/>
          </p:cNvSpPr>
          <p:nvPr>
            <p:ph type="body" sz="quarter" idx="27"/>
          </p:nvPr>
        </p:nvSpPr>
        <p:spPr>
          <a:xfrm>
            <a:off x="1290532" y="770615"/>
            <a:ext cx="26179569" cy="1637975"/>
          </a:xfrm>
          <a:prstGeom prst="rect">
            <a:avLst/>
          </a:prstGeom>
        </p:spPr>
        <p:txBody>
          <a:bodyPr lIns="45719" tIns="45719" rIns="45719" bIns="45719"/>
          <a:lstStyle/>
          <a:p>
            <a:pPr algn="ctr">
              <a:spcBef>
                <a:spcPts val="2400"/>
              </a:spcBef>
              <a:defRPr sz="10000">
                <a:solidFill>
                  <a:srgbClr val="FFFFFF"/>
                </a:solidFill>
                <a:latin typeface="+mn-lt"/>
                <a:ea typeface="+mn-ea"/>
                <a:cs typeface="+mn-cs"/>
                <a:sym typeface="Calibri"/>
              </a:defRPr>
            </a:pPr>
            <a:endParaRPr/>
          </a:p>
        </p:txBody>
      </p:sp>
      <p:sp>
        <p:nvSpPr>
          <p:cNvPr id="188" name="Text Placeholder 3"/>
          <p:cNvSpPr>
            <a:spLocks noGrp="1"/>
          </p:cNvSpPr>
          <p:nvPr>
            <p:ph type="body" sz="quarter" idx="28"/>
          </p:nvPr>
        </p:nvSpPr>
        <p:spPr>
          <a:xfrm>
            <a:off x="36390054" y="32072039"/>
            <a:ext cx="1566689" cy="1135033"/>
          </a:xfrm>
          <a:prstGeom prst="rect">
            <a:avLst/>
          </a:prstGeom>
        </p:spPr>
        <p:txBody>
          <a:bodyPr/>
          <a:lstStyle/>
          <a:p>
            <a:pPr>
              <a:defRPr b="1"/>
            </a:pPr>
            <a:endParaRP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9300">
            <a:alpha val="54000"/>
          </a:srgbClr>
        </a:solidFill>
        <a:effectLst/>
      </p:bgPr>
    </p:bg>
    <p:spTree>
      <p:nvGrpSpPr>
        <p:cNvPr id="1" name=""/>
        <p:cNvGrpSpPr/>
        <p:nvPr/>
      </p:nvGrpSpPr>
      <p:grpSpPr>
        <a:xfrm>
          <a:off x="0" y="0"/>
          <a:ext cx="0" cy="0"/>
          <a:chOff x="0" y="0"/>
          <a:chExt cx="0" cy="0"/>
        </a:xfrm>
      </p:grpSpPr>
      <p:sp>
        <p:nvSpPr>
          <p:cNvPr id="2" name="Rectangle 36"/>
          <p:cNvSpPr/>
          <p:nvPr/>
        </p:nvSpPr>
        <p:spPr>
          <a:xfrm>
            <a:off x="0" y="-1"/>
            <a:ext cx="38404800" cy="4171776"/>
          </a:xfrm>
          <a:prstGeom prst="rect">
            <a:avLst/>
          </a:prstGeom>
          <a:solidFill>
            <a:srgbClr val="959300"/>
          </a:solidFill>
          <a:ln w="12700">
            <a:miter lim="400000"/>
          </a:ln>
        </p:spPr>
        <p:txBody>
          <a:bodyPr lIns="45719" rIns="45719" anchor="ctr"/>
          <a:lstStyle/>
          <a:p>
            <a:pPr>
              <a:defRPr sz="7500"/>
            </a:pPr>
            <a:endParaRPr/>
          </a:p>
        </p:txBody>
      </p:sp>
      <p:sp>
        <p:nvSpPr>
          <p:cNvPr id="3" name="Rectangle 9"/>
          <p:cNvSpPr/>
          <p:nvPr/>
        </p:nvSpPr>
        <p:spPr>
          <a:xfrm>
            <a:off x="0" y="4248253"/>
            <a:ext cx="38404800" cy="45720"/>
          </a:xfrm>
          <a:prstGeom prst="rect">
            <a:avLst/>
          </a:prstGeom>
          <a:solidFill>
            <a:srgbClr val="959300"/>
          </a:solidFill>
          <a:ln w="152400">
            <a:solidFill>
              <a:srgbClr val="959300"/>
            </a:solidFill>
            <a:miter/>
          </a:ln>
        </p:spPr>
        <p:txBody>
          <a:bodyPr lIns="45719" rIns="45719" anchor="ctr"/>
          <a:lstStyle/>
          <a:p>
            <a:pPr>
              <a:defRPr sz="7500"/>
            </a:pPr>
            <a:endParaRPr/>
          </a:p>
        </p:txBody>
      </p:sp>
      <p:sp>
        <p:nvSpPr>
          <p:cNvPr id="4" name="Text Box 14"/>
          <p:cNvSpPr txBox="1"/>
          <p:nvPr/>
        </p:nvSpPr>
        <p:spPr>
          <a:xfrm>
            <a:off x="1411328" y="32315729"/>
            <a:ext cx="2120406" cy="313539"/>
          </a:xfrm>
          <a:prstGeom prst="rect">
            <a:avLst/>
          </a:prstGeom>
          <a:ln w="12700">
            <a:miter lim="400000"/>
          </a:ln>
          <a:extLst>
            <a:ext uri="{C572A759-6A51-4108-AA02-DFA0A04FC94B}">
              <ma14:wrappingTextBoxFlag xmlns="" xmlns:ma14="http://schemas.microsoft.com/office/mac/drawingml/2011/main" val="1"/>
            </a:ext>
          </a:extLst>
        </p:spPr>
        <p:txBody>
          <a:bodyPr lIns="39919" tIns="39919" rIns="39919" bIns="39919">
            <a:spAutoFit/>
          </a:bodyPr>
          <a:lstStyle/>
          <a:p>
            <a:pPr>
              <a:lnSpc>
                <a:spcPct val="65000"/>
              </a:lnSpc>
              <a:spcBef>
                <a:spcPts val="200"/>
              </a:spcBef>
              <a:defRPr sz="400" b="1">
                <a:solidFill>
                  <a:srgbClr val="BFBFBF"/>
                </a:solidFill>
                <a:latin typeface="Arial"/>
                <a:ea typeface="Arial"/>
                <a:cs typeface="Arial"/>
                <a:sym typeface="Arial"/>
              </a:defRPr>
            </a:pPr>
            <a:r>
              <a:t>RESEARCH POSTER PRESENTATION DESIGN © 2015</a:t>
            </a:r>
          </a:p>
          <a:p>
            <a:pPr>
              <a:lnSpc>
                <a:spcPct val="65000"/>
              </a:lnSpc>
              <a:spcBef>
                <a:spcPts val="500"/>
              </a:spcBef>
              <a:defRPr sz="900" b="1">
                <a:solidFill>
                  <a:srgbClr val="BFBFBF"/>
                </a:solidFill>
                <a:latin typeface="Arial"/>
                <a:ea typeface="Arial"/>
                <a:cs typeface="Arial"/>
                <a:sym typeface="Arial"/>
              </a:defRPr>
            </a:pPr>
            <a:r>
              <a:t>www.PosterPresentations.com</a:t>
            </a:r>
          </a:p>
        </p:txBody>
      </p:sp>
      <p:sp>
        <p:nvSpPr>
          <p:cNvPr id="5" name="Rounded Rectangle 1"/>
          <p:cNvSpPr/>
          <p:nvPr/>
        </p:nvSpPr>
        <p:spPr>
          <a:xfrm>
            <a:off x="807045" y="5047489"/>
            <a:ext cx="8801101" cy="27164333"/>
          </a:xfrm>
          <a:prstGeom prst="roundRect">
            <a:avLst>
              <a:gd name="adj" fmla="val 9229"/>
            </a:avLst>
          </a:prstGeom>
          <a:gradFill>
            <a:gsLst>
              <a:gs pos="0">
                <a:srgbClr val="CDD2DE"/>
              </a:gs>
              <a:gs pos="100000">
                <a:srgbClr val="F3F5FA"/>
              </a:gs>
            </a:gsLst>
            <a:lin ang="16200000"/>
          </a:gradFill>
          <a:ln w="25400">
            <a:solidFill>
              <a:srgbClr val="643276">
                <a:alpha val="58000"/>
              </a:srgbClr>
            </a:solidFill>
          </a:ln>
        </p:spPr>
        <p:txBody>
          <a:bodyPr lIns="45719" rIns="45719" anchor="ctr"/>
          <a:lstStyle/>
          <a:p>
            <a:pPr algn="ctr">
              <a:defRPr sz="7500">
                <a:solidFill>
                  <a:srgbClr val="FFFFFF"/>
                </a:solidFill>
              </a:defRPr>
            </a:pPr>
            <a:endParaRPr/>
          </a:p>
        </p:txBody>
      </p:sp>
      <p:sp>
        <p:nvSpPr>
          <p:cNvPr id="6" name="Rounded Rectangle 22"/>
          <p:cNvSpPr/>
          <p:nvPr/>
        </p:nvSpPr>
        <p:spPr>
          <a:xfrm>
            <a:off x="10139230" y="5047491"/>
            <a:ext cx="8801101" cy="27164331"/>
          </a:xfrm>
          <a:prstGeom prst="roundRect">
            <a:avLst>
              <a:gd name="adj" fmla="val 9229"/>
            </a:avLst>
          </a:prstGeom>
          <a:gradFill>
            <a:gsLst>
              <a:gs pos="0">
                <a:srgbClr val="CDD2DE"/>
              </a:gs>
              <a:gs pos="100000">
                <a:srgbClr val="F3F5FA"/>
              </a:gs>
            </a:gsLst>
            <a:lin ang="16200000"/>
          </a:gradFill>
          <a:ln w="25400">
            <a:solidFill>
              <a:srgbClr val="643276">
                <a:alpha val="58000"/>
              </a:srgbClr>
            </a:solidFill>
          </a:ln>
        </p:spPr>
        <p:txBody>
          <a:bodyPr lIns="45719" rIns="45719" anchor="ctr"/>
          <a:lstStyle/>
          <a:p>
            <a:pPr algn="ctr">
              <a:defRPr sz="7500">
                <a:solidFill>
                  <a:srgbClr val="FFFFFF"/>
                </a:solidFill>
              </a:defRPr>
            </a:pPr>
            <a:endParaRPr/>
          </a:p>
        </p:txBody>
      </p:sp>
      <p:sp>
        <p:nvSpPr>
          <p:cNvPr id="7" name="Rounded Rectangle 23"/>
          <p:cNvSpPr/>
          <p:nvPr/>
        </p:nvSpPr>
        <p:spPr>
          <a:xfrm>
            <a:off x="19471414" y="5047491"/>
            <a:ext cx="8801101" cy="27164331"/>
          </a:xfrm>
          <a:prstGeom prst="roundRect">
            <a:avLst>
              <a:gd name="adj" fmla="val 9229"/>
            </a:avLst>
          </a:prstGeom>
          <a:gradFill>
            <a:gsLst>
              <a:gs pos="0">
                <a:srgbClr val="CDD2DE"/>
              </a:gs>
              <a:gs pos="100000">
                <a:srgbClr val="F3F5FA"/>
              </a:gs>
            </a:gsLst>
            <a:lin ang="16200000"/>
          </a:gradFill>
          <a:ln w="25400">
            <a:solidFill>
              <a:srgbClr val="643276">
                <a:alpha val="58000"/>
              </a:srgbClr>
            </a:solidFill>
          </a:ln>
        </p:spPr>
        <p:txBody>
          <a:bodyPr lIns="45719" rIns="45719" anchor="ctr"/>
          <a:lstStyle/>
          <a:p>
            <a:pPr algn="ctr">
              <a:defRPr sz="7500">
                <a:solidFill>
                  <a:srgbClr val="FFFFFF"/>
                </a:solidFill>
              </a:defRPr>
            </a:pPr>
            <a:endParaRPr/>
          </a:p>
        </p:txBody>
      </p:sp>
      <p:sp>
        <p:nvSpPr>
          <p:cNvPr id="8" name="Rounded Rectangle 25"/>
          <p:cNvSpPr/>
          <p:nvPr/>
        </p:nvSpPr>
        <p:spPr>
          <a:xfrm>
            <a:off x="28803600" y="5047491"/>
            <a:ext cx="8801100" cy="27164331"/>
          </a:xfrm>
          <a:prstGeom prst="roundRect">
            <a:avLst>
              <a:gd name="adj" fmla="val 9229"/>
            </a:avLst>
          </a:prstGeom>
          <a:gradFill>
            <a:gsLst>
              <a:gs pos="0">
                <a:srgbClr val="CDD2DE"/>
              </a:gs>
              <a:gs pos="100000">
                <a:srgbClr val="F3F5FA"/>
              </a:gs>
            </a:gsLst>
            <a:lin ang="16200000"/>
          </a:gradFill>
          <a:ln w="25400">
            <a:solidFill>
              <a:srgbClr val="643276">
                <a:alpha val="58000"/>
              </a:srgbClr>
            </a:solidFill>
          </a:ln>
        </p:spPr>
        <p:txBody>
          <a:bodyPr lIns="45719" rIns="45719" anchor="ctr"/>
          <a:lstStyle/>
          <a:p>
            <a:pPr algn="ctr">
              <a:defRPr sz="7500">
                <a:solidFill>
                  <a:srgbClr val="FFFFFF"/>
                </a:solidFill>
              </a:defRPr>
            </a:pPr>
            <a:endParaRPr/>
          </a:p>
        </p:txBody>
      </p:sp>
      <p:sp>
        <p:nvSpPr>
          <p:cNvPr id="9" name="Body Level One…"/>
          <p:cNvSpPr txBox="1">
            <a:spLocks noGrp="1"/>
          </p:cNvSpPr>
          <p:nvPr>
            <p:ph type="body" idx="1"/>
          </p:nvPr>
        </p:nvSpPr>
        <p:spPr>
          <a:xfrm>
            <a:off x="791166" y="5976148"/>
            <a:ext cx="8799711" cy="798339"/>
          </a:xfrm>
          <a:prstGeom prst="rect">
            <a:avLst/>
          </a:prstGeom>
          <a:ln w="12700">
            <a:miter lim="400000"/>
          </a:ln>
          <a:extLst>
            <a:ext uri="{C572A759-6A51-4108-AA02-DFA0A04FC94B}">
              <ma14:wrappingTextBoxFlag xmlns="" xmlns:ma14="http://schemas.microsoft.com/office/mac/drawingml/2011/main" val="1"/>
            </a:ext>
          </a:extLst>
        </p:spPr>
        <p:txBody>
          <a:bodyPr lIns="228589" tIns="228589" rIns="228589" bIns="228589">
            <a:normAutofit/>
          </a:bodyPr>
          <a:lstStyle/>
          <a:p>
            <a:r>
              <a:t>Body Level One</a:t>
            </a:r>
          </a:p>
          <a:p>
            <a:pPr lvl="1"/>
            <a:r>
              <a:t>Body Level Two</a:t>
            </a:r>
          </a:p>
          <a:p>
            <a:pPr lvl="2"/>
            <a:r>
              <a:t>Body Level Three</a:t>
            </a:r>
          </a:p>
          <a:p>
            <a:pPr lvl="3"/>
            <a:r>
              <a:t>Body Level Four</a:t>
            </a:r>
          </a:p>
          <a:p>
            <a:pPr lvl="4"/>
            <a:r>
              <a:t>Body Level Five</a:t>
            </a:r>
          </a:p>
        </p:txBody>
      </p:sp>
      <p:pic>
        <p:nvPicPr>
          <p:cNvPr id="10" name="Picture 30" descr="Picture 30"/>
          <p:cNvPicPr>
            <a:picLocks noChangeAspect="1"/>
          </p:cNvPicPr>
          <p:nvPr/>
        </p:nvPicPr>
        <p:blipFill>
          <a:blip r:embed="rId6"/>
          <a:srcRect l="11534" t="22374" r="10467" b="22799"/>
          <a:stretch>
            <a:fillRect/>
          </a:stretch>
        </p:blipFill>
        <p:spPr>
          <a:xfrm>
            <a:off x="28046953" y="601734"/>
            <a:ext cx="9126444" cy="3337673"/>
          </a:xfrm>
          <a:prstGeom prst="rect">
            <a:avLst/>
          </a:prstGeom>
          <a:ln w="12700">
            <a:miter lim="400000"/>
          </a:ln>
        </p:spPr>
      </p:pic>
      <p:sp>
        <p:nvSpPr>
          <p:cNvPr id="11" name="Title Text"/>
          <p:cNvSpPr txBox="1">
            <a:spLocks noGrp="1"/>
          </p:cNvSpPr>
          <p:nvPr>
            <p:ph type="title"/>
          </p:nvPr>
        </p:nvSpPr>
        <p:spPr>
          <a:xfrm>
            <a:off x="1920239" y="1318260"/>
            <a:ext cx="34564323" cy="54864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2" name="Slide Number"/>
          <p:cNvSpPr txBox="1">
            <a:spLocks noGrp="1"/>
          </p:cNvSpPr>
          <p:nvPr>
            <p:ph type="sldNum" sz="quarter" idx="2"/>
          </p:nvPr>
        </p:nvSpPr>
        <p:spPr>
          <a:xfrm>
            <a:off x="18562319" y="29634178"/>
            <a:ext cx="8961121" cy="1752601"/>
          </a:xfrm>
          <a:prstGeom prst="rect">
            <a:avLst/>
          </a:prstGeom>
          <a:ln w="12700">
            <a:miter lim="400000"/>
          </a:ln>
        </p:spPr>
        <p:txBody>
          <a:bodyPr wrap="none" lIns="45719" rIns="45719" anchor="ctr">
            <a:spAutoFit/>
          </a:bodyPr>
          <a:lstStyle>
            <a:lvl1pPr algn="r">
              <a:defRPr sz="12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1pPr>
      <a:lvl2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2pPr>
      <a:lvl3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3pPr>
      <a:lvl4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4pPr>
      <a:lvl5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5pPr>
      <a:lvl6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6pPr>
      <a:lvl7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7pPr>
      <a:lvl8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8pPr>
      <a:lvl9pPr marL="0" marR="0" indent="0" algn="ctr" defTabSz="3840288" rtl="0" latinLnBrk="0">
        <a:lnSpc>
          <a:spcPct val="100000"/>
        </a:lnSpc>
        <a:spcBef>
          <a:spcPts val="0"/>
        </a:spcBef>
        <a:spcAft>
          <a:spcPts val="0"/>
        </a:spcAft>
        <a:buClrTx/>
        <a:buSzTx/>
        <a:buFontTx/>
        <a:buNone/>
        <a:tabLst/>
        <a:defRPr sz="7700" b="0" i="0" u="none" strike="noStrike" cap="none" spc="0" baseline="0">
          <a:solidFill>
            <a:srgbClr val="FFFFFF"/>
          </a:solidFill>
          <a:uFillTx/>
          <a:latin typeface="Trebuchet MS"/>
          <a:ea typeface="Trebuchet MS"/>
          <a:cs typeface="Trebuchet MS"/>
          <a:sym typeface="Trebuchet MS"/>
        </a:defRPr>
      </a:lvl9pPr>
    </p:titleStyle>
    <p:bodyStyle>
      <a:lvl1pPr marL="0" marR="0" indent="0" algn="l" defTabSz="3840288" rtl="0" latinLnBrk="0">
        <a:lnSpc>
          <a:spcPct val="100000"/>
        </a:lnSpc>
        <a:spcBef>
          <a:spcPts val="500"/>
        </a:spcBef>
        <a:spcAft>
          <a:spcPts val="0"/>
        </a:spcAft>
        <a:buClrTx/>
        <a:buSzTx/>
        <a:buFontTx/>
        <a:buNone/>
        <a:tabLst/>
        <a:defRPr sz="2100" b="0" i="0" u="none" strike="noStrike" cap="none" spc="0" baseline="0">
          <a:solidFill>
            <a:srgbClr val="404726"/>
          </a:solidFill>
          <a:uFillTx/>
          <a:latin typeface="Times New Roman"/>
          <a:ea typeface="Times New Roman"/>
          <a:cs typeface="Times New Roman"/>
          <a:sym typeface="Times New Roman"/>
        </a:defRPr>
      </a:lvl1pPr>
      <a:lvl2pPr marL="1300097" marR="0" indent="-500037"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2pPr>
      <a:lvl3pPr marL="1800135" marR="0" indent="-500037"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3pPr>
      <a:lvl4pPr marL="2350177" marR="0" indent="-550042"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4pPr>
      <a:lvl5pPr marL="2750205" marR="0" indent="-400030"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5pPr>
      <a:lvl6pPr marL="9840737" marR="0" indent="-240018"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6pPr>
      <a:lvl7pPr marL="11760880" marR="0" indent="-240018"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7pPr>
      <a:lvl8pPr marL="13681025" marR="0" indent="-240017"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8pPr>
      <a:lvl9pPr marL="15601168" marR="0" indent="-240017" algn="l" defTabSz="3840288" rtl="0" latinLnBrk="0">
        <a:lnSpc>
          <a:spcPct val="100000"/>
        </a:lnSpc>
        <a:spcBef>
          <a:spcPts val="500"/>
        </a:spcBef>
        <a:spcAft>
          <a:spcPts val="0"/>
        </a:spcAft>
        <a:buClrTx/>
        <a:buSzPct val="100000"/>
        <a:buFontTx/>
        <a:buChar char="•"/>
        <a:tabLst/>
        <a:defRPr sz="2100" b="0" i="0" u="none" strike="noStrike" cap="none" spc="0" baseline="0">
          <a:solidFill>
            <a:srgbClr val="404726"/>
          </a:solidFill>
          <a:uFillTx/>
          <a:latin typeface="Times New Roman"/>
          <a:ea typeface="Times New Roman"/>
          <a:cs typeface="Times New Roman"/>
          <a:sym typeface="Times New Roman"/>
        </a:defRPr>
      </a:lvl9pPr>
    </p:bodyStyle>
    <p:otherStyle>
      <a:lvl1pPr marL="0" marR="0" indent="0"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2194450"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4388899"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6583350"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8777800"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0972251"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3166703"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15361152"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7555602" algn="r" defTabSz="438889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ncbi.nlm.nih.gov/pubmed/22105199" TargetMode="External"/><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 Placeholder 452"/>
          <p:cNvSpPr txBox="1">
            <a:spLocks noGrp="1"/>
          </p:cNvSpPr>
          <p:nvPr>
            <p:ph type="body" sz="quarter" idx="1"/>
          </p:nvPr>
        </p:nvSpPr>
        <p:spPr>
          <a:xfrm>
            <a:off x="385706" y="4457758"/>
            <a:ext cx="12710918" cy="796490"/>
          </a:xfrm>
          <a:prstGeom prst="rect">
            <a:avLst/>
          </a:prstGeom>
          <a:solidFill>
            <a:srgbClr val="404726"/>
          </a:solidFill>
        </p:spPr>
        <p:txBody>
          <a:bodyPr lIns="91436" tIns="91436" rIns="91436" bIns="91436" anchor="ctr">
            <a:normAutofit/>
          </a:bodyPr>
          <a:lstStyle>
            <a:lvl1pPr algn="ctr">
              <a:spcBef>
                <a:spcPts val="700"/>
              </a:spcBef>
              <a:defRPr sz="3200" b="1">
                <a:solidFill>
                  <a:srgbClr val="FFFFFF"/>
                </a:solidFill>
                <a:latin typeface="+mn-lt"/>
                <a:ea typeface="+mn-ea"/>
                <a:cs typeface="+mn-cs"/>
                <a:sym typeface="Calibri"/>
              </a:defRPr>
            </a:lvl1pPr>
          </a:lstStyle>
          <a:p>
            <a:r>
              <a:rPr sz="3500">
                <a:latin typeface="Arial" charset="0"/>
                <a:ea typeface="Arial" charset="0"/>
                <a:cs typeface="Arial" charset="0"/>
              </a:rPr>
              <a:t>Introduction</a:t>
            </a:r>
          </a:p>
        </p:txBody>
      </p:sp>
      <p:sp>
        <p:nvSpPr>
          <p:cNvPr id="199" name="Text Placeholder 617"/>
          <p:cNvSpPr>
            <a:spLocks noGrp="1"/>
          </p:cNvSpPr>
          <p:nvPr>
            <p:ph type="body" idx="18"/>
          </p:nvPr>
        </p:nvSpPr>
        <p:spPr>
          <a:xfrm>
            <a:off x="10138767" y="20197646"/>
            <a:ext cx="18130045" cy="1258785"/>
          </a:xfrm>
          <a:prstGeom prst="rect">
            <a:avLst/>
          </a:prstGeom>
          <a:extLst>
            <a:ext uri="{C572A759-6A51-4108-AA02-DFA0A04FC94B}">
              <ma14:wrappingTextBoxFlag xmlns="" xmlns:ma14="http://schemas.microsoft.com/office/mac/drawingml/2011/main" val="1"/>
            </a:ext>
          </a:extLst>
        </p:spPr>
        <p:txBody>
          <a:bodyPr/>
          <a:lstStyle>
            <a:lvl1pPr>
              <a:defRPr sz="2400">
                <a:solidFill>
                  <a:srgbClr val="000000"/>
                </a:solidFill>
                <a:latin typeface="+mn-lt"/>
                <a:ea typeface="+mn-ea"/>
                <a:cs typeface="+mn-cs"/>
                <a:sym typeface="Calibri"/>
              </a:defRPr>
            </a:lvl1pPr>
          </a:lstStyle>
          <a:p>
            <a:r>
              <a:rPr dirty="0"/>
              <a:t>   </a:t>
            </a:r>
          </a:p>
        </p:txBody>
      </p:sp>
      <p:pic>
        <p:nvPicPr>
          <p:cNvPr id="200" name="Picture 5" descr="Picture 5"/>
          <p:cNvPicPr>
            <a:picLocks noChangeAspect="1"/>
          </p:cNvPicPr>
          <p:nvPr/>
        </p:nvPicPr>
        <p:blipFill>
          <a:blip r:embed="rId3"/>
          <a:stretch>
            <a:fillRect/>
          </a:stretch>
        </p:blipFill>
        <p:spPr>
          <a:xfrm>
            <a:off x="33699652" y="1220541"/>
            <a:ext cx="3071490" cy="2617127"/>
          </a:xfrm>
          <a:prstGeom prst="rect">
            <a:avLst/>
          </a:prstGeom>
          <a:ln w="12700">
            <a:miter lim="400000"/>
          </a:ln>
        </p:spPr>
      </p:pic>
      <p:sp>
        <p:nvSpPr>
          <p:cNvPr id="201" name="Text Placeholder 6"/>
          <p:cNvSpPr>
            <a:spLocks noGrp="1"/>
          </p:cNvSpPr>
          <p:nvPr>
            <p:ph type="body" idx="14"/>
          </p:nvPr>
        </p:nvSpPr>
        <p:spPr>
          <a:xfrm>
            <a:off x="364464" y="13651632"/>
            <a:ext cx="12539333" cy="19229090"/>
          </a:xfrm>
          <a:prstGeom prst="rect">
            <a:avLst/>
          </a:prstGeom>
          <a:extLst>
            <a:ext uri="{C572A759-6A51-4108-AA02-DFA0A04FC94B}">
              <ma14:wrappingTextBoxFlag xmlns="" xmlns:ma14="http://schemas.microsoft.com/office/mac/drawingml/2011/main" val="1"/>
            </a:ext>
          </a:extLst>
        </p:spPr>
        <p:txBody>
          <a:bodyPr>
            <a:noAutofit/>
          </a:bodyPr>
          <a:lstStyle/>
          <a:p>
            <a:pPr defTabSz="388620">
              <a:spcBef>
                <a:spcPts val="0"/>
              </a:spcBef>
              <a:defRPr sz="3060">
                <a:solidFill>
                  <a:srgbClr val="000000"/>
                </a:solidFill>
                <a:uFill>
                  <a:solidFill>
                    <a:srgbClr val="000000"/>
                  </a:solidFill>
                </a:uFill>
                <a:latin typeface="+mn-lt"/>
                <a:ea typeface="+mn-ea"/>
                <a:cs typeface="+mn-cs"/>
                <a:sym typeface="Calibri"/>
              </a:defRPr>
            </a:pPr>
            <a:r>
              <a:rPr sz="3500" b="1" dirty="0">
                <a:latin typeface="Arial" charset="0"/>
                <a:ea typeface="Arial" charset="0"/>
                <a:cs typeface="Arial" charset="0"/>
              </a:rPr>
              <a:t>HPI</a:t>
            </a:r>
            <a:r>
              <a:rPr sz="3500" dirty="0">
                <a:latin typeface="Arial" charset="0"/>
                <a:ea typeface="Arial" charset="0"/>
                <a:cs typeface="Arial" charset="0"/>
              </a:rPr>
              <a:t>:</a:t>
            </a:r>
            <a:r>
              <a:rPr lang="en-US" sz="3500" dirty="0">
                <a:latin typeface="Arial" charset="0"/>
                <a:ea typeface="Arial" charset="0"/>
                <a:cs typeface="Arial" charset="0"/>
              </a:rPr>
              <a:t> </a:t>
            </a:r>
            <a:r>
              <a:rPr lang="en-US" sz="3500" dirty="0">
                <a:latin typeface="Arial" charset="0"/>
                <a:ea typeface="Arial" charset="0"/>
                <a:cs typeface="Arial" charset="0"/>
                <a:sym typeface="Calibri"/>
              </a:rPr>
              <a:t>55-year-old male with a past medical history of diabetes and hypertension from the Democratic Republic of Congo, who recently relocated to the United States, presented with acute onset of left upper extremity incoordination, weakness, and accompanying numbness. </a:t>
            </a:r>
            <a:endParaRPr lang="en-US" sz="3500" dirty="0">
              <a:latin typeface="Arial" charset="0"/>
              <a:ea typeface="Arial" charset="0"/>
              <a:cs typeface="Arial" charset="0"/>
            </a:endParaRPr>
          </a:p>
          <a:p>
            <a:pPr marL="954505" lvl="2" indent="-306805" defTabSz="388620">
              <a:spcBef>
                <a:spcPts val="0"/>
              </a:spcBef>
              <a:defRPr sz="3060">
                <a:solidFill>
                  <a:srgbClr val="000000"/>
                </a:solidFill>
                <a:uFill>
                  <a:solidFill>
                    <a:srgbClr val="000000"/>
                  </a:solidFill>
                </a:uFill>
                <a:latin typeface="+mn-lt"/>
                <a:ea typeface="+mn-ea"/>
                <a:cs typeface="+mn-cs"/>
                <a:sym typeface="Calibri"/>
              </a:defRPr>
            </a:pPr>
            <a:endParaRPr lang="en-US" sz="3500" dirty="0">
              <a:latin typeface="Arial" charset="0"/>
              <a:ea typeface="Arial" charset="0"/>
              <a:cs typeface="Arial" charset="0"/>
            </a:endParaRPr>
          </a:p>
          <a:p>
            <a:pPr defTabSz="388620">
              <a:spcBef>
                <a:spcPts val="0"/>
              </a:spcBef>
              <a:defRPr sz="3060">
                <a:solidFill>
                  <a:srgbClr val="000000"/>
                </a:solidFill>
                <a:uFill>
                  <a:solidFill>
                    <a:srgbClr val="000000"/>
                  </a:solidFill>
                </a:uFill>
                <a:latin typeface="+mn-lt"/>
                <a:ea typeface="+mn-ea"/>
                <a:cs typeface="+mn-cs"/>
                <a:sym typeface="Calibri"/>
              </a:defRPr>
            </a:pPr>
            <a:r>
              <a:rPr sz="3500" b="1" dirty="0">
                <a:latin typeface="Arial" charset="0"/>
                <a:ea typeface="Arial" charset="0"/>
                <a:cs typeface="Arial" charset="0"/>
              </a:rPr>
              <a:t>E</a:t>
            </a:r>
            <a:r>
              <a:rPr lang="en-US" sz="3500" b="1" dirty="0">
                <a:latin typeface="Arial" charset="0"/>
                <a:ea typeface="Arial" charset="0"/>
                <a:cs typeface="Arial" charset="0"/>
              </a:rPr>
              <a:t>D Vitals: </a:t>
            </a:r>
            <a:r>
              <a:rPr lang="en-US" sz="3500" dirty="0">
                <a:latin typeface="Arial" charset="0"/>
                <a:ea typeface="Arial" charset="0"/>
                <a:cs typeface="Arial" charset="0"/>
              </a:rPr>
              <a:t>T: 97.6   </a:t>
            </a:r>
            <a:r>
              <a:rPr sz="3500" b="1" dirty="0">
                <a:solidFill>
                  <a:srgbClr val="FF0000"/>
                </a:solidFill>
                <a:latin typeface="Arial" charset="0"/>
                <a:ea typeface="Arial" charset="0"/>
                <a:cs typeface="Arial" charset="0"/>
              </a:rPr>
              <a:t>HR:</a:t>
            </a:r>
            <a:r>
              <a:rPr lang="en-US" sz="3500" b="1" dirty="0">
                <a:solidFill>
                  <a:srgbClr val="FF0000"/>
                </a:solidFill>
                <a:latin typeface="Arial" charset="0"/>
                <a:ea typeface="Arial" charset="0"/>
                <a:cs typeface="Arial" charset="0"/>
              </a:rPr>
              <a:t>106</a:t>
            </a:r>
            <a:r>
              <a:rPr sz="3500" b="1" dirty="0">
                <a:solidFill>
                  <a:srgbClr val="FF0000"/>
                </a:solidFill>
                <a:latin typeface="Arial" charset="0"/>
                <a:ea typeface="Arial" charset="0"/>
                <a:cs typeface="Arial" charset="0"/>
              </a:rPr>
              <a:t> </a:t>
            </a:r>
            <a:r>
              <a:rPr lang="en-US" sz="3500" b="1" dirty="0">
                <a:solidFill>
                  <a:srgbClr val="FF0000"/>
                </a:solidFill>
                <a:latin typeface="Arial" charset="0"/>
                <a:ea typeface="Arial" charset="0"/>
                <a:cs typeface="Arial" charset="0"/>
              </a:rPr>
              <a:t>   </a:t>
            </a:r>
            <a:r>
              <a:rPr sz="3500" dirty="0">
                <a:latin typeface="Arial" charset="0"/>
                <a:ea typeface="Arial" charset="0"/>
                <a:cs typeface="Arial" charset="0"/>
              </a:rPr>
              <a:t>BP: </a:t>
            </a:r>
            <a:r>
              <a:rPr lang="en-US" sz="3500" dirty="0">
                <a:latin typeface="Arial" charset="0"/>
                <a:ea typeface="Arial" charset="0"/>
                <a:cs typeface="Arial" charset="0"/>
              </a:rPr>
              <a:t>109/86   RR</a:t>
            </a:r>
            <a:r>
              <a:rPr sz="3500" dirty="0">
                <a:latin typeface="Arial" charset="0"/>
                <a:ea typeface="Arial" charset="0"/>
                <a:cs typeface="Arial" charset="0"/>
              </a:rPr>
              <a:t>: </a:t>
            </a:r>
            <a:r>
              <a:rPr lang="en-US" sz="3500" dirty="0">
                <a:latin typeface="Arial" charset="0"/>
                <a:ea typeface="Arial" charset="0"/>
                <a:cs typeface="Arial" charset="0"/>
              </a:rPr>
              <a:t>22   </a:t>
            </a:r>
            <a:r>
              <a:rPr sz="3500" dirty="0">
                <a:latin typeface="Arial" charset="0"/>
                <a:ea typeface="Arial" charset="0"/>
                <a:cs typeface="Arial" charset="0"/>
              </a:rPr>
              <a:t>O2: 9</a:t>
            </a:r>
            <a:r>
              <a:rPr lang="en-US" sz="3500" dirty="0">
                <a:latin typeface="Arial" charset="0"/>
                <a:ea typeface="Arial" charset="0"/>
                <a:cs typeface="Arial" charset="0"/>
              </a:rPr>
              <a:t>4</a:t>
            </a:r>
            <a:r>
              <a:rPr sz="3500" dirty="0">
                <a:latin typeface="Arial" charset="0"/>
                <a:ea typeface="Arial" charset="0"/>
                <a:cs typeface="Arial" charset="0"/>
              </a:rPr>
              <a:t>%</a:t>
            </a:r>
            <a:r>
              <a:rPr lang="en-US" sz="3500" dirty="0">
                <a:latin typeface="Arial" charset="0"/>
                <a:ea typeface="Arial" charset="0"/>
                <a:cs typeface="Arial" charset="0"/>
              </a:rPr>
              <a:t> RA </a:t>
            </a: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dirty="0">
              <a:latin typeface="Arial" charset="0"/>
              <a:ea typeface="Arial" charset="0"/>
              <a:cs typeface="Arial" charset="0"/>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b="1" dirty="0">
                <a:latin typeface="Arial" charset="0"/>
                <a:ea typeface="Arial" charset="0"/>
                <a:cs typeface="Arial" charset="0"/>
              </a:rPr>
              <a:t>PE: </a:t>
            </a:r>
            <a:r>
              <a:rPr lang="en-US" sz="3500" dirty="0">
                <a:latin typeface="Arial" charset="0"/>
                <a:ea typeface="Arial" charset="0"/>
                <a:cs typeface="Arial" charset="0"/>
              </a:rPr>
              <a:t>Sensation and reflexes intact in bilateral upper and lower extremities; overall unremarkable findings. </a:t>
            </a: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dirty="0">
              <a:latin typeface="Arial" charset="0"/>
              <a:ea typeface="Arial" charset="0"/>
              <a:cs typeface="Arial" charset="0"/>
            </a:endParaRPr>
          </a:p>
          <a:p>
            <a:pPr defTabSz="388620">
              <a:spcBef>
                <a:spcPts val="0"/>
              </a:spcBef>
              <a:defRPr sz="3060" b="1">
                <a:solidFill>
                  <a:srgbClr val="000000"/>
                </a:solidFill>
                <a:uFill>
                  <a:solidFill>
                    <a:srgbClr val="000000"/>
                  </a:solidFill>
                </a:uFill>
                <a:latin typeface="+mn-lt"/>
                <a:ea typeface="+mn-ea"/>
                <a:cs typeface="+mn-cs"/>
                <a:sym typeface="Calibri"/>
              </a:defRPr>
            </a:pPr>
            <a:endParaRPr lang="en-US" sz="3500" dirty="0">
              <a:latin typeface="Arial" charset="0"/>
              <a:ea typeface="Arial" charset="0"/>
              <a:cs typeface="Arial" charset="0"/>
            </a:endParaRPr>
          </a:p>
          <a:p>
            <a:pPr defTabSz="388620">
              <a:spcBef>
                <a:spcPts val="0"/>
              </a:spcBef>
              <a:defRPr sz="3060" b="1">
                <a:solidFill>
                  <a:srgbClr val="000000"/>
                </a:solidFill>
                <a:uFill>
                  <a:solidFill>
                    <a:srgbClr val="000000"/>
                  </a:solidFill>
                </a:uFill>
                <a:latin typeface="+mn-lt"/>
                <a:ea typeface="+mn-ea"/>
                <a:cs typeface="+mn-cs"/>
                <a:sym typeface="Calibri"/>
              </a:defRPr>
            </a:pPr>
            <a:endParaRPr lang="en-US" sz="3500" dirty="0">
              <a:latin typeface="Arial" charset="0"/>
              <a:ea typeface="Arial" charset="0"/>
              <a:cs typeface="Arial" charset="0"/>
            </a:endParaRPr>
          </a:p>
          <a:p>
            <a:pPr defTabSz="388620">
              <a:spcBef>
                <a:spcPts val="0"/>
              </a:spcBef>
              <a:defRPr sz="3060" b="1">
                <a:solidFill>
                  <a:srgbClr val="000000"/>
                </a:solidFill>
                <a:uFill>
                  <a:solidFill>
                    <a:srgbClr val="000000"/>
                  </a:solidFill>
                </a:uFill>
                <a:latin typeface="+mn-lt"/>
                <a:ea typeface="+mn-ea"/>
                <a:cs typeface="+mn-cs"/>
                <a:sym typeface="Calibri"/>
              </a:defRPr>
            </a:pPr>
            <a:r>
              <a:rPr sz="3500" dirty="0">
                <a:latin typeface="Arial" charset="0"/>
                <a:ea typeface="Arial" charset="0"/>
                <a:cs typeface="Arial" charset="0"/>
              </a:rPr>
              <a:t>L</a:t>
            </a:r>
            <a:r>
              <a:rPr lang="en-US" sz="3500" dirty="0">
                <a:latin typeface="Arial" charset="0"/>
                <a:ea typeface="Arial" charset="0"/>
                <a:cs typeface="Arial" charset="0"/>
              </a:rPr>
              <a:t>abs</a:t>
            </a:r>
            <a:r>
              <a:rPr sz="3500" dirty="0">
                <a:latin typeface="Arial" charset="0"/>
                <a:ea typeface="Arial" charset="0"/>
                <a:cs typeface="Arial" charset="0"/>
              </a:rPr>
              <a:t>: </a:t>
            </a:r>
            <a:endParaRPr sz="3500" dirty="0">
              <a:solidFill>
                <a:srgbClr val="FF2600"/>
              </a:solidFill>
              <a:latin typeface="Arial" charset="0"/>
              <a:ea typeface="Arial" charset="0"/>
              <a:cs typeface="Arial" charset="0"/>
            </a:endParaRP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dirty="0">
              <a:solidFill>
                <a:srgbClr val="FF2600"/>
              </a:solidFill>
              <a:latin typeface="Arial" charset="0"/>
              <a:ea typeface="Arial" charset="0"/>
              <a:cs typeface="Arial" charset="0"/>
            </a:endParaRPr>
          </a:p>
          <a:p>
            <a:pPr defTabSz="388620">
              <a:spcBef>
                <a:spcPts val="0"/>
              </a:spcBef>
              <a:defRPr sz="3060">
                <a:solidFill>
                  <a:srgbClr val="000000"/>
                </a:solidFill>
                <a:uFill>
                  <a:solidFill>
                    <a:srgbClr val="000000"/>
                  </a:solidFill>
                </a:uFill>
                <a:latin typeface="+mn-lt"/>
                <a:ea typeface="+mn-ea"/>
                <a:cs typeface="+mn-cs"/>
                <a:sym typeface="Calibri"/>
              </a:defRPr>
            </a:pPr>
            <a:endParaRPr sz="3500" dirty="0">
              <a:solidFill>
                <a:srgbClr val="FF2600"/>
              </a:solidFill>
              <a:latin typeface="Arial" charset="0"/>
              <a:ea typeface="Arial" charset="0"/>
              <a:cs typeface="Arial" charset="0"/>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dirty="0">
                <a:solidFill>
                  <a:srgbClr val="FF2600"/>
                </a:solidFill>
                <a:latin typeface="Arial" charset="0"/>
                <a:ea typeface="Arial" charset="0"/>
                <a:cs typeface="Arial" charset="0"/>
              </a:rPr>
              <a:t>                                               </a:t>
            </a: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b="1" dirty="0">
                <a:solidFill>
                  <a:schemeClr val="tx1"/>
                </a:solidFill>
                <a:latin typeface="Arial" charset="0"/>
                <a:ea typeface="Arial" charset="0"/>
                <a:cs typeface="Arial" charset="0"/>
              </a:rPr>
              <a:t>CT Head: </a:t>
            </a:r>
            <a:r>
              <a:rPr lang="en-US" sz="3500" dirty="0">
                <a:solidFill>
                  <a:srgbClr val="000000"/>
                </a:solidFill>
                <a:uFill>
                  <a:solidFill>
                    <a:srgbClr val="000000"/>
                  </a:solidFill>
                </a:uFill>
                <a:latin typeface="Arial" charset="0"/>
                <a:ea typeface="Arial" charset="0"/>
                <a:cs typeface="Arial" charset="0"/>
                <a:sym typeface="Calibri"/>
              </a:rPr>
              <a:t>Right parietal mass with </a:t>
            </a:r>
            <a:r>
              <a:rPr lang="en-US" sz="3500" dirty="0" err="1">
                <a:solidFill>
                  <a:srgbClr val="000000"/>
                </a:solidFill>
                <a:uFill>
                  <a:solidFill>
                    <a:srgbClr val="000000"/>
                  </a:solidFill>
                </a:uFill>
                <a:latin typeface="Arial" charset="0"/>
                <a:ea typeface="Arial" charset="0"/>
                <a:cs typeface="Arial" charset="0"/>
                <a:sym typeface="Calibri"/>
              </a:rPr>
              <a:t>vasogenic</a:t>
            </a:r>
            <a:r>
              <a:rPr lang="en-US" sz="3500" dirty="0">
                <a:solidFill>
                  <a:srgbClr val="000000"/>
                </a:solidFill>
                <a:uFill>
                  <a:solidFill>
                    <a:srgbClr val="000000"/>
                  </a:solidFill>
                </a:uFill>
                <a:latin typeface="Arial" charset="0"/>
                <a:ea typeface="Arial" charset="0"/>
                <a:cs typeface="Arial" charset="0"/>
                <a:sym typeface="Calibri"/>
              </a:rPr>
              <a:t> edema </a:t>
            </a: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b="1" dirty="0">
              <a:solidFill>
                <a:srgbClr val="000000"/>
              </a:solidFill>
              <a:uFill>
                <a:solidFill>
                  <a:srgbClr val="000000"/>
                </a:solidFill>
              </a:uFill>
              <a:latin typeface="Arial" charset="0"/>
              <a:ea typeface="Arial" charset="0"/>
              <a:cs typeface="Arial" charset="0"/>
              <a:sym typeface="Calibri"/>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b="1" dirty="0">
                <a:solidFill>
                  <a:srgbClr val="000000"/>
                </a:solidFill>
                <a:uFill>
                  <a:solidFill>
                    <a:srgbClr val="000000"/>
                  </a:solidFill>
                </a:uFill>
                <a:latin typeface="Arial" charset="0"/>
                <a:ea typeface="Arial" charset="0"/>
                <a:cs typeface="Arial" charset="0"/>
                <a:sym typeface="Calibri"/>
              </a:rPr>
              <a:t>MRI brain: </a:t>
            </a:r>
            <a:r>
              <a:rPr lang="en-US" sz="3500" dirty="0">
                <a:solidFill>
                  <a:srgbClr val="000000"/>
                </a:solidFill>
                <a:uFill>
                  <a:solidFill>
                    <a:srgbClr val="000000"/>
                  </a:solidFill>
                </a:uFill>
                <a:latin typeface="Arial" charset="0"/>
                <a:ea typeface="Arial" charset="0"/>
                <a:cs typeface="Arial" charset="0"/>
                <a:sym typeface="Calibri"/>
              </a:rPr>
              <a:t>Right parietal mass and two daughter lesions surrounding the large central lesion concerning for potential abscess with subsequent acute lacunar infarct. </a:t>
            </a:r>
            <a:r>
              <a:rPr lang="en-US" sz="3500" b="1" u="sng" dirty="0">
                <a:latin typeface="Arial" charset="0"/>
                <a:ea typeface="Arial" charset="0"/>
                <a:cs typeface="Arial" charset="0"/>
              </a:rPr>
              <a:t>Figure 3</a:t>
            </a:r>
            <a:endParaRPr lang="en-US" sz="3500" dirty="0">
              <a:solidFill>
                <a:srgbClr val="000000"/>
              </a:solidFill>
              <a:uFill>
                <a:solidFill>
                  <a:srgbClr val="000000"/>
                </a:solidFill>
              </a:uFill>
              <a:latin typeface="Arial" charset="0"/>
              <a:ea typeface="Arial" charset="0"/>
              <a:cs typeface="Arial" charset="0"/>
              <a:sym typeface="Calibri"/>
            </a:endParaRP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b="1" dirty="0">
              <a:solidFill>
                <a:srgbClr val="000000"/>
              </a:solidFill>
              <a:uFill>
                <a:solidFill>
                  <a:srgbClr val="000000"/>
                </a:solidFill>
              </a:uFill>
              <a:latin typeface="Arial" charset="0"/>
              <a:ea typeface="Arial" charset="0"/>
              <a:cs typeface="Arial" charset="0"/>
              <a:sym typeface="Calibri"/>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dirty="0">
                <a:solidFill>
                  <a:srgbClr val="000000"/>
                </a:solidFill>
                <a:uFill>
                  <a:solidFill>
                    <a:srgbClr val="000000"/>
                  </a:solidFill>
                </a:uFill>
                <a:latin typeface="Arial" charset="0"/>
                <a:ea typeface="Arial" charset="0"/>
                <a:cs typeface="Arial" charset="0"/>
                <a:sym typeface="Calibri"/>
              </a:rPr>
              <a:t>Surgical investigation and biopsy by neurosurgery resulted in immediate aspiration of 7 mL purulent fluid.</a:t>
            </a: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b="1" dirty="0">
              <a:solidFill>
                <a:srgbClr val="000000"/>
              </a:solidFill>
              <a:uFill>
                <a:solidFill>
                  <a:srgbClr val="000000"/>
                </a:solidFill>
              </a:uFill>
              <a:latin typeface="Arial" charset="0"/>
              <a:ea typeface="Arial" charset="0"/>
              <a:cs typeface="Arial" charset="0"/>
              <a:sym typeface="Calibri"/>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b="1" dirty="0">
                <a:solidFill>
                  <a:srgbClr val="000000"/>
                </a:solidFill>
                <a:uFill>
                  <a:solidFill>
                    <a:srgbClr val="000000"/>
                  </a:solidFill>
                </a:uFill>
                <a:latin typeface="Arial" charset="0"/>
                <a:ea typeface="Arial" charset="0"/>
                <a:cs typeface="Arial" charset="0"/>
                <a:sym typeface="Calibri"/>
              </a:rPr>
              <a:t>Microbiology: </a:t>
            </a:r>
            <a:r>
              <a:rPr lang="en-US" sz="3500" dirty="0">
                <a:solidFill>
                  <a:srgbClr val="000000"/>
                </a:solidFill>
                <a:uFill>
                  <a:solidFill>
                    <a:srgbClr val="000000"/>
                  </a:solidFill>
                </a:uFill>
                <a:latin typeface="Arial" charset="0"/>
                <a:ea typeface="Arial" charset="0"/>
                <a:cs typeface="Arial" charset="0"/>
                <a:sym typeface="Calibri"/>
              </a:rPr>
              <a:t>Revealed pan-sensitive streptococcus intermedius and patient was placed on extended course IV antibiotics. Patient endorsed dental work and right axillary cyst several weeks prior to onset of symptoms. </a:t>
            </a:r>
          </a:p>
          <a:p>
            <a:pPr defTabSz="388620">
              <a:spcBef>
                <a:spcPts val="0"/>
              </a:spcBef>
              <a:defRPr sz="3060">
                <a:solidFill>
                  <a:srgbClr val="000000"/>
                </a:solidFill>
                <a:uFill>
                  <a:solidFill>
                    <a:srgbClr val="000000"/>
                  </a:solidFill>
                </a:uFill>
                <a:latin typeface="+mn-lt"/>
                <a:ea typeface="+mn-ea"/>
                <a:cs typeface="+mn-cs"/>
                <a:sym typeface="Calibri"/>
              </a:defRPr>
            </a:pPr>
            <a:endParaRPr lang="en-US" sz="3500" b="1" dirty="0">
              <a:solidFill>
                <a:srgbClr val="000000"/>
              </a:solidFill>
              <a:uFill>
                <a:solidFill>
                  <a:srgbClr val="000000"/>
                </a:solidFill>
              </a:uFill>
              <a:latin typeface="Arial" charset="0"/>
              <a:ea typeface="Arial" charset="0"/>
              <a:cs typeface="Arial" charset="0"/>
              <a:sym typeface="Calibri"/>
            </a:endParaRPr>
          </a:p>
          <a:p>
            <a:pPr defTabSz="388620">
              <a:spcBef>
                <a:spcPts val="0"/>
              </a:spcBef>
              <a:defRPr sz="3060">
                <a:solidFill>
                  <a:srgbClr val="000000"/>
                </a:solidFill>
                <a:uFill>
                  <a:solidFill>
                    <a:srgbClr val="000000"/>
                  </a:solidFill>
                </a:uFill>
                <a:latin typeface="+mn-lt"/>
                <a:ea typeface="+mn-ea"/>
                <a:cs typeface="+mn-cs"/>
                <a:sym typeface="Calibri"/>
              </a:defRPr>
            </a:pPr>
            <a:r>
              <a:rPr lang="en-US" sz="3500" b="1" dirty="0">
                <a:solidFill>
                  <a:srgbClr val="000000"/>
                </a:solidFill>
                <a:uFill>
                  <a:solidFill>
                    <a:srgbClr val="000000"/>
                  </a:solidFill>
                </a:uFill>
                <a:latin typeface="Arial" charset="0"/>
                <a:ea typeface="Arial" charset="0"/>
                <a:cs typeface="Arial" charset="0"/>
                <a:sym typeface="Calibri"/>
              </a:rPr>
              <a:t>TTE: </a:t>
            </a:r>
            <a:r>
              <a:rPr lang="en-US" sz="3500" dirty="0">
                <a:solidFill>
                  <a:srgbClr val="000000"/>
                </a:solidFill>
                <a:uFill>
                  <a:solidFill>
                    <a:srgbClr val="000000"/>
                  </a:solidFill>
                </a:uFill>
                <a:latin typeface="Arial" charset="0"/>
                <a:ea typeface="Arial" charset="0"/>
                <a:cs typeface="Arial" charset="0"/>
                <a:sym typeface="Calibri"/>
              </a:rPr>
              <a:t>Extra cardiac right to left shunt </a:t>
            </a:r>
            <a:endParaRPr lang="en-US" sz="3500" b="1" dirty="0">
              <a:solidFill>
                <a:schemeClr val="tx1"/>
              </a:solidFill>
              <a:latin typeface="Arial" charset="0"/>
              <a:ea typeface="Arial" charset="0"/>
              <a:cs typeface="Arial" charset="0"/>
            </a:endParaRPr>
          </a:p>
        </p:txBody>
      </p:sp>
      <p:sp>
        <p:nvSpPr>
          <p:cNvPr id="202" name="Text Placeholder 7"/>
          <p:cNvSpPr>
            <a:spLocks noGrp="1"/>
          </p:cNvSpPr>
          <p:nvPr>
            <p:ph type="body" idx="16"/>
          </p:nvPr>
        </p:nvSpPr>
        <p:spPr>
          <a:xfrm>
            <a:off x="14688790" y="15595678"/>
            <a:ext cx="10834820" cy="2004417"/>
          </a:xfrm>
          <a:prstGeom prst="rect">
            <a:avLst/>
          </a:prstGeom>
          <a:extLst>
            <a:ext uri="{C572A759-6A51-4108-AA02-DFA0A04FC94B}">
              <ma14:wrappingTextBoxFlag xmlns="" xmlns:ma14="http://schemas.microsoft.com/office/mac/drawingml/2011/main" val="1"/>
            </a:ext>
          </a:extLst>
        </p:spPr>
        <p:txBody>
          <a:bodyPr>
            <a:normAutofit/>
          </a:bodyPr>
          <a:lstStyle/>
          <a:p>
            <a:pPr defTabSz="452627">
              <a:spcBef>
                <a:spcPts val="0"/>
              </a:spcBef>
              <a:defRPr sz="3959">
                <a:solidFill>
                  <a:srgbClr val="000000"/>
                </a:solidFill>
                <a:uFill>
                  <a:solidFill>
                    <a:srgbClr val="000000"/>
                  </a:solidFill>
                </a:uFill>
                <a:latin typeface="+mn-lt"/>
                <a:ea typeface="+mn-ea"/>
                <a:cs typeface="+mn-cs"/>
                <a:sym typeface="Calibri"/>
              </a:defRPr>
            </a:pPr>
            <a:r>
              <a:rPr sz="2400" b="1" u="sng" dirty="0">
                <a:latin typeface="Arial" charset="0"/>
                <a:ea typeface="Arial" charset="0"/>
                <a:cs typeface="Arial" charset="0"/>
              </a:rPr>
              <a:t>Figure 1</a:t>
            </a:r>
            <a:r>
              <a:rPr lang="en-US" sz="2400" b="1" u="sng" dirty="0">
                <a:latin typeface="Arial" charset="0"/>
                <a:ea typeface="Arial" charset="0"/>
                <a:cs typeface="Arial" charset="0"/>
              </a:rPr>
              <a:t>:</a:t>
            </a:r>
            <a:endParaRPr sz="2400" i="1" dirty="0">
              <a:latin typeface="Arial" charset="0"/>
              <a:ea typeface="Arial" charset="0"/>
              <a:cs typeface="Arial" charset="0"/>
              <a:sym typeface="Arial"/>
            </a:endParaRPr>
          </a:p>
        </p:txBody>
      </p:sp>
      <p:sp>
        <p:nvSpPr>
          <p:cNvPr id="204" name="Text Placeholder 12"/>
          <p:cNvSpPr>
            <a:spLocks noGrp="1"/>
          </p:cNvSpPr>
          <p:nvPr>
            <p:ph type="body" idx="25"/>
          </p:nvPr>
        </p:nvSpPr>
        <p:spPr>
          <a:xfrm>
            <a:off x="25195487" y="21506029"/>
            <a:ext cx="12951314" cy="10693916"/>
          </a:xfrm>
          <a:prstGeom prst="rect">
            <a:avLst/>
          </a:prstGeom>
          <a:extLst>
            <a:ext uri="{C572A759-6A51-4108-AA02-DFA0A04FC94B}">
              <ma14:wrappingTextBoxFlag xmlns="" xmlns:ma14="http://schemas.microsoft.com/office/mac/drawingml/2011/main" val="1"/>
            </a:ext>
          </a:extLst>
        </p:spPr>
        <p:txBody>
          <a:bodyPr>
            <a:noAutofit/>
          </a:bodyPr>
          <a:lstStyle/>
          <a:p>
            <a:r>
              <a:rPr lang="en-US" sz="1600" dirty="0">
                <a:solidFill>
                  <a:schemeClr val="tx1"/>
                </a:solidFill>
                <a:latin typeface="Arial" charset="0"/>
                <a:ea typeface="Arial" charset="0"/>
                <a:cs typeface="Arial" charset="0"/>
              </a:rPr>
              <a:t>1.Paval, J. &amp; </a:t>
            </a:r>
            <a:r>
              <a:rPr lang="en-US" sz="1600" dirty="0" err="1">
                <a:solidFill>
                  <a:schemeClr val="tx1"/>
                </a:solidFill>
                <a:latin typeface="Arial" charset="0"/>
                <a:ea typeface="Arial" charset="0"/>
                <a:cs typeface="Arial" charset="0"/>
              </a:rPr>
              <a:t>Nayak</a:t>
            </a:r>
            <a:r>
              <a:rPr lang="en-US" sz="1600" dirty="0">
                <a:solidFill>
                  <a:schemeClr val="tx1"/>
                </a:solidFill>
                <a:latin typeface="Arial" charset="0"/>
                <a:ea typeface="Arial" charset="0"/>
                <a:cs typeface="Arial" charset="0"/>
              </a:rPr>
              <a:t>, S.. 2007. A persistent left superior vena cava. Singapore Med J 48: 0-3.</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2. </a:t>
            </a:r>
            <a:r>
              <a:rPr lang="en-US" sz="1600" dirty="0" err="1">
                <a:solidFill>
                  <a:schemeClr val="tx1"/>
                </a:solidFill>
                <a:latin typeface="Arial" charset="0"/>
                <a:ea typeface="Arial" charset="0"/>
                <a:cs typeface="Arial" charset="0"/>
              </a:rPr>
              <a:t>Ugaki</a:t>
            </a:r>
            <a:r>
              <a:rPr lang="en-US" sz="1600" dirty="0">
                <a:solidFill>
                  <a:schemeClr val="tx1"/>
                </a:solidFill>
                <a:latin typeface="Arial" charset="0"/>
                <a:ea typeface="Arial" charset="0"/>
                <a:cs typeface="Arial" charset="0"/>
              </a:rPr>
              <a:t>, S., </a:t>
            </a:r>
            <a:r>
              <a:rPr lang="en-US" sz="1600" dirty="0" err="1">
                <a:solidFill>
                  <a:schemeClr val="tx1"/>
                </a:solidFill>
                <a:latin typeface="Arial" charset="0"/>
                <a:ea typeface="Arial" charset="0"/>
                <a:cs typeface="Arial" charset="0"/>
              </a:rPr>
              <a:t>Kasahara</a:t>
            </a:r>
            <a:r>
              <a:rPr lang="en-US" sz="1600" dirty="0">
                <a:solidFill>
                  <a:schemeClr val="tx1"/>
                </a:solidFill>
                <a:latin typeface="Arial" charset="0"/>
                <a:ea typeface="Arial" charset="0"/>
                <a:cs typeface="Arial" charset="0"/>
              </a:rPr>
              <a:t>, S., </a:t>
            </a:r>
            <a:r>
              <a:rPr lang="en-US" sz="1600" dirty="0" err="1">
                <a:solidFill>
                  <a:schemeClr val="tx1"/>
                </a:solidFill>
                <a:latin typeface="Arial" charset="0"/>
                <a:ea typeface="Arial" charset="0"/>
                <a:cs typeface="Arial" charset="0"/>
              </a:rPr>
              <a:t>Fujii</a:t>
            </a:r>
            <a:r>
              <a:rPr lang="en-US" sz="1600" dirty="0">
                <a:solidFill>
                  <a:schemeClr val="tx1"/>
                </a:solidFill>
                <a:latin typeface="Arial" charset="0"/>
                <a:ea typeface="Arial" charset="0"/>
                <a:cs typeface="Arial" charset="0"/>
              </a:rPr>
              <a:t>, Y. &amp; Sano, S.. 2010. Anatomical repair of a persistent left superior vena cava into the left atrium. Interact </a:t>
            </a:r>
            <a:r>
              <a:rPr lang="en-US" sz="1600" dirty="0" err="1">
                <a:solidFill>
                  <a:schemeClr val="tx1"/>
                </a:solidFill>
                <a:latin typeface="Arial" charset="0"/>
                <a:ea typeface="Arial" charset="0"/>
                <a:cs typeface="Arial" charset="0"/>
              </a:rPr>
              <a:t>Cardiovasc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Thorac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11: 199-201.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10.1510/icvts.2009.230581.</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3, </a:t>
            </a:r>
            <a:r>
              <a:rPr lang="en-US" sz="1600" dirty="0" err="1">
                <a:solidFill>
                  <a:schemeClr val="tx1"/>
                </a:solidFill>
                <a:latin typeface="Arial" charset="0"/>
                <a:ea typeface="Arial" charset="0"/>
                <a:cs typeface="Arial" charset="0"/>
              </a:rPr>
              <a:t>Memon</a:t>
            </a:r>
            <a:r>
              <a:rPr lang="en-US" sz="1600" dirty="0">
                <a:solidFill>
                  <a:schemeClr val="tx1"/>
                </a:solidFill>
                <a:latin typeface="Arial" charset="0"/>
                <a:ea typeface="Arial" charset="0"/>
                <a:cs typeface="Arial" charset="0"/>
              </a:rPr>
              <a:t>, K. A., Cleveland, K. O. &amp; </a:t>
            </a:r>
            <a:r>
              <a:rPr lang="en-US" sz="1600" dirty="0" err="1">
                <a:solidFill>
                  <a:schemeClr val="tx1"/>
                </a:solidFill>
                <a:latin typeface="Arial" charset="0"/>
                <a:ea typeface="Arial" charset="0"/>
                <a:cs typeface="Arial" charset="0"/>
              </a:rPr>
              <a:t>Gelfand</a:t>
            </a:r>
            <a:r>
              <a:rPr lang="en-US" sz="1600" dirty="0">
                <a:solidFill>
                  <a:schemeClr val="tx1"/>
                </a:solidFill>
                <a:latin typeface="Arial" charset="0"/>
                <a:ea typeface="Arial" charset="0"/>
                <a:cs typeface="Arial" charset="0"/>
              </a:rPr>
              <a:t>, M. S.. 2012. Brain abscesses associated with right-to-left shunts in adults. Am J Med </a:t>
            </a:r>
            <a:r>
              <a:rPr lang="en-US" sz="1600" dirty="0" err="1">
                <a:solidFill>
                  <a:schemeClr val="tx1"/>
                </a:solidFill>
                <a:latin typeface="Arial" charset="0"/>
                <a:ea typeface="Arial" charset="0"/>
                <a:cs typeface="Arial" charset="0"/>
              </a:rPr>
              <a:t>Sci</a:t>
            </a:r>
            <a:r>
              <a:rPr lang="en-US" sz="1600" dirty="0">
                <a:solidFill>
                  <a:schemeClr val="tx1"/>
                </a:solidFill>
                <a:latin typeface="Arial" charset="0"/>
                <a:ea typeface="Arial" charset="0"/>
                <a:cs typeface="Arial" charset="0"/>
              </a:rPr>
              <a:t> 343: 334-336.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10.1097/MAJ.0b013e31823d35b4.</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4. Lee, M. S., </a:t>
            </a:r>
            <a:r>
              <a:rPr lang="en-US" sz="1600" dirty="0" err="1">
                <a:solidFill>
                  <a:schemeClr val="tx1"/>
                </a:solidFill>
                <a:latin typeface="Arial" charset="0"/>
                <a:ea typeface="Arial" charset="0"/>
                <a:cs typeface="Arial" charset="0"/>
              </a:rPr>
              <a:t>Pande</a:t>
            </a:r>
            <a:r>
              <a:rPr lang="en-US" sz="1600" dirty="0">
                <a:solidFill>
                  <a:schemeClr val="tx1"/>
                </a:solidFill>
                <a:latin typeface="Arial" charset="0"/>
                <a:ea typeface="Arial" charset="0"/>
                <a:cs typeface="Arial" charset="0"/>
              </a:rPr>
              <a:t>, R. L., Rao, B., </a:t>
            </a:r>
            <a:r>
              <a:rPr lang="en-US" sz="1600" dirty="0" err="1">
                <a:solidFill>
                  <a:schemeClr val="tx1"/>
                </a:solidFill>
                <a:latin typeface="Arial" charset="0"/>
                <a:ea typeface="Arial" charset="0"/>
                <a:cs typeface="Arial" charset="0"/>
              </a:rPr>
              <a:t>Landzberg</a:t>
            </a:r>
            <a:r>
              <a:rPr lang="en-US" sz="1600" dirty="0">
                <a:solidFill>
                  <a:schemeClr val="tx1"/>
                </a:solidFill>
                <a:latin typeface="Arial" charset="0"/>
                <a:ea typeface="Arial" charset="0"/>
                <a:cs typeface="Arial" charset="0"/>
              </a:rPr>
              <a:t>, M. J. &amp; </a:t>
            </a:r>
            <a:r>
              <a:rPr lang="en-US" sz="1600" dirty="0" err="1">
                <a:solidFill>
                  <a:schemeClr val="tx1"/>
                </a:solidFill>
                <a:latin typeface="Arial" charset="0"/>
                <a:ea typeface="Arial" charset="0"/>
                <a:cs typeface="Arial" charset="0"/>
              </a:rPr>
              <a:t>Kwong</a:t>
            </a:r>
            <a:r>
              <a:rPr lang="en-US" sz="1600" dirty="0">
                <a:solidFill>
                  <a:schemeClr val="tx1"/>
                </a:solidFill>
                <a:latin typeface="Arial" charset="0"/>
                <a:ea typeface="Arial" charset="0"/>
                <a:cs typeface="Arial" charset="0"/>
              </a:rPr>
              <a:t>, R. Y.. 2011. Cerebral abscess due to persistent left superior vena cava draining into the left atrium. Circulation 124: 2362-2364.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10.1161/CIRCULATIONAHA.111.046102. </a:t>
            </a:r>
            <a:r>
              <a:rPr lang="en-US" sz="1600" dirty="0">
                <a:solidFill>
                  <a:schemeClr val="tx1"/>
                </a:solidFill>
                <a:latin typeface="Arial" charset="0"/>
                <a:ea typeface="Arial" charset="0"/>
                <a:cs typeface="Arial" charset="0"/>
                <a:hlinkClick r:id="rId4"/>
              </a:rPr>
              <a:t>https://www.ncbi.nlm.nih.gov/pubmed/22105199</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5. </a:t>
            </a:r>
            <a:r>
              <a:rPr lang="en-US" sz="1600" dirty="0" err="1">
                <a:solidFill>
                  <a:schemeClr val="tx1"/>
                </a:solidFill>
                <a:latin typeface="Arial" charset="0"/>
                <a:ea typeface="Arial" charset="0"/>
                <a:cs typeface="Arial" charset="0"/>
              </a:rPr>
              <a:t>Farazi-Chongouki</a:t>
            </a:r>
            <a:r>
              <a:rPr lang="en-US" sz="1600" dirty="0">
                <a:solidFill>
                  <a:schemeClr val="tx1"/>
                </a:solidFill>
                <a:latin typeface="Arial" charset="0"/>
                <a:ea typeface="Arial" charset="0"/>
                <a:cs typeface="Arial" charset="0"/>
              </a:rPr>
              <a:t>, C., </a:t>
            </a:r>
            <a:r>
              <a:rPr lang="en-US" sz="1600" dirty="0" err="1">
                <a:solidFill>
                  <a:schemeClr val="tx1"/>
                </a:solidFill>
                <a:latin typeface="Arial" charset="0"/>
                <a:ea typeface="Arial" charset="0"/>
                <a:cs typeface="Arial" charset="0"/>
              </a:rPr>
              <a:t>Dalianoudis</a:t>
            </a:r>
            <a:r>
              <a:rPr lang="en-US" sz="1600" dirty="0">
                <a:solidFill>
                  <a:schemeClr val="tx1"/>
                </a:solidFill>
                <a:latin typeface="Arial" charset="0"/>
                <a:ea typeface="Arial" charset="0"/>
                <a:cs typeface="Arial" charset="0"/>
              </a:rPr>
              <a:t>, I., </a:t>
            </a:r>
            <a:r>
              <a:rPr lang="en-US" sz="1600" dirty="0" err="1">
                <a:solidFill>
                  <a:schemeClr val="tx1"/>
                </a:solidFill>
                <a:latin typeface="Arial" charset="0"/>
                <a:ea typeface="Arial" charset="0"/>
                <a:cs typeface="Arial" charset="0"/>
              </a:rPr>
              <a:t>Ninos</a:t>
            </a:r>
            <a:r>
              <a:rPr lang="en-US" sz="1600" dirty="0">
                <a:solidFill>
                  <a:schemeClr val="tx1"/>
                </a:solidFill>
                <a:latin typeface="Arial" charset="0"/>
                <a:ea typeface="Arial" charset="0"/>
                <a:cs typeface="Arial" charset="0"/>
              </a:rPr>
              <a:t>, A., Diamantopoulos, P., </a:t>
            </a:r>
            <a:r>
              <a:rPr lang="en-US" sz="1600" dirty="0" err="1">
                <a:solidFill>
                  <a:schemeClr val="tx1"/>
                </a:solidFill>
                <a:latin typeface="Arial" charset="0"/>
                <a:ea typeface="Arial" charset="0"/>
                <a:cs typeface="Arial" charset="0"/>
              </a:rPr>
              <a:t>Filippou</a:t>
            </a:r>
            <a:r>
              <a:rPr lang="en-US" sz="1600" dirty="0">
                <a:solidFill>
                  <a:schemeClr val="tx1"/>
                </a:solidFill>
                <a:latin typeface="Arial" charset="0"/>
                <a:ea typeface="Arial" charset="0"/>
                <a:cs typeface="Arial" charset="0"/>
              </a:rPr>
              <a:t>, D., </a:t>
            </a:r>
            <a:r>
              <a:rPr lang="en-US" sz="1600" dirty="0" err="1">
                <a:solidFill>
                  <a:schemeClr val="tx1"/>
                </a:solidFill>
                <a:latin typeface="Arial" charset="0"/>
                <a:ea typeface="Arial" charset="0"/>
                <a:cs typeface="Arial" charset="0"/>
              </a:rPr>
              <a:t>Pierrakakis</a:t>
            </a:r>
            <a:r>
              <a:rPr lang="en-US" sz="1600" dirty="0">
                <a:solidFill>
                  <a:schemeClr val="tx1"/>
                </a:solidFill>
                <a:latin typeface="Arial" charset="0"/>
                <a:ea typeface="Arial" charset="0"/>
                <a:cs typeface="Arial" charset="0"/>
              </a:rPr>
              <a:t>, S. &amp; </a:t>
            </a:r>
            <a:r>
              <a:rPr lang="en-US" sz="1600" dirty="0" err="1">
                <a:solidFill>
                  <a:schemeClr val="tx1"/>
                </a:solidFill>
                <a:latin typeface="Arial" charset="0"/>
                <a:ea typeface="Arial" charset="0"/>
                <a:cs typeface="Arial" charset="0"/>
              </a:rPr>
              <a:t>Skandalakis</a:t>
            </a:r>
            <a:r>
              <a:rPr lang="en-US" sz="1600" dirty="0">
                <a:solidFill>
                  <a:schemeClr val="tx1"/>
                </a:solidFill>
                <a:latin typeface="Arial" charset="0"/>
                <a:ea typeface="Arial" charset="0"/>
                <a:cs typeface="Arial" charset="0"/>
              </a:rPr>
              <a:t>, P.. 2019. Double superior vena cava: presentation of two cases and review of the literature. </a:t>
            </a:r>
            <a:r>
              <a:rPr lang="en-US" sz="1600" dirty="0" err="1">
                <a:solidFill>
                  <a:schemeClr val="tx1"/>
                </a:solidFill>
                <a:latin typeface="Arial" charset="0"/>
                <a:ea typeface="Arial" charset="0"/>
                <a:cs typeface="Arial" charset="0"/>
              </a:rPr>
              <a:t>Acta</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Chir</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Belg</a:t>
            </a:r>
            <a:r>
              <a:rPr lang="en-US" sz="1600" dirty="0">
                <a:solidFill>
                  <a:schemeClr val="tx1"/>
                </a:solidFill>
                <a:latin typeface="Arial" charset="0"/>
                <a:ea typeface="Arial" charset="0"/>
                <a:cs typeface="Arial" charset="0"/>
              </a:rPr>
              <a:t> 119: 316-321.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10.1080/00015458.2018.1438564.</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6. </a:t>
            </a:r>
            <a:r>
              <a:rPr lang="en-US" sz="1600" dirty="0" err="1">
                <a:solidFill>
                  <a:schemeClr val="tx1"/>
                </a:solidFill>
                <a:latin typeface="Arial" charset="0"/>
                <a:ea typeface="Arial" charset="0"/>
                <a:cs typeface="Arial" charset="0"/>
              </a:rPr>
              <a:t>Kougias</a:t>
            </a:r>
            <a:r>
              <a:rPr lang="en-US" sz="1600" dirty="0">
                <a:solidFill>
                  <a:schemeClr val="tx1"/>
                </a:solidFill>
                <a:latin typeface="Arial" charset="0"/>
                <a:ea typeface="Arial" charset="0"/>
                <a:cs typeface="Arial" charset="0"/>
              </a:rPr>
              <a:t>, P., </a:t>
            </a:r>
            <a:r>
              <a:rPr lang="en-US" sz="1600" dirty="0" err="1">
                <a:solidFill>
                  <a:schemeClr val="tx1"/>
                </a:solidFill>
                <a:latin typeface="Arial" charset="0"/>
                <a:ea typeface="Arial" charset="0"/>
                <a:cs typeface="Arial" charset="0"/>
              </a:rPr>
              <a:t>Peden</a:t>
            </a:r>
            <a:r>
              <a:rPr lang="en-US" sz="1600" dirty="0">
                <a:solidFill>
                  <a:schemeClr val="tx1"/>
                </a:solidFill>
                <a:latin typeface="Arial" charset="0"/>
                <a:ea typeface="Arial" charset="0"/>
                <a:cs typeface="Arial" charset="0"/>
              </a:rPr>
              <a:t>, E. K., Lin, P., </a:t>
            </a:r>
            <a:r>
              <a:rPr lang="en-US" sz="1600" dirty="0" err="1">
                <a:solidFill>
                  <a:schemeClr val="tx1"/>
                </a:solidFill>
                <a:latin typeface="Arial" charset="0"/>
                <a:ea typeface="Arial" charset="0"/>
                <a:cs typeface="Arial" charset="0"/>
              </a:rPr>
              <a:t>Buergler</a:t>
            </a:r>
            <a:r>
              <a:rPr lang="en-US" sz="1600" dirty="0">
                <a:solidFill>
                  <a:schemeClr val="tx1"/>
                </a:solidFill>
                <a:latin typeface="Arial" charset="0"/>
                <a:ea typeface="Arial" charset="0"/>
                <a:cs typeface="Arial" charset="0"/>
              </a:rPr>
              <a:t>, J. &amp; </a:t>
            </a:r>
            <a:r>
              <a:rPr lang="en-US" sz="1600" dirty="0" err="1">
                <a:solidFill>
                  <a:schemeClr val="tx1"/>
                </a:solidFill>
                <a:latin typeface="Arial" charset="0"/>
                <a:ea typeface="Arial" charset="0"/>
                <a:cs typeface="Arial" charset="0"/>
              </a:rPr>
              <a:t>Lumsden</a:t>
            </a:r>
            <a:r>
              <a:rPr lang="en-US" sz="1600" dirty="0">
                <a:solidFill>
                  <a:schemeClr val="tx1"/>
                </a:solidFill>
                <a:latin typeface="Arial" charset="0"/>
                <a:ea typeface="Arial" charset="0"/>
                <a:cs typeface="Arial" charset="0"/>
              </a:rPr>
              <a:t>, A. B.. 2006. Endovascular occlusion of right to left arteriovenous shunt associated with persistent left superior vena cava. J </a:t>
            </a:r>
            <a:r>
              <a:rPr lang="en-US" sz="1600" dirty="0" err="1">
                <a:solidFill>
                  <a:schemeClr val="tx1"/>
                </a:solidFill>
                <a:latin typeface="Arial" charset="0"/>
                <a:ea typeface="Arial" charset="0"/>
                <a:cs typeface="Arial" charset="0"/>
              </a:rPr>
              <a:t>Vasc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44: 875-878.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10.1016/j.jvs.2006.06.022.</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7. Aguilar, J. M., Rodríguez-Serrano, F., </a:t>
            </a:r>
            <a:r>
              <a:rPr lang="en-US" sz="1600" dirty="0" err="1">
                <a:solidFill>
                  <a:schemeClr val="tx1"/>
                </a:solidFill>
                <a:latin typeface="Arial" charset="0"/>
                <a:ea typeface="Arial" charset="0"/>
                <a:cs typeface="Arial" charset="0"/>
              </a:rPr>
              <a:t>Ferreiro-Marzal</a:t>
            </a:r>
            <a:r>
              <a:rPr lang="en-US" sz="1600" dirty="0">
                <a:solidFill>
                  <a:schemeClr val="tx1"/>
                </a:solidFill>
                <a:latin typeface="Arial" charset="0"/>
                <a:ea typeface="Arial" charset="0"/>
                <a:cs typeface="Arial" charset="0"/>
              </a:rPr>
              <a:t>, A., Esteban-Molina, M., </a:t>
            </a:r>
            <a:r>
              <a:rPr lang="en-US" sz="1600" dirty="0" err="1">
                <a:solidFill>
                  <a:schemeClr val="tx1"/>
                </a:solidFill>
                <a:latin typeface="Arial" charset="0"/>
                <a:ea typeface="Arial" charset="0"/>
                <a:cs typeface="Arial" charset="0"/>
              </a:rPr>
              <a:t>Gabucio</a:t>
            </a:r>
            <a:r>
              <a:rPr lang="en-US" sz="1600" dirty="0">
                <a:solidFill>
                  <a:schemeClr val="tx1"/>
                </a:solidFill>
                <a:latin typeface="Arial" charset="0"/>
                <a:ea typeface="Arial" charset="0"/>
                <a:cs typeface="Arial" charset="0"/>
              </a:rPr>
              <a:t>, A., </a:t>
            </a:r>
            <a:r>
              <a:rPr lang="en-US" sz="1600" dirty="0" err="1">
                <a:solidFill>
                  <a:schemeClr val="tx1"/>
                </a:solidFill>
                <a:latin typeface="Arial" charset="0"/>
                <a:ea typeface="Arial" charset="0"/>
                <a:cs typeface="Arial" charset="0"/>
              </a:rPr>
              <a:t>García</a:t>
            </a:r>
            <a:r>
              <a:rPr lang="en-US" sz="1600" dirty="0">
                <a:solidFill>
                  <a:schemeClr val="tx1"/>
                </a:solidFill>
                <a:latin typeface="Arial" charset="0"/>
                <a:ea typeface="Arial" charset="0"/>
                <a:cs typeface="Arial" charset="0"/>
              </a:rPr>
              <a:t>, E., </a:t>
            </a:r>
            <a:r>
              <a:rPr lang="en-US" sz="1600" dirty="0" err="1">
                <a:solidFill>
                  <a:schemeClr val="tx1"/>
                </a:solidFill>
                <a:latin typeface="Arial" charset="0"/>
                <a:ea typeface="Arial" charset="0"/>
                <a:cs typeface="Arial" charset="0"/>
              </a:rPr>
              <a:t>Boni</a:t>
            </a:r>
            <a:r>
              <a:rPr lang="en-US" sz="1600" dirty="0">
                <a:solidFill>
                  <a:schemeClr val="tx1"/>
                </a:solidFill>
                <a:latin typeface="Arial" charset="0"/>
                <a:ea typeface="Arial" charset="0"/>
                <a:cs typeface="Arial" charset="0"/>
              </a:rPr>
              <a:t>, L. &amp; </a:t>
            </a:r>
            <a:r>
              <a:rPr lang="en-US" sz="1600" dirty="0" err="1">
                <a:solidFill>
                  <a:schemeClr val="tx1"/>
                </a:solidFill>
                <a:latin typeface="Arial" charset="0"/>
                <a:ea typeface="Arial" charset="0"/>
                <a:cs typeface="Arial" charset="0"/>
              </a:rPr>
              <a:t>Garrido</a:t>
            </a:r>
            <a:r>
              <a:rPr lang="en-US" sz="1600" dirty="0">
                <a:solidFill>
                  <a:schemeClr val="tx1"/>
                </a:solidFill>
                <a:latin typeface="Arial" charset="0"/>
                <a:ea typeface="Arial" charset="0"/>
                <a:cs typeface="Arial" charset="0"/>
              </a:rPr>
              <a:t>, J. M.. 2019. Left superior vena cava draining into the left atrium: Clinical entities, diagnosis and surgical treatment. Arch </a:t>
            </a:r>
            <a:r>
              <a:rPr lang="en-US" sz="1600" dirty="0" err="1">
                <a:solidFill>
                  <a:schemeClr val="tx1"/>
                </a:solidFill>
                <a:latin typeface="Arial" charset="0"/>
                <a:ea typeface="Arial" charset="0"/>
                <a:cs typeface="Arial" charset="0"/>
              </a:rPr>
              <a:t>Cardiovasc</a:t>
            </a:r>
            <a:r>
              <a:rPr lang="en-US" sz="1600" dirty="0">
                <a:solidFill>
                  <a:schemeClr val="tx1"/>
                </a:solidFill>
                <a:latin typeface="Arial" charset="0"/>
                <a:ea typeface="Arial" charset="0"/>
                <a:cs typeface="Arial" charset="0"/>
              </a:rPr>
              <a:t> Dis 112: 135-143.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10.1016/j.acvd.2018.05.007.</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8. Maki, R., </a:t>
            </a:r>
            <a:r>
              <a:rPr lang="en-US" sz="1600" dirty="0" err="1">
                <a:solidFill>
                  <a:schemeClr val="tx1"/>
                </a:solidFill>
                <a:latin typeface="Arial" charset="0"/>
                <a:ea typeface="Arial" charset="0"/>
                <a:cs typeface="Arial" charset="0"/>
              </a:rPr>
              <a:t>Miyajima</a:t>
            </a:r>
            <a:r>
              <a:rPr lang="en-US" sz="1600" dirty="0">
                <a:solidFill>
                  <a:schemeClr val="tx1"/>
                </a:solidFill>
                <a:latin typeface="Arial" charset="0"/>
                <a:ea typeface="Arial" charset="0"/>
                <a:cs typeface="Arial" charset="0"/>
              </a:rPr>
              <a:t>, M., </a:t>
            </a:r>
            <a:r>
              <a:rPr lang="en-US" sz="1600" dirty="0" err="1">
                <a:solidFill>
                  <a:schemeClr val="tx1"/>
                </a:solidFill>
                <a:latin typeface="Arial" charset="0"/>
                <a:ea typeface="Arial" charset="0"/>
                <a:cs typeface="Arial" charset="0"/>
              </a:rPr>
              <a:t>Mishina</a:t>
            </a:r>
            <a:r>
              <a:rPr lang="en-US" sz="1600" dirty="0">
                <a:solidFill>
                  <a:schemeClr val="tx1"/>
                </a:solidFill>
                <a:latin typeface="Arial" charset="0"/>
                <a:ea typeface="Arial" charset="0"/>
                <a:cs typeface="Arial" charset="0"/>
              </a:rPr>
              <a:t>, T. &amp; Watanabe, A.. 2019. Left upper pulmonary vein connected to the persistent left superior vena cava and the left atrium. Gen </a:t>
            </a:r>
            <a:r>
              <a:rPr lang="en-US" sz="1600" dirty="0" err="1">
                <a:solidFill>
                  <a:schemeClr val="tx1"/>
                </a:solidFill>
                <a:latin typeface="Arial" charset="0"/>
                <a:ea typeface="Arial" charset="0"/>
                <a:cs typeface="Arial" charset="0"/>
              </a:rPr>
              <a:t>Thorac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Cardiovasc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67: 723-725.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10.1007/s11748-018-1018-7.</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9.Ch'ng, J. K., Soon, J. L. &amp; Lim, C. H.. 2012. Paradoxical emboli from left superior vena cava causing recurrent brain abscess. Singapore Med J 53: e21-3.</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10.Hutyra, M., </a:t>
            </a:r>
            <a:r>
              <a:rPr lang="en-US" sz="1600" dirty="0" err="1">
                <a:solidFill>
                  <a:schemeClr val="tx1"/>
                </a:solidFill>
                <a:latin typeface="Arial" charset="0"/>
                <a:ea typeface="Arial" charset="0"/>
                <a:cs typeface="Arial" charset="0"/>
              </a:rPr>
              <a:t>Skala</a:t>
            </a:r>
            <a:r>
              <a:rPr lang="en-US" sz="1600" dirty="0">
                <a:solidFill>
                  <a:schemeClr val="tx1"/>
                </a:solidFill>
                <a:latin typeface="Arial" charset="0"/>
                <a:ea typeface="Arial" charset="0"/>
                <a:cs typeface="Arial" charset="0"/>
              </a:rPr>
              <a:t>, T., </a:t>
            </a:r>
            <a:r>
              <a:rPr lang="en-US" sz="1600" dirty="0" err="1">
                <a:solidFill>
                  <a:schemeClr val="tx1"/>
                </a:solidFill>
                <a:latin typeface="Arial" charset="0"/>
                <a:ea typeface="Arial" charset="0"/>
                <a:cs typeface="Arial" charset="0"/>
              </a:rPr>
              <a:t>Sanak</a:t>
            </a:r>
            <a:r>
              <a:rPr lang="en-US" sz="1600" dirty="0">
                <a:solidFill>
                  <a:schemeClr val="tx1"/>
                </a:solidFill>
                <a:latin typeface="Arial" charset="0"/>
                <a:ea typeface="Arial" charset="0"/>
                <a:cs typeface="Arial" charset="0"/>
              </a:rPr>
              <a:t>, D., Novotny, J., </a:t>
            </a:r>
            <a:r>
              <a:rPr lang="en-US" sz="1600" dirty="0" err="1">
                <a:solidFill>
                  <a:schemeClr val="tx1"/>
                </a:solidFill>
                <a:latin typeface="Arial" charset="0"/>
                <a:ea typeface="Arial" charset="0"/>
                <a:cs typeface="Arial" charset="0"/>
              </a:rPr>
              <a:t>Köcher</a:t>
            </a:r>
            <a:r>
              <a:rPr lang="en-US" sz="1600" dirty="0">
                <a:solidFill>
                  <a:schemeClr val="tx1"/>
                </a:solidFill>
                <a:latin typeface="Arial" charset="0"/>
                <a:ea typeface="Arial" charset="0"/>
                <a:cs typeface="Arial" charset="0"/>
              </a:rPr>
              <a:t>, M. &amp; </a:t>
            </a:r>
            <a:r>
              <a:rPr lang="en-US" sz="1600" dirty="0" err="1">
                <a:solidFill>
                  <a:schemeClr val="tx1"/>
                </a:solidFill>
                <a:latin typeface="Arial" charset="0"/>
                <a:ea typeface="Arial" charset="0"/>
                <a:cs typeface="Arial" charset="0"/>
              </a:rPr>
              <a:t>Taborsky</a:t>
            </a:r>
            <a:r>
              <a:rPr lang="en-US" sz="1600" dirty="0">
                <a:solidFill>
                  <a:schemeClr val="tx1"/>
                </a:solidFill>
                <a:latin typeface="Arial" charset="0"/>
                <a:ea typeface="Arial" charset="0"/>
                <a:cs typeface="Arial" charset="0"/>
              </a:rPr>
              <a:t>, M.. 2010. Persistent left superior vena cava connected through the left upper pulmonary vein to the left atrium: an unusual pathway for paradoxical embolization and a rare cause of recurrent transient </a:t>
            </a:r>
            <a:r>
              <a:rPr lang="en-US" sz="1600" dirty="0" err="1">
                <a:solidFill>
                  <a:schemeClr val="tx1"/>
                </a:solidFill>
                <a:latin typeface="Arial" charset="0"/>
                <a:ea typeface="Arial" charset="0"/>
                <a:cs typeface="Arial" charset="0"/>
              </a:rPr>
              <a:t>ischaemic</a:t>
            </a:r>
            <a:r>
              <a:rPr lang="en-US" sz="1600" dirty="0">
                <a:solidFill>
                  <a:schemeClr val="tx1"/>
                </a:solidFill>
                <a:latin typeface="Arial" charset="0"/>
                <a:ea typeface="Arial" charset="0"/>
                <a:cs typeface="Arial" charset="0"/>
              </a:rPr>
              <a:t> attack. </a:t>
            </a:r>
            <a:r>
              <a:rPr lang="en-US" sz="1600" dirty="0" err="1">
                <a:solidFill>
                  <a:schemeClr val="tx1"/>
                </a:solidFill>
                <a:latin typeface="Arial" charset="0"/>
                <a:ea typeface="Arial" charset="0"/>
                <a:cs typeface="Arial" charset="0"/>
              </a:rPr>
              <a:t>Eur</a:t>
            </a:r>
            <a:r>
              <a:rPr lang="en-US" sz="1600" dirty="0">
                <a:solidFill>
                  <a:schemeClr val="tx1"/>
                </a:solidFill>
                <a:latin typeface="Arial" charset="0"/>
                <a:ea typeface="Arial" charset="0"/>
                <a:cs typeface="Arial" charset="0"/>
              </a:rPr>
              <a:t> J </a:t>
            </a:r>
            <a:r>
              <a:rPr lang="en-US" sz="1600" dirty="0" err="1">
                <a:solidFill>
                  <a:schemeClr val="tx1"/>
                </a:solidFill>
                <a:latin typeface="Arial" charset="0"/>
                <a:ea typeface="Arial" charset="0"/>
                <a:cs typeface="Arial" charset="0"/>
              </a:rPr>
              <a:t>Echocardiogr</a:t>
            </a:r>
            <a:r>
              <a:rPr lang="en-US" sz="1600" dirty="0">
                <a:solidFill>
                  <a:schemeClr val="tx1"/>
                </a:solidFill>
                <a:latin typeface="Arial" charset="0"/>
                <a:ea typeface="Arial" charset="0"/>
                <a:cs typeface="Arial" charset="0"/>
              </a:rPr>
              <a:t> 11: E35.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10.1093/</a:t>
            </a:r>
            <a:r>
              <a:rPr lang="en-US" sz="1600" dirty="0" err="1">
                <a:solidFill>
                  <a:schemeClr val="tx1"/>
                </a:solidFill>
                <a:latin typeface="Arial" charset="0"/>
                <a:ea typeface="Arial" charset="0"/>
                <a:cs typeface="Arial" charset="0"/>
              </a:rPr>
              <a:t>ejechocard</a:t>
            </a:r>
            <a:r>
              <a:rPr lang="en-US" sz="1600" dirty="0">
                <a:solidFill>
                  <a:schemeClr val="tx1"/>
                </a:solidFill>
                <a:latin typeface="Arial" charset="0"/>
                <a:ea typeface="Arial" charset="0"/>
                <a:cs typeface="Arial" charset="0"/>
              </a:rPr>
              <a:t>/jeq079.</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11. </a:t>
            </a:r>
            <a:r>
              <a:rPr lang="en-US" sz="1600" dirty="0" err="1">
                <a:solidFill>
                  <a:schemeClr val="tx1"/>
                </a:solidFill>
                <a:latin typeface="Arial" charset="0"/>
                <a:ea typeface="Arial" charset="0"/>
                <a:cs typeface="Arial" charset="0"/>
              </a:rPr>
              <a:t>Tobbia</a:t>
            </a:r>
            <a:r>
              <a:rPr lang="en-US" sz="1600" dirty="0">
                <a:solidFill>
                  <a:schemeClr val="tx1"/>
                </a:solidFill>
                <a:latin typeface="Arial" charset="0"/>
                <a:ea typeface="Arial" charset="0"/>
                <a:cs typeface="Arial" charset="0"/>
              </a:rPr>
              <a:t>, P., Norris, L. A. &amp; Lane, T.. 2013. Persistent left superior vena cava draining into the left atrium. BMJ Case Rep 2013: 010167.</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12. </a:t>
            </a:r>
            <a:r>
              <a:rPr lang="en-US" sz="1600" dirty="0" err="1">
                <a:solidFill>
                  <a:schemeClr val="tx1"/>
                </a:solidFill>
                <a:latin typeface="Arial" charset="0"/>
                <a:ea typeface="Arial" charset="0"/>
                <a:cs typeface="Arial" charset="0"/>
              </a:rPr>
              <a:t>Povoski</a:t>
            </a:r>
            <a:r>
              <a:rPr lang="en-US" sz="1600" dirty="0">
                <a:solidFill>
                  <a:schemeClr val="tx1"/>
                </a:solidFill>
                <a:latin typeface="Arial" charset="0"/>
                <a:ea typeface="Arial" charset="0"/>
                <a:cs typeface="Arial" charset="0"/>
              </a:rPr>
              <a:t>, S. P. &amp; </a:t>
            </a:r>
            <a:r>
              <a:rPr lang="en-US" sz="1600" dirty="0" err="1">
                <a:solidFill>
                  <a:schemeClr val="tx1"/>
                </a:solidFill>
                <a:latin typeface="Arial" charset="0"/>
                <a:ea typeface="Arial" charset="0"/>
                <a:cs typeface="Arial" charset="0"/>
              </a:rPr>
              <a:t>Khabiri</a:t>
            </a:r>
            <a:r>
              <a:rPr lang="en-US" sz="1600" dirty="0">
                <a:solidFill>
                  <a:schemeClr val="tx1"/>
                </a:solidFill>
                <a:latin typeface="Arial" charset="0"/>
                <a:ea typeface="Arial" charset="0"/>
                <a:cs typeface="Arial" charset="0"/>
              </a:rPr>
              <a:t>, H.. 2011. Persistent left superior vena cava: review of the literature, clinical implications, and relevance of alterations in thoracic central venous anatomy as pertaining to the general principles of central venous access device placement and venography in cancer patients. World J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Oncol</a:t>
            </a:r>
            <a:r>
              <a:rPr lang="en-US" sz="1600" dirty="0">
                <a:solidFill>
                  <a:schemeClr val="tx1"/>
                </a:solidFill>
                <a:latin typeface="Arial" charset="0"/>
                <a:ea typeface="Arial" charset="0"/>
                <a:cs typeface="Arial" charset="0"/>
              </a:rPr>
              <a:t> 9: 173.</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13. </a:t>
            </a:r>
            <a:r>
              <a:rPr lang="en-US" sz="1600" dirty="0" err="1">
                <a:solidFill>
                  <a:schemeClr val="tx1"/>
                </a:solidFill>
                <a:latin typeface="Arial" charset="0"/>
                <a:ea typeface="Arial" charset="0"/>
                <a:cs typeface="Arial" charset="0"/>
              </a:rPr>
              <a:t>Muthialu</a:t>
            </a:r>
            <a:r>
              <a:rPr lang="en-US" sz="1600" dirty="0">
                <a:solidFill>
                  <a:schemeClr val="tx1"/>
                </a:solidFill>
                <a:latin typeface="Arial" charset="0"/>
                <a:ea typeface="Arial" charset="0"/>
                <a:cs typeface="Arial" charset="0"/>
              </a:rPr>
              <a:t>, N., Fajardo, D., Sullivan, I. D. &amp; Tsang, V.. 2016. Repair of Persistent Left Superior Vena Cava to Unroofed Coronary Sinus Defect by Retro-Aortic Implantation (Modified Warden Type Procedure). J Card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31: 103-105.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10.1111/jocs.12684.</a:t>
            </a:r>
            <a:br>
              <a:rPr lang="en-US" sz="1600" dirty="0">
                <a:solidFill>
                  <a:schemeClr val="tx1"/>
                </a:solidFill>
                <a:latin typeface="Arial" charset="0"/>
                <a:ea typeface="Arial" charset="0"/>
                <a:cs typeface="Arial" charset="0"/>
              </a:rPr>
            </a:br>
            <a:br>
              <a:rPr lang="en-US" sz="1600" dirty="0">
                <a:solidFill>
                  <a:schemeClr val="tx1"/>
                </a:solidFill>
                <a:latin typeface="Arial" charset="0"/>
                <a:ea typeface="Arial" charset="0"/>
                <a:cs typeface="Arial" charset="0"/>
              </a:rPr>
            </a:br>
            <a:r>
              <a:rPr lang="en-US" sz="1600" dirty="0">
                <a:solidFill>
                  <a:schemeClr val="tx1"/>
                </a:solidFill>
                <a:latin typeface="Arial" charset="0"/>
                <a:ea typeface="Arial" charset="0"/>
                <a:cs typeface="Arial" charset="0"/>
              </a:rPr>
              <a:t>14. </a:t>
            </a:r>
            <a:r>
              <a:rPr lang="en-US" sz="1600" dirty="0" err="1">
                <a:solidFill>
                  <a:schemeClr val="tx1"/>
                </a:solidFill>
                <a:latin typeface="Arial" charset="0"/>
                <a:ea typeface="Arial" charset="0"/>
                <a:cs typeface="Arial" charset="0"/>
              </a:rPr>
              <a:t>Erek</a:t>
            </a:r>
            <a:r>
              <a:rPr lang="en-US" sz="1600" dirty="0">
                <a:solidFill>
                  <a:schemeClr val="tx1"/>
                </a:solidFill>
                <a:latin typeface="Arial" charset="0"/>
                <a:ea typeface="Arial" charset="0"/>
                <a:cs typeface="Arial" charset="0"/>
              </a:rPr>
              <a:t>, E., Aydin, S. &amp; Suzan, D.. 2016. Right Atrial Flap Repair for Left Superior Vena Cava Draining into Left Atrium. </a:t>
            </a:r>
            <a:r>
              <a:rPr lang="en-US" sz="1600" dirty="0" err="1">
                <a:solidFill>
                  <a:schemeClr val="tx1"/>
                </a:solidFill>
                <a:latin typeface="Arial" charset="0"/>
                <a:ea typeface="Arial" charset="0"/>
                <a:cs typeface="Arial" charset="0"/>
              </a:rPr>
              <a:t>Thorac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Cardiovasc</a:t>
            </a:r>
            <a:r>
              <a:rPr lang="en-US" sz="1600" dirty="0">
                <a:solidFill>
                  <a:schemeClr val="tx1"/>
                </a:solidFill>
                <a:latin typeface="Arial" charset="0"/>
                <a:ea typeface="Arial" charset="0"/>
                <a:cs typeface="Arial" charset="0"/>
              </a:rPr>
              <a:t> </a:t>
            </a:r>
            <a:r>
              <a:rPr lang="en-US" sz="1600" dirty="0" err="1">
                <a:solidFill>
                  <a:schemeClr val="tx1"/>
                </a:solidFill>
                <a:latin typeface="Arial" charset="0"/>
                <a:ea typeface="Arial" charset="0"/>
                <a:cs typeface="Arial" charset="0"/>
              </a:rPr>
              <a:t>Surg</a:t>
            </a:r>
            <a:r>
              <a:rPr lang="en-US" sz="1600" dirty="0">
                <a:solidFill>
                  <a:schemeClr val="tx1"/>
                </a:solidFill>
                <a:latin typeface="Arial" charset="0"/>
                <a:ea typeface="Arial" charset="0"/>
                <a:cs typeface="Arial" charset="0"/>
              </a:rPr>
              <a:t> 64: 59-61. </a:t>
            </a:r>
            <a:r>
              <a:rPr lang="en-US" sz="1600" dirty="0" err="1">
                <a:solidFill>
                  <a:schemeClr val="tx1"/>
                </a:solidFill>
                <a:latin typeface="Arial" charset="0"/>
                <a:ea typeface="Arial" charset="0"/>
                <a:cs typeface="Arial" charset="0"/>
              </a:rPr>
              <a:t>doi</a:t>
            </a:r>
            <a:r>
              <a:rPr lang="en-US" sz="1600" dirty="0">
                <a:solidFill>
                  <a:schemeClr val="tx1"/>
                </a:solidFill>
                <a:latin typeface="Arial" charset="0"/>
                <a:ea typeface="Arial" charset="0"/>
                <a:cs typeface="Arial" charset="0"/>
              </a:rPr>
              <a:t>: 10.1055/s-0035-1564931.</a:t>
            </a:r>
            <a:br>
              <a:rPr lang="en-US" sz="1600" dirty="0">
                <a:solidFill>
                  <a:schemeClr val="tx1"/>
                </a:solidFill>
                <a:latin typeface="Arial" charset="0"/>
                <a:ea typeface="Arial" charset="0"/>
                <a:cs typeface="Arial" charset="0"/>
              </a:rPr>
            </a:br>
            <a:endParaRPr lang="en-US" sz="1600" dirty="0">
              <a:solidFill>
                <a:schemeClr val="tx1"/>
              </a:solidFill>
              <a:latin typeface="Arial" charset="0"/>
              <a:ea typeface="Arial" charset="0"/>
              <a:cs typeface="Arial" charset="0"/>
            </a:endParaRPr>
          </a:p>
        </p:txBody>
      </p:sp>
      <p:sp>
        <p:nvSpPr>
          <p:cNvPr id="205" name="Text Placeholder 13"/>
          <p:cNvSpPr>
            <a:spLocks noGrp="1"/>
          </p:cNvSpPr>
          <p:nvPr>
            <p:ph type="body" idx="27"/>
          </p:nvPr>
        </p:nvSpPr>
        <p:spPr>
          <a:xfrm>
            <a:off x="5615493" y="876743"/>
            <a:ext cx="29141758" cy="1946367"/>
          </a:xfrm>
          <a:prstGeom prst="rect">
            <a:avLst/>
          </a:prstGeom>
          <a:extLst>
            <a:ext uri="{C572A759-6A51-4108-AA02-DFA0A04FC94B}">
              <ma14:wrappingTextBoxFlag xmlns="" xmlns:ma14="http://schemas.microsoft.com/office/mac/drawingml/2011/main" val="1"/>
            </a:ext>
          </a:extLst>
        </p:spPr>
        <p:txBody>
          <a:bodyPr>
            <a:normAutofit/>
          </a:bodyPr>
          <a:lstStyle>
            <a:lvl1pPr algn="ctr" defTabSz="260604">
              <a:spcBef>
                <a:spcPts val="0"/>
              </a:spcBef>
              <a:defRPr sz="6099" u="sng">
                <a:solidFill>
                  <a:srgbClr val="000000"/>
                </a:solidFill>
                <a:latin typeface="+mj-lt"/>
                <a:ea typeface="+mj-ea"/>
                <a:cs typeface="+mj-cs"/>
                <a:sym typeface="Helvetica"/>
              </a:defRPr>
            </a:lvl1pPr>
          </a:lstStyle>
          <a:p>
            <a:r>
              <a:rPr lang="en-US" sz="5400" u="none" dirty="0">
                <a:latin typeface="Arial" charset="0"/>
                <a:ea typeface="Arial" charset="0"/>
                <a:cs typeface="Arial" charset="0"/>
              </a:rPr>
              <a:t>Streptococcus intermedius Brain Abscess secondary to Persistent Left Superior Vena Cava</a:t>
            </a:r>
          </a:p>
          <a:p>
            <a:r>
              <a:rPr lang="en-US" sz="5200" u="none" dirty="0">
                <a:latin typeface="Arial" charset="0"/>
                <a:ea typeface="Arial" charset="0"/>
                <a:cs typeface="Arial" charset="0"/>
              </a:rPr>
              <a:t>Department of Internal Medicine | Northeast Georgia Medicine Center </a:t>
            </a:r>
          </a:p>
          <a:p>
            <a:endParaRPr lang="en-US" u="none" dirty="0">
              <a:latin typeface="Arial" charset="0"/>
              <a:ea typeface="Arial" charset="0"/>
              <a:cs typeface="Arial" charset="0"/>
            </a:endParaRPr>
          </a:p>
          <a:p>
            <a:endParaRPr u="none" dirty="0">
              <a:latin typeface="Arial" charset="0"/>
              <a:ea typeface="Arial" charset="0"/>
              <a:cs typeface="Arial" charset="0"/>
            </a:endParaRPr>
          </a:p>
        </p:txBody>
      </p:sp>
      <p:sp>
        <p:nvSpPr>
          <p:cNvPr id="206" name="Aman Kaur DO, Shelby Comeaux OMSIII, Supriya Mannepalli MD"/>
          <p:cNvSpPr txBox="1"/>
          <p:nvPr/>
        </p:nvSpPr>
        <p:spPr>
          <a:xfrm>
            <a:off x="12903797" y="2859268"/>
            <a:ext cx="14215156"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600"/>
            </a:lvl1pPr>
          </a:lstStyle>
          <a:p>
            <a:r>
              <a:rPr lang="en-US" dirty="0"/>
              <a:t> </a:t>
            </a:r>
            <a:r>
              <a:rPr lang="en-US" dirty="0">
                <a:latin typeface="Arial" charset="0"/>
                <a:ea typeface="Arial" charset="0"/>
                <a:cs typeface="Arial" charset="0"/>
              </a:rPr>
              <a:t>Alex Adams DO, Ryan Berry MD, Aman Kaur DO, Jason </a:t>
            </a:r>
            <a:r>
              <a:rPr lang="en-US" dirty="0" err="1">
                <a:latin typeface="Arial" charset="0"/>
                <a:ea typeface="Arial" charset="0"/>
                <a:cs typeface="Arial" charset="0"/>
              </a:rPr>
              <a:t>Fombi</a:t>
            </a:r>
            <a:r>
              <a:rPr lang="en-US" dirty="0">
                <a:latin typeface="Arial" charset="0"/>
                <a:ea typeface="Arial" charset="0"/>
                <a:cs typeface="Arial" charset="0"/>
              </a:rPr>
              <a:t>, MD</a:t>
            </a:r>
          </a:p>
          <a:p>
            <a:endParaRPr lang="en-US" dirty="0">
              <a:latin typeface="Arial" charset="0"/>
              <a:ea typeface="Arial" charset="0"/>
              <a:cs typeface="Arial" charset="0"/>
            </a:endParaRPr>
          </a:p>
        </p:txBody>
      </p:sp>
      <p:sp>
        <p:nvSpPr>
          <p:cNvPr id="208" name="Text Placeholder 452"/>
          <p:cNvSpPr txBox="1"/>
          <p:nvPr/>
        </p:nvSpPr>
        <p:spPr>
          <a:xfrm>
            <a:off x="228994" y="12696434"/>
            <a:ext cx="12674803" cy="815001"/>
          </a:xfrm>
          <a:prstGeom prst="rect">
            <a:avLst/>
          </a:prstGeom>
          <a:solidFill>
            <a:srgbClr val="404726"/>
          </a:solidFill>
          <a:ln w="12700">
            <a:miter lim="400000"/>
          </a:ln>
          <a:extLst>
            <a:ext uri="{C572A759-6A51-4108-AA02-DFA0A04FC94B}">
              <ma14:wrappingTextBoxFlag xmlns="" xmlns:ma14="http://schemas.microsoft.com/office/mac/drawingml/2011/main" val="1"/>
            </a:ext>
          </a:extLst>
        </p:spPr>
        <p:txBody>
          <a:bodyPr lIns="91436" tIns="91436" rIns="91436" bIns="91436" anchor="ctr">
            <a:normAutofit/>
          </a:bodyPr>
          <a:lstStyle>
            <a:lvl1pPr algn="ctr" defTabSz="3840288">
              <a:spcBef>
                <a:spcPts val="700"/>
              </a:spcBef>
              <a:defRPr sz="3200" b="1">
                <a:solidFill>
                  <a:srgbClr val="FFFFFF"/>
                </a:solidFill>
              </a:defRPr>
            </a:lvl1pPr>
          </a:lstStyle>
          <a:p>
            <a:r>
              <a:rPr sz="3500">
                <a:latin typeface="Arial" charset="0"/>
                <a:ea typeface="Arial" charset="0"/>
                <a:cs typeface="Arial" charset="0"/>
              </a:rPr>
              <a:t>Hospital Course</a:t>
            </a:r>
          </a:p>
        </p:txBody>
      </p:sp>
      <p:grpSp>
        <p:nvGrpSpPr>
          <p:cNvPr id="219" name="Group"/>
          <p:cNvGrpSpPr/>
          <p:nvPr/>
        </p:nvGrpSpPr>
        <p:grpSpPr>
          <a:xfrm>
            <a:off x="1822728" y="20669311"/>
            <a:ext cx="3508740" cy="1764649"/>
            <a:chOff x="163350" y="89912"/>
            <a:chExt cx="3508738" cy="1764648"/>
          </a:xfrm>
        </p:grpSpPr>
        <p:pic>
          <p:nvPicPr>
            <p:cNvPr id="214" name="Picture 2" descr="Picture 2"/>
            <p:cNvPicPr>
              <a:picLocks noChangeAspect="1"/>
            </p:cNvPicPr>
            <p:nvPr/>
          </p:nvPicPr>
          <p:blipFill>
            <a:blip r:embed="rId5"/>
            <a:srcRect l="15392" t="16269" r="50609" b="55022"/>
            <a:stretch>
              <a:fillRect/>
            </a:stretch>
          </p:blipFill>
          <p:spPr>
            <a:xfrm>
              <a:off x="622978" y="89912"/>
              <a:ext cx="2659760" cy="1764648"/>
            </a:xfrm>
            <a:prstGeom prst="rect">
              <a:avLst/>
            </a:prstGeom>
            <a:ln w="12700" cap="flat">
              <a:noFill/>
              <a:miter lim="400000"/>
            </a:ln>
            <a:effectLst/>
          </p:spPr>
        </p:pic>
        <p:sp>
          <p:nvSpPr>
            <p:cNvPr id="215" name="12.2 H"/>
            <p:cNvSpPr txBox="1"/>
            <p:nvPr/>
          </p:nvSpPr>
          <p:spPr>
            <a:xfrm>
              <a:off x="163350" y="709912"/>
              <a:ext cx="1428002" cy="5085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defTabSz="457200">
                <a:defRPr sz="3400">
                  <a:solidFill>
                    <a:srgbClr val="FF2600"/>
                  </a:solidFill>
                  <a:uFill>
                    <a:solidFill>
                      <a:srgbClr val="000000"/>
                    </a:solidFill>
                  </a:uFill>
                </a:defRPr>
              </a:pPr>
              <a:r>
                <a:rPr lang="en-US" dirty="0">
                  <a:solidFill>
                    <a:schemeClr val="tx1"/>
                  </a:solidFill>
                </a:rPr>
                <a:t>8.3</a:t>
              </a:r>
              <a:endParaRPr dirty="0">
                <a:solidFill>
                  <a:schemeClr val="tx1"/>
                </a:solidFill>
              </a:endParaRPr>
            </a:p>
          </p:txBody>
        </p:sp>
        <p:sp>
          <p:nvSpPr>
            <p:cNvPr id="216" name="12.7 L"/>
            <p:cNvSpPr txBox="1"/>
            <p:nvPr/>
          </p:nvSpPr>
          <p:spPr>
            <a:xfrm>
              <a:off x="1398521" y="235244"/>
              <a:ext cx="1379310" cy="5085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defTabSz="457200">
                <a:defRPr sz="3400">
                  <a:solidFill>
                    <a:srgbClr val="0433FF"/>
                  </a:solidFill>
                  <a:uFill>
                    <a:solidFill>
                      <a:srgbClr val="000000"/>
                    </a:solidFill>
                  </a:uFill>
                </a:defRPr>
              </a:pPr>
              <a:r>
                <a:rPr lang="en-US" dirty="0">
                  <a:solidFill>
                    <a:schemeClr val="tx1"/>
                  </a:solidFill>
                </a:rPr>
                <a:t>13.9</a:t>
              </a:r>
              <a:endParaRPr dirty="0">
                <a:solidFill>
                  <a:schemeClr val="tx1"/>
                </a:solidFill>
              </a:endParaRPr>
            </a:p>
          </p:txBody>
        </p:sp>
        <p:sp>
          <p:nvSpPr>
            <p:cNvPr id="217" name="39.7 L"/>
            <p:cNvSpPr txBox="1"/>
            <p:nvPr/>
          </p:nvSpPr>
          <p:spPr>
            <a:xfrm>
              <a:off x="1379066" y="923522"/>
              <a:ext cx="1379310" cy="5085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defTabSz="457200">
                <a:defRPr sz="3400">
                  <a:solidFill>
                    <a:srgbClr val="0433FF"/>
                  </a:solidFill>
                  <a:uFill>
                    <a:solidFill>
                      <a:srgbClr val="000000"/>
                    </a:solidFill>
                  </a:uFill>
                </a:defRPr>
              </a:pPr>
              <a:r>
                <a:rPr lang="en-US" dirty="0">
                  <a:solidFill>
                    <a:schemeClr val="tx1"/>
                  </a:solidFill>
                </a:rPr>
                <a:t>42</a:t>
              </a:r>
              <a:endParaRPr dirty="0">
                <a:solidFill>
                  <a:schemeClr val="tx1"/>
                </a:solidFill>
              </a:endParaRPr>
            </a:p>
          </p:txBody>
        </p:sp>
        <p:sp>
          <p:nvSpPr>
            <p:cNvPr id="218" name="338"/>
            <p:cNvSpPr txBox="1"/>
            <p:nvPr/>
          </p:nvSpPr>
          <p:spPr>
            <a:xfrm>
              <a:off x="2524573" y="628021"/>
              <a:ext cx="1147515" cy="5410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defTabSz="457200">
                <a:defRPr sz="3400">
                  <a:uFill>
                    <a:solidFill>
                      <a:srgbClr val="000000"/>
                    </a:solidFill>
                  </a:uFill>
                </a:defRPr>
              </a:pPr>
              <a:r>
                <a:rPr lang="en-US" dirty="0"/>
                <a:t>175</a:t>
              </a:r>
              <a:endParaRPr dirty="0"/>
            </a:p>
          </p:txBody>
        </p:sp>
      </p:grpSp>
      <p:sp>
        <p:nvSpPr>
          <p:cNvPr id="221" name="Text"/>
          <p:cNvSpPr txBox="1"/>
          <p:nvPr/>
        </p:nvSpPr>
        <p:spPr>
          <a:xfrm>
            <a:off x="11278897" y="19684338"/>
            <a:ext cx="16964606" cy="19050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lnSpc>
                <a:spcPct val="120000"/>
              </a:lnSpc>
              <a:defRPr sz="3600">
                <a:uFill>
                  <a:solidFill>
                    <a:srgbClr val="000000"/>
                  </a:solidFill>
                </a:uFill>
              </a:defRPr>
            </a:pPr>
            <a:endParaRPr/>
          </a:p>
          <a:p>
            <a:pPr defTabSz="457200">
              <a:lnSpc>
                <a:spcPct val="120000"/>
              </a:lnSpc>
              <a:defRPr sz="3600">
                <a:uFill>
                  <a:solidFill>
                    <a:srgbClr val="000000"/>
                  </a:solidFill>
                </a:uFill>
              </a:defRPr>
            </a:pPr>
            <a:endParaRPr/>
          </a:p>
        </p:txBody>
      </p:sp>
      <p:sp>
        <p:nvSpPr>
          <p:cNvPr id="26" name="This case demonstrates that the ACR 1990 criteria would have caused a missed diagnosis of GPA…"/>
          <p:cNvSpPr txBox="1"/>
          <p:nvPr/>
        </p:nvSpPr>
        <p:spPr>
          <a:xfrm>
            <a:off x="25115739" y="5548048"/>
            <a:ext cx="1282799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952500" lvl="2" indent="-571500" defTabSz="457200">
              <a:buSzPct val="100000"/>
              <a:buFont typeface="Wingdings" charset="2"/>
              <a:buChar char="v"/>
              <a:defRPr sz="3600">
                <a:uFill>
                  <a:solidFill>
                    <a:srgbClr val="000000"/>
                  </a:solidFill>
                </a:uFill>
              </a:defRPr>
            </a:pPr>
            <a:endParaRPr dirty="0">
              <a:uFill>
                <a:solidFill>
                  <a:srgbClr val="333333"/>
                </a:solidFill>
              </a:uFill>
              <a:latin typeface="Arial" charset="0"/>
              <a:ea typeface="Arial" charset="0"/>
              <a:cs typeface="Arial" charset="0"/>
            </a:endParaRPr>
          </a:p>
        </p:txBody>
      </p:sp>
      <p:sp>
        <p:nvSpPr>
          <p:cNvPr id="35" name="Text Placeholder 452"/>
          <p:cNvSpPr txBox="1"/>
          <p:nvPr/>
        </p:nvSpPr>
        <p:spPr>
          <a:xfrm>
            <a:off x="25301086" y="4421912"/>
            <a:ext cx="12674803" cy="815001"/>
          </a:xfrm>
          <a:prstGeom prst="rect">
            <a:avLst/>
          </a:prstGeom>
          <a:solidFill>
            <a:srgbClr val="404726"/>
          </a:solidFill>
          <a:ln w="12700">
            <a:miter lim="400000"/>
          </a:ln>
          <a:extLst>
            <a:ext uri="{C572A759-6A51-4108-AA02-DFA0A04FC94B}">
              <ma14:wrappingTextBoxFlag xmlns="" xmlns:ma14="http://schemas.microsoft.com/office/mac/drawingml/2011/main" val="1"/>
            </a:ext>
          </a:extLst>
        </p:spPr>
        <p:txBody>
          <a:bodyPr lIns="91436" tIns="91436" rIns="91436" bIns="91436" anchor="ctr">
            <a:normAutofit/>
          </a:bodyPr>
          <a:lstStyle>
            <a:lvl1pPr algn="ctr" defTabSz="3840288">
              <a:spcBef>
                <a:spcPts val="700"/>
              </a:spcBef>
              <a:defRPr sz="3200" b="1">
                <a:solidFill>
                  <a:srgbClr val="FFFFFF"/>
                </a:solidFill>
              </a:defRPr>
            </a:lvl1pPr>
          </a:lstStyle>
          <a:p>
            <a:r>
              <a:rPr lang="en-US" sz="3500" dirty="0">
                <a:latin typeface="Arial" charset="0"/>
                <a:ea typeface="Arial" charset="0"/>
                <a:cs typeface="Arial" charset="0"/>
              </a:rPr>
              <a:t>Discussion </a:t>
            </a:r>
            <a:endParaRPr sz="3500" dirty="0">
              <a:latin typeface="Arial" charset="0"/>
              <a:ea typeface="Arial" charset="0"/>
              <a:cs typeface="Arial" charset="0"/>
            </a:endParaRPr>
          </a:p>
        </p:txBody>
      </p:sp>
      <p:grpSp>
        <p:nvGrpSpPr>
          <p:cNvPr id="9" name="Group 8"/>
          <p:cNvGrpSpPr/>
          <p:nvPr/>
        </p:nvGrpSpPr>
        <p:grpSpPr>
          <a:xfrm>
            <a:off x="5698207" y="20474378"/>
            <a:ext cx="4184660" cy="2057086"/>
            <a:chOff x="6017457" y="17538697"/>
            <a:chExt cx="4137952" cy="2291366"/>
          </a:xfrm>
        </p:grpSpPr>
        <p:pic>
          <p:nvPicPr>
            <p:cNvPr id="34" name="images.png" descr="images.png"/>
            <p:cNvPicPr>
              <a:picLocks noChangeAspect="1"/>
            </p:cNvPicPr>
            <p:nvPr/>
          </p:nvPicPr>
          <p:blipFill>
            <a:blip r:embed="rId6"/>
            <a:stretch>
              <a:fillRect/>
            </a:stretch>
          </p:blipFill>
          <p:spPr>
            <a:xfrm>
              <a:off x="6017457" y="17538697"/>
              <a:ext cx="4104153" cy="2291366"/>
            </a:xfrm>
            <a:prstGeom prst="rect">
              <a:avLst/>
            </a:prstGeom>
            <a:ln w="12700">
              <a:miter lim="400000"/>
            </a:ln>
          </p:spPr>
        </p:pic>
        <p:grpSp>
          <p:nvGrpSpPr>
            <p:cNvPr id="5" name="Group 4"/>
            <p:cNvGrpSpPr/>
            <p:nvPr/>
          </p:nvGrpSpPr>
          <p:grpSpPr>
            <a:xfrm>
              <a:off x="6294210" y="18067636"/>
              <a:ext cx="3861199" cy="1394547"/>
              <a:chOff x="6294210" y="18067636"/>
              <a:chExt cx="3861199" cy="1394547"/>
            </a:xfrm>
          </p:grpSpPr>
          <p:sp>
            <p:nvSpPr>
              <p:cNvPr id="2" name="Rectangle 1"/>
              <p:cNvSpPr/>
              <p:nvPr/>
            </p:nvSpPr>
            <p:spPr>
              <a:xfrm>
                <a:off x="6294210" y="18080420"/>
                <a:ext cx="1067097" cy="685658"/>
              </a:xfrm>
              <a:prstGeom prst="rect">
                <a:avLst/>
              </a:prstGeom>
            </p:spPr>
            <p:txBody>
              <a:bodyPr wrap="none">
                <a:spAutoFit/>
              </a:bodyPr>
              <a:lstStyle/>
              <a:p>
                <a:pPr lvl="1" indent="228600" defTabSz="457200">
                  <a:defRPr sz="3400">
                    <a:uFill>
                      <a:solidFill>
                        <a:srgbClr val="000000"/>
                      </a:solidFill>
                    </a:uFill>
                  </a:defRPr>
                </a:pPr>
                <a:r>
                  <a:rPr lang="is-IS" dirty="0"/>
                  <a:t>144</a:t>
                </a:r>
              </a:p>
            </p:txBody>
          </p:sp>
          <p:sp>
            <p:nvSpPr>
              <p:cNvPr id="6" name="Rectangle 5"/>
              <p:cNvSpPr/>
              <p:nvPr/>
            </p:nvSpPr>
            <p:spPr>
              <a:xfrm>
                <a:off x="6380193" y="18776525"/>
                <a:ext cx="992293" cy="685658"/>
              </a:xfrm>
              <a:prstGeom prst="rect">
                <a:avLst/>
              </a:prstGeom>
            </p:spPr>
            <p:txBody>
              <a:bodyPr wrap="square">
                <a:spAutoFit/>
              </a:bodyPr>
              <a:lstStyle/>
              <a:p>
                <a:pPr lvl="1" indent="228600" defTabSz="457200">
                  <a:defRPr sz="3400">
                    <a:uFill>
                      <a:solidFill>
                        <a:srgbClr val="000000"/>
                      </a:solidFill>
                    </a:uFill>
                  </a:defRPr>
                </a:pPr>
                <a:r>
                  <a:rPr lang="is-IS" b="1" dirty="0">
                    <a:solidFill>
                      <a:srgbClr val="FF0000"/>
                    </a:solidFill>
                  </a:rPr>
                  <a:t>3.4</a:t>
                </a:r>
              </a:p>
            </p:txBody>
          </p:sp>
          <p:sp>
            <p:nvSpPr>
              <p:cNvPr id="36" name="Rectangle 35"/>
              <p:cNvSpPr/>
              <p:nvPr/>
            </p:nvSpPr>
            <p:spPr>
              <a:xfrm>
                <a:off x="7110644" y="18077797"/>
                <a:ext cx="1067097" cy="685658"/>
              </a:xfrm>
              <a:prstGeom prst="rect">
                <a:avLst/>
              </a:prstGeom>
            </p:spPr>
            <p:txBody>
              <a:bodyPr wrap="none">
                <a:spAutoFit/>
              </a:bodyPr>
              <a:lstStyle/>
              <a:p>
                <a:pPr lvl="1" indent="228600" defTabSz="457200">
                  <a:defRPr sz="3400">
                    <a:uFill>
                      <a:solidFill>
                        <a:srgbClr val="000000"/>
                      </a:solidFill>
                    </a:uFill>
                  </a:defRPr>
                </a:pPr>
                <a:r>
                  <a:rPr lang="is-IS" dirty="0"/>
                  <a:t>109</a:t>
                </a:r>
              </a:p>
            </p:txBody>
          </p:sp>
          <p:sp>
            <p:nvSpPr>
              <p:cNvPr id="37" name="135"/>
              <p:cNvSpPr txBox="1"/>
              <p:nvPr/>
            </p:nvSpPr>
            <p:spPr>
              <a:xfrm>
                <a:off x="7260643" y="18784283"/>
                <a:ext cx="1251702" cy="59014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defTabSz="457200">
                  <a:defRPr sz="3400">
                    <a:uFill>
                      <a:solidFill>
                        <a:srgbClr val="000000"/>
                      </a:solidFill>
                    </a:uFill>
                  </a:defRPr>
                </a:pPr>
                <a:r>
                  <a:rPr lang="en-US" b="1" dirty="0">
                    <a:solidFill>
                      <a:srgbClr val="FF0000"/>
                    </a:solidFill>
                  </a:rPr>
                  <a:t>17</a:t>
                </a:r>
                <a:endParaRPr b="1" dirty="0">
                  <a:solidFill>
                    <a:srgbClr val="FF0000"/>
                  </a:solidFill>
                </a:endParaRPr>
              </a:p>
            </p:txBody>
          </p:sp>
          <p:sp>
            <p:nvSpPr>
              <p:cNvPr id="38" name="135"/>
              <p:cNvSpPr txBox="1"/>
              <p:nvPr/>
            </p:nvSpPr>
            <p:spPr>
              <a:xfrm>
                <a:off x="7972788" y="18067636"/>
                <a:ext cx="1251702" cy="59014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defTabSz="457200">
                  <a:defRPr sz="3400">
                    <a:uFill>
                      <a:solidFill>
                        <a:srgbClr val="000000"/>
                      </a:solidFill>
                    </a:uFill>
                  </a:defRPr>
                </a:pPr>
                <a:r>
                  <a:rPr lang="en-US" dirty="0">
                    <a:solidFill>
                      <a:schemeClr val="tx1"/>
                    </a:solidFill>
                  </a:rPr>
                  <a:t>22</a:t>
                </a:r>
                <a:endParaRPr dirty="0">
                  <a:solidFill>
                    <a:schemeClr val="tx1"/>
                  </a:solidFill>
                </a:endParaRPr>
              </a:p>
            </p:txBody>
          </p:sp>
          <p:sp>
            <p:nvSpPr>
              <p:cNvPr id="39" name="135"/>
              <p:cNvSpPr txBox="1"/>
              <p:nvPr/>
            </p:nvSpPr>
            <p:spPr>
              <a:xfrm>
                <a:off x="7947931" y="18780299"/>
                <a:ext cx="1251702" cy="59014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defTabSz="457200">
                  <a:defRPr sz="3400">
                    <a:uFill>
                      <a:solidFill>
                        <a:srgbClr val="000000"/>
                      </a:solidFill>
                    </a:uFill>
                  </a:defRPr>
                </a:pPr>
                <a:r>
                  <a:rPr lang="en-US" b="1" dirty="0">
                    <a:solidFill>
                      <a:srgbClr val="FF0000"/>
                    </a:solidFill>
                  </a:rPr>
                  <a:t>1.71</a:t>
                </a:r>
                <a:endParaRPr b="1" dirty="0">
                  <a:solidFill>
                    <a:srgbClr val="FF0000"/>
                  </a:solidFill>
                </a:endParaRPr>
              </a:p>
            </p:txBody>
          </p:sp>
          <p:sp>
            <p:nvSpPr>
              <p:cNvPr id="40" name="135"/>
              <p:cNvSpPr txBox="1"/>
              <p:nvPr/>
            </p:nvSpPr>
            <p:spPr>
              <a:xfrm>
                <a:off x="8903707" y="18299008"/>
                <a:ext cx="1251702" cy="59014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defTabSz="457200">
                  <a:defRPr sz="3400">
                    <a:uFill>
                      <a:solidFill>
                        <a:srgbClr val="000000"/>
                      </a:solidFill>
                    </a:uFill>
                  </a:defRPr>
                </a:pPr>
                <a:r>
                  <a:rPr lang="en-US" b="1" dirty="0">
                    <a:solidFill>
                      <a:srgbClr val="FF0000"/>
                    </a:solidFill>
                  </a:rPr>
                  <a:t>183</a:t>
                </a:r>
                <a:endParaRPr b="1" dirty="0">
                  <a:solidFill>
                    <a:srgbClr val="FF0000"/>
                  </a:solidFill>
                </a:endParaRPr>
              </a:p>
            </p:txBody>
          </p:sp>
        </p:grpSp>
      </p:grpSp>
      <p:sp>
        <p:nvSpPr>
          <p:cNvPr id="11" name="TextBox 10"/>
          <p:cNvSpPr txBox="1"/>
          <p:nvPr/>
        </p:nvSpPr>
        <p:spPr>
          <a:xfrm>
            <a:off x="514426" y="5637865"/>
            <a:ext cx="12831704" cy="6017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500" dirty="0">
                <a:latin typeface="Arial" charset="0"/>
                <a:ea typeface="Arial" charset="0"/>
                <a:cs typeface="Arial" charset="0"/>
              </a:rPr>
              <a:t>Complications of right-to-left cardiac shunting (R-LS) are abundant and presentations can vary drastically. A very rare shunt mechanism results from a developmental variant in cardiac embryology resulting in a persistent left superior vena cava (PLSVC). </a:t>
            </a:r>
          </a:p>
          <a:p>
            <a:endParaRPr lang="en-US" sz="3500" dirty="0">
              <a:latin typeface="Arial" charset="0"/>
              <a:ea typeface="Arial" charset="0"/>
              <a:cs typeface="Arial" charset="0"/>
            </a:endParaRPr>
          </a:p>
          <a:p>
            <a:r>
              <a:rPr lang="en-US" sz="3500" dirty="0">
                <a:latin typeface="Arial" charset="0"/>
                <a:ea typeface="Arial" charset="0"/>
                <a:cs typeface="Arial" charset="0"/>
              </a:rPr>
              <a:t>PLSVC has an incidence of 0.3-0.5% in the general population; 90% drain in the right atrium (RA) via an enlarged coronary sinus and are asymptomatic, while the other 10% drain into the left atrium (LA) and usually symptomatic. Most are discovered incidentally. </a:t>
            </a:r>
            <a:endParaRPr kumimoji="0" lang="en-US" sz="3500" b="0" i="0" u="none" strike="noStrike" cap="none" spc="0" normalizeH="0" baseline="0" dirty="0">
              <a:ln>
                <a:noFill/>
              </a:ln>
              <a:solidFill>
                <a:srgbClr val="000000"/>
              </a:solidFill>
              <a:effectLst/>
              <a:uFillTx/>
              <a:latin typeface="Arial" charset="0"/>
              <a:ea typeface="Arial" charset="0"/>
              <a:cs typeface="Arial" charset="0"/>
              <a:sym typeface="Calibri"/>
            </a:endParaRPr>
          </a:p>
        </p:txBody>
      </p:sp>
      <p:sp>
        <p:nvSpPr>
          <p:cNvPr id="14" name="TextBox 13"/>
          <p:cNvSpPr txBox="1"/>
          <p:nvPr/>
        </p:nvSpPr>
        <p:spPr>
          <a:xfrm>
            <a:off x="14593965" y="4295300"/>
            <a:ext cx="9849487"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500" b="1" dirty="0">
                <a:latin typeface="Arial" charset="0"/>
                <a:ea typeface="Arial" charset="0"/>
                <a:cs typeface="Arial" charset="0"/>
              </a:rPr>
              <a:t>Cardiac CT angiogram </a:t>
            </a:r>
            <a:r>
              <a:rPr lang="en-US" sz="3500" dirty="0">
                <a:latin typeface="Arial" charset="0"/>
                <a:ea typeface="Arial" charset="0"/>
                <a:cs typeface="Arial" charset="0"/>
              </a:rPr>
              <a:t>confirmed a PLSVC draining into the superior left pulmonary vein</a:t>
            </a:r>
            <a:endParaRPr kumimoji="0" lang="en-US" sz="3500" b="0" i="0" u="none" strike="noStrike" cap="none" spc="0" normalizeH="0" baseline="0" dirty="0">
              <a:ln>
                <a:noFill/>
              </a:ln>
              <a:solidFill>
                <a:srgbClr val="000000"/>
              </a:solidFill>
              <a:effectLst/>
              <a:uFillTx/>
              <a:latin typeface="Arial" charset="0"/>
              <a:ea typeface="Arial" charset="0"/>
              <a:cs typeface="Arial" charset="0"/>
              <a:sym typeface="Calibri"/>
            </a:endParaRPr>
          </a:p>
        </p:txBody>
      </p:sp>
      <p:sp>
        <p:nvSpPr>
          <p:cNvPr id="47" name="TextBox 46"/>
          <p:cNvSpPr txBox="1"/>
          <p:nvPr/>
        </p:nvSpPr>
        <p:spPr>
          <a:xfrm>
            <a:off x="25371347" y="5054940"/>
            <a:ext cx="12617956" cy="87100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sz="3500" dirty="0">
              <a:latin typeface="Arial" charset="0"/>
              <a:ea typeface="Arial" charset="0"/>
              <a:cs typeface="Arial" charset="0"/>
            </a:endParaRPr>
          </a:p>
          <a:p>
            <a:r>
              <a:rPr lang="en-US" sz="3500" dirty="0">
                <a:latin typeface="Arial" charset="0"/>
                <a:ea typeface="Arial" charset="0"/>
                <a:cs typeface="Arial" charset="0"/>
              </a:rPr>
              <a:t>This case illustrates a rare congenital anomaly of the thoracic venous system, PLSCV, with an even rarer subtype draining into left pulmonary vein which creates a R-LS. This drastically increases the risk of: </a:t>
            </a:r>
          </a:p>
          <a:p>
            <a:pPr marL="457200" lvl="4" indent="-457200">
              <a:buFont typeface="Arial" charset="0"/>
              <a:buChar char="•"/>
            </a:pPr>
            <a:r>
              <a:rPr lang="en-US" sz="3500" dirty="0">
                <a:latin typeface="Arial" charset="0"/>
                <a:ea typeface="Arial" charset="0"/>
                <a:cs typeface="Arial" charset="0"/>
              </a:rPr>
              <a:t>Intracerebral abscess</a:t>
            </a:r>
          </a:p>
          <a:p>
            <a:pPr marL="457200" lvl="4" indent="-457200">
              <a:buFont typeface="Arial" charset="0"/>
              <a:buChar char="•"/>
            </a:pPr>
            <a:r>
              <a:rPr lang="en-US" sz="3500" dirty="0">
                <a:latin typeface="Arial" charset="0"/>
                <a:ea typeface="Arial" charset="0"/>
                <a:cs typeface="Arial" charset="0"/>
              </a:rPr>
              <a:t>Disseminated infection</a:t>
            </a:r>
          </a:p>
          <a:p>
            <a:pPr marL="457200" lvl="4" indent="-457200">
              <a:buFont typeface="Arial" charset="0"/>
              <a:buChar char="•"/>
            </a:pPr>
            <a:r>
              <a:rPr lang="en-US" sz="3500" dirty="0">
                <a:latin typeface="Arial" charset="0"/>
                <a:ea typeface="Arial" charset="0"/>
                <a:cs typeface="Arial" charset="0"/>
              </a:rPr>
              <a:t>Embolic cerebrovascular stroke</a:t>
            </a:r>
          </a:p>
          <a:p>
            <a:pPr marL="457200" lvl="4" indent="-457200">
              <a:buFont typeface="Arial" charset="0"/>
              <a:buChar char="•"/>
            </a:pPr>
            <a:r>
              <a:rPr lang="en-US" sz="3500" dirty="0">
                <a:latin typeface="Arial" charset="0"/>
                <a:ea typeface="Arial" charset="0"/>
                <a:cs typeface="Arial" charset="0"/>
              </a:rPr>
              <a:t>Heart failure</a:t>
            </a:r>
          </a:p>
          <a:p>
            <a:endParaRPr lang="en-US" sz="3500" dirty="0">
              <a:latin typeface="Arial" charset="0"/>
              <a:ea typeface="Arial" charset="0"/>
              <a:cs typeface="Arial" charset="0"/>
            </a:endParaRPr>
          </a:p>
          <a:p>
            <a:r>
              <a:rPr lang="en-US" sz="3500" dirty="0">
                <a:latin typeface="Arial" charset="0"/>
                <a:ea typeface="Arial" charset="0"/>
                <a:cs typeface="Arial" charset="0"/>
              </a:rPr>
              <a:t>Patient was referred to cardiothoracic surgery for definitive management of the persistent left SVC after completion of 4 weeks of IV antibiotics.</a:t>
            </a:r>
          </a:p>
          <a:p>
            <a:r>
              <a:rPr lang="en-US" sz="3500" dirty="0">
                <a:latin typeface="Arial" charset="0"/>
                <a:ea typeface="Arial" charset="0"/>
                <a:cs typeface="Arial" charset="0"/>
              </a:rPr>
              <a:t> </a:t>
            </a:r>
          </a:p>
          <a:p>
            <a:endParaRPr lang="en-US" sz="3500" dirty="0">
              <a:latin typeface="Arial" charset="0"/>
              <a:ea typeface="Arial" charset="0"/>
              <a:cs typeface="Arial" charset="0"/>
            </a:endParaRPr>
          </a:p>
          <a:p>
            <a:pPr marL="0" marR="0" indent="0" algn="l" defTabSz="4388899"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000000"/>
              </a:solidFill>
              <a:effectLst/>
              <a:uFillTx/>
              <a:latin typeface="Arial" charset="0"/>
              <a:ea typeface="Arial" charset="0"/>
              <a:cs typeface="Arial" charset="0"/>
              <a:sym typeface="Calibri"/>
            </a:endParaRPr>
          </a:p>
        </p:txBody>
      </p:sp>
      <p:sp>
        <p:nvSpPr>
          <p:cNvPr id="16" name="TextBox 15"/>
          <p:cNvSpPr txBox="1"/>
          <p:nvPr/>
        </p:nvSpPr>
        <p:spPr>
          <a:xfrm>
            <a:off x="25314500" y="12988866"/>
            <a:ext cx="12514948" cy="7094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sz="3500" dirty="0">
              <a:latin typeface="Arial" charset="0"/>
              <a:ea typeface="Arial" charset="0"/>
              <a:cs typeface="Arial" charset="0"/>
            </a:endParaRPr>
          </a:p>
          <a:p>
            <a:endParaRPr lang="en-US" sz="3500" dirty="0">
              <a:latin typeface="Arial" charset="0"/>
              <a:ea typeface="Arial" charset="0"/>
              <a:cs typeface="Arial" charset="0"/>
            </a:endParaRPr>
          </a:p>
          <a:p>
            <a:r>
              <a:rPr lang="en-US" sz="3500" dirty="0">
                <a:latin typeface="Arial" charset="0"/>
                <a:ea typeface="Arial" charset="0"/>
                <a:cs typeface="Arial" charset="0"/>
              </a:rPr>
              <a:t>Abscesses of the brain should lead physicians to determine the source including possible R-LS. </a:t>
            </a:r>
          </a:p>
          <a:p>
            <a:endParaRPr lang="en-US" sz="3500" dirty="0">
              <a:latin typeface="Arial" charset="0"/>
              <a:ea typeface="Arial" charset="0"/>
              <a:cs typeface="Arial" charset="0"/>
            </a:endParaRPr>
          </a:p>
          <a:p>
            <a:r>
              <a:rPr lang="en-US" sz="3500" dirty="0">
                <a:latin typeface="Arial" charset="0"/>
                <a:ea typeface="Arial" charset="0"/>
                <a:cs typeface="Arial" charset="0"/>
              </a:rPr>
              <a:t>Work up can be initiated with contrast-enhanced echocardiography with definitive diagnosis established by direct imaging with a contrast-enhanced study, such as CT angiogram or classic angiography. </a:t>
            </a:r>
          </a:p>
          <a:p>
            <a:endParaRPr lang="en-US" sz="3500" dirty="0">
              <a:latin typeface="Arial" charset="0"/>
              <a:ea typeface="Arial" charset="0"/>
              <a:cs typeface="Arial" charset="0"/>
            </a:endParaRPr>
          </a:p>
          <a:p>
            <a:r>
              <a:rPr lang="en-US" sz="3500" dirty="0">
                <a:latin typeface="Arial" charset="0"/>
                <a:ea typeface="Arial" charset="0"/>
                <a:cs typeface="Arial" charset="0"/>
              </a:rPr>
              <a:t>Awareness of such shunts is beneficial as surgical correction of the R-LS will decrease potential for recurrent abscesses and/or hemodynamic instabilities in the future. </a:t>
            </a:r>
          </a:p>
        </p:txBody>
      </p:sp>
      <p:sp>
        <p:nvSpPr>
          <p:cNvPr id="50" name="Text Placeholder 452"/>
          <p:cNvSpPr txBox="1"/>
          <p:nvPr/>
        </p:nvSpPr>
        <p:spPr>
          <a:xfrm>
            <a:off x="25301086" y="20617114"/>
            <a:ext cx="12674803" cy="815001"/>
          </a:xfrm>
          <a:prstGeom prst="rect">
            <a:avLst/>
          </a:prstGeom>
          <a:solidFill>
            <a:srgbClr val="404726"/>
          </a:solidFill>
          <a:ln w="12700">
            <a:miter lim="400000"/>
          </a:ln>
          <a:extLst>
            <a:ext uri="{C572A759-6A51-4108-AA02-DFA0A04FC94B}">
              <ma14:wrappingTextBoxFlag xmlns="" xmlns:ma14="http://schemas.microsoft.com/office/mac/drawingml/2011/main" val="1"/>
            </a:ext>
          </a:extLst>
        </p:spPr>
        <p:txBody>
          <a:bodyPr lIns="91436" tIns="91436" rIns="91436" bIns="91436" anchor="ctr">
            <a:normAutofit/>
          </a:bodyPr>
          <a:lstStyle>
            <a:lvl1pPr algn="ctr" defTabSz="3840288">
              <a:spcBef>
                <a:spcPts val="700"/>
              </a:spcBef>
              <a:defRPr sz="3200" b="1">
                <a:solidFill>
                  <a:srgbClr val="FFFFFF"/>
                </a:solidFill>
              </a:defRPr>
            </a:lvl1pPr>
          </a:lstStyle>
          <a:p>
            <a:r>
              <a:rPr lang="en-US" sz="3500" dirty="0">
                <a:latin typeface="Arial" charset="0"/>
                <a:ea typeface="Arial" charset="0"/>
                <a:cs typeface="Arial" charset="0"/>
              </a:rPr>
              <a:t>References</a:t>
            </a:r>
            <a:endParaRPr sz="3500" dirty="0">
              <a:latin typeface="Arial" charset="0"/>
              <a:ea typeface="Arial" charset="0"/>
              <a:cs typeface="Arial" charset="0"/>
            </a:endParaRPr>
          </a:p>
        </p:txBody>
      </p:sp>
      <p:sp>
        <p:nvSpPr>
          <p:cNvPr id="51" name="Text Placeholder 452"/>
          <p:cNvSpPr txBox="1"/>
          <p:nvPr/>
        </p:nvSpPr>
        <p:spPr>
          <a:xfrm>
            <a:off x="25314500" y="12969880"/>
            <a:ext cx="12674803" cy="815001"/>
          </a:xfrm>
          <a:prstGeom prst="rect">
            <a:avLst/>
          </a:prstGeom>
          <a:solidFill>
            <a:srgbClr val="404726"/>
          </a:solidFill>
          <a:ln w="12700">
            <a:miter lim="400000"/>
          </a:ln>
          <a:extLst>
            <a:ext uri="{C572A759-6A51-4108-AA02-DFA0A04FC94B}">
              <ma14:wrappingTextBoxFlag xmlns="" xmlns:ma14="http://schemas.microsoft.com/office/mac/drawingml/2011/main" val="1"/>
            </a:ext>
          </a:extLst>
        </p:spPr>
        <p:txBody>
          <a:bodyPr lIns="91436" tIns="91436" rIns="91436" bIns="91436" anchor="ctr">
            <a:normAutofit/>
          </a:bodyPr>
          <a:lstStyle>
            <a:lvl1pPr algn="ctr" defTabSz="3840288">
              <a:spcBef>
                <a:spcPts val="700"/>
              </a:spcBef>
              <a:defRPr sz="3200" b="1">
                <a:solidFill>
                  <a:srgbClr val="FFFFFF"/>
                </a:solidFill>
              </a:defRPr>
            </a:lvl1pPr>
          </a:lstStyle>
          <a:p>
            <a:r>
              <a:rPr lang="en-US" sz="3500" dirty="0">
                <a:latin typeface="Arial" charset="0"/>
                <a:ea typeface="Arial" charset="0"/>
                <a:cs typeface="Arial" charset="0"/>
              </a:rPr>
              <a:t>Conclusion</a:t>
            </a:r>
            <a:endParaRPr sz="3500" dirty="0">
              <a:latin typeface="Arial" charset="0"/>
              <a:ea typeface="Arial" charset="0"/>
              <a:cs typeface="Arial"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2922" y="5811543"/>
            <a:ext cx="8114932" cy="977309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21689" y="16985046"/>
            <a:ext cx="8448563" cy="6497623"/>
          </a:xfrm>
          <a:prstGeom prst="rect">
            <a:avLst/>
          </a:prstGeom>
        </p:spPr>
      </p:pic>
      <p:sp>
        <p:nvSpPr>
          <p:cNvPr id="41" name="Text Placeholder 7"/>
          <p:cNvSpPr>
            <a:spLocks noGrp="1"/>
          </p:cNvSpPr>
          <p:nvPr>
            <p:ph type="body" idx="16"/>
          </p:nvPr>
        </p:nvSpPr>
        <p:spPr>
          <a:xfrm>
            <a:off x="14655625" y="23544684"/>
            <a:ext cx="10834820" cy="2004417"/>
          </a:xfrm>
          <a:prstGeom prst="rect">
            <a:avLst/>
          </a:prstGeom>
          <a:extLst>
            <a:ext uri="{C572A759-6A51-4108-AA02-DFA0A04FC94B}">
              <ma14:wrappingTextBoxFlag xmlns="" xmlns:ma14="http://schemas.microsoft.com/office/mac/drawingml/2011/main" val="1"/>
            </a:ext>
          </a:extLst>
        </p:spPr>
        <p:txBody>
          <a:bodyPr>
            <a:normAutofit/>
          </a:bodyPr>
          <a:lstStyle/>
          <a:p>
            <a:pPr defTabSz="452627">
              <a:spcBef>
                <a:spcPts val="0"/>
              </a:spcBef>
              <a:defRPr sz="3959">
                <a:solidFill>
                  <a:srgbClr val="000000"/>
                </a:solidFill>
                <a:uFill>
                  <a:solidFill>
                    <a:srgbClr val="000000"/>
                  </a:solidFill>
                </a:uFill>
                <a:latin typeface="+mn-lt"/>
                <a:ea typeface="+mn-ea"/>
                <a:cs typeface="+mn-cs"/>
                <a:sym typeface="Calibri"/>
              </a:defRPr>
            </a:pPr>
            <a:r>
              <a:rPr sz="2400" b="1" u="sng" dirty="0">
                <a:latin typeface="Arial" charset="0"/>
                <a:ea typeface="Arial" charset="0"/>
                <a:cs typeface="Arial" charset="0"/>
              </a:rPr>
              <a:t>Figure </a:t>
            </a:r>
            <a:r>
              <a:rPr lang="en-US" sz="2400" b="1" u="sng" dirty="0">
                <a:latin typeface="Arial" charset="0"/>
                <a:ea typeface="Arial" charset="0"/>
                <a:cs typeface="Arial" charset="0"/>
              </a:rPr>
              <a:t>2:</a:t>
            </a:r>
            <a:endParaRPr sz="2400" i="1" dirty="0">
              <a:latin typeface="Arial" charset="0"/>
              <a:ea typeface="Arial" charset="0"/>
              <a:cs typeface="Arial" charset="0"/>
              <a:sym typeface="Arial"/>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21689" y="24864825"/>
            <a:ext cx="8373889" cy="6557654"/>
          </a:xfrm>
          <a:prstGeom prst="rect">
            <a:avLst/>
          </a:prstGeom>
        </p:spPr>
      </p:pic>
      <p:sp>
        <p:nvSpPr>
          <p:cNvPr id="42" name="Text Placeholder 7"/>
          <p:cNvSpPr>
            <a:spLocks noGrp="1"/>
          </p:cNvSpPr>
          <p:nvPr>
            <p:ph type="body" idx="16"/>
          </p:nvPr>
        </p:nvSpPr>
        <p:spPr>
          <a:xfrm>
            <a:off x="14434110" y="31357142"/>
            <a:ext cx="10834820" cy="2004417"/>
          </a:xfrm>
          <a:prstGeom prst="rect">
            <a:avLst/>
          </a:prstGeom>
          <a:extLst>
            <a:ext uri="{C572A759-6A51-4108-AA02-DFA0A04FC94B}">
              <ma14:wrappingTextBoxFlag xmlns="" xmlns:ma14="http://schemas.microsoft.com/office/mac/drawingml/2011/main" val="1"/>
            </a:ext>
          </a:extLst>
        </p:spPr>
        <p:txBody>
          <a:bodyPr>
            <a:normAutofit/>
          </a:bodyPr>
          <a:lstStyle/>
          <a:p>
            <a:pPr defTabSz="452627">
              <a:spcBef>
                <a:spcPts val="0"/>
              </a:spcBef>
              <a:defRPr sz="3959">
                <a:solidFill>
                  <a:srgbClr val="000000"/>
                </a:solidFill>
                <a:uFill>
                  <a:solidFill>
                    <a:srgbClr val="000000"/>
                  </a:solidFill>
                </a:uFill>
                <a:latin typeface="+mn-lt"/>
                <a:ea typeface="+mn-ea"/>
                <a:cs typeface="+mn-cs"/>
                <a:sym typeface="Calibri"/>
              </a:defRPr>
            </a:pPr>
            <a:r>
              <a:rPr sz="2400" b="1" u="sng" dirty="0">
                <a:latin typeface="Arial" charset="0"/>
                <a:ea typeface="Arial" charset="0"/>
                <a:cs typeface="Arial" charset="0"/>
              </a:rPr>
              <a:t>Figure </a:t>
            </a:r>
            <a:r>
              <a:rPr lang="en-US" sz="2400" b="1" u="sng" dirty="0">
                <a:latin typeface="Arial" charset="0"/>
                <a:ea typeface="Arial" charset="0"/>
                <a:cs typeface="Arial" charset="0"/>
              </a:rPr>
              <a:t>3:</a:t>
            </a:r>
            <a:endParaRPr sz="2400" i="1" dirty="0">
              <a:latin typeface="Arial" charset="0"/>
              <a:ea typeface="Arial" charset="0"/>
              <a:cs typeface="Arial" charset="0"/>
              <a:sym typeface="Arial"/>
            </a:endParaRPr>
          </a:p>
        </p:txBody>
      </p:sp>
    </p:spTree>
  </p:cSld>
  <p:clrMapOvr>
    <a:masterClrMapping/>
  </p:clrMapOvr>
  <p:transition spd="med"/>
</p:sld>
</file>

<file path=ppt/theme/theme1.xml><?xml version="1.0" encoding="utf-8"?>
<a:theme xmlns:a="http://schemas.openxmlformats.org/drawingml/2006/main" name="36x48-Template-V2b">
  <a:themeElements>
    <a:clrScheme name="36x48-Template-V2b">
      <a:dk1>
        <a:srgbClr val="000000"/>
      </a:dk1>
      <a:lt1>
        <a:srgbClr val="959300">
          <a:alpha val="54000"/>
        </a:srgbClr>
      </a:lt1>
      <a:dk2>
        <a:srgbClr val="A7A7A7"/>
      </a:dk2>
      <a:lt2>
        <a:srgbClr val="535353"/>
      </a:lt2>
      <a:accent1>
        <a:srgbClr val="59CBE8"/>
      </a:accent1>
      <a:accent2>
        <a:srgbClr val="24509A"/>
      </a:accent2>
      <a:accent3>
        <a:srgbClr val="0097A9"/>
      </a:accent3>
      <a:accent4>
        <a:srgbClr val="64A70B"/>
      </a:accent4>
      <a:accent5>
        <a:srgbClr val="B884CB"/>
      </a:accent5>
      <a:accent6>
        <a:srgbClr val="FF6A39"/>
      </a:accent6>
      <a:hlink>
        <a:srgbClr val="0000FF"/>
      </a:hlink>
      <a:folHlink>
        <a:srgbClr val="FF00FF"/>
      </a:folHlink>
    </a:clrScheme>
    <a:fontScheme name="36x48-Template-V2b">
      <a:majorFont>
        <a:latin typeface="Helvetica"/>
        <a:ea typeface="Helvetica"/>
        <a:cs typeface="Helvetica"/>
      </a:majorFont>
      <a:minorFont>
        <a:latin typeface="Calibri"/>
        <a:ea typeface="Calibri"/>
        <a:cs typeface="Calibri"/>
      </a:minorFont>
    </a:fontScheme>
    <a:fmtScheme name="36x48-Template-V2b">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6x48-Template-V2b">
  <a:themeElements>
    <a:clrScheme name="36x48-Template-V2b">
      <a:dk1>
        <a:srgbClr val="000000"/>
      </a:dk1>
      <a:lt1>
        <a:srgbClr val="FFFFFF"/>
      </a:lt1>
      <a:dk2>
        <a:srgbClr val="A7A7A7"/>
      </a:dk2>
      <a:lt2>
        <a:srgbClr val="535353"/>
      </a:lt2>
      <a:accent1>
        <a:srgbClr val="59CBE8"/>
      </a:accent1>
      <a:accent2>
        <a:srgbClr val="24509A"/>
      </a:accent2>
      <a:accent3>
        <a:srgbClr val="0097A9"/>
      </a:accent3>
      <a:accent4>
        <a:srgbClr val="64A70B"/>
      </a:accent4>
      <a:accent5>
        <a:srgbClr val="B884CB"/>
      </a:accent5>
      <a:accent6>
        <a:srgbClr val="FF6A39"/>
      </a:accent6>
      <a:hlink>
        <a:srgbClr val="0000FF"/>
      </a:hlink>
      <a:folHlink>
        <a:srgbClr val="FF00FF"/>
      </a:folHlink>
    </a:clrScheme>
    <a:fontScheme name="36x48-Template-V2b">
      <a:majorFont>
        <a:latin typeface="Helvetica"/>
        <a:ea typeface="Helvetica"/>
        <a:cs typeface="Helvetica"/>
      </a:majorFont>
      <a:minorFont>
        <a:latin typeface="Calibri"/>
        <a:ea typeface="Calibri"/>
        <a:cs typeface="Calibri"/>
      </a:minorFont>
    </a:fontScheme>
    <a:fmtScheme name="36x48-Template-V2b">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88899"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1949</TotalTime>
  <Words>516</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Wingdings</vt:lpstr>
      <vt:lpstr>36x48-Template-V2b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 Kaur</dc:creator>
  <cp:lastModifiedBy>Alex Adams</cp:lastModifiedBy>
  <cp:revision>56</cp:revision>
  <dcterms:modified xsi:type="dcterms:W3CDTF">2020-10-01T17:06:41Z</dcterms:modified>
</cp:coreProperties>
</file>