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9B0"/>
    <a:srgbClr val="F26724"/>
    <a:srgbClr val="004750"/>
    <a:srgbClr val="404726"/>
    <a:srgbClr val="525249"/>
    <a:srgbClr val="959300"/>
    <a:srgbClr val="643276"/>
    <a:srgbClr val="8246AF"/>
    <a:srgbClr val="F3F5FA"/>
    <a:srgbClr val="CDD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70" autoAdjust="0"/>
    <p:restoredTop sz="96224" autoAdjust="0"/>
  </p:normalViewPr>
  <p:slideViewPr>
    <p:cSldViewPr snapToGrid="0" snapToObjects="1" showGuides="1">
      <p:cViewPr varScale="1">
        <p:scale>
          <a:sx n="23" d="100"/>
          <a:sy n="23" d="100"/>
        </p:scale>
        <p:origin x="2130" y="8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bg2">
                    <a:lumMod val="25000"/>
                  </a:schemeClr>
                </a:solidFill>
                <a:latin typeface="+mn-lt"/>
                <a:ea typeface="+mn-ea"/>
                <a:cs typeface="+mn-cs"/>
              </a:defRPr>
            </a:pPr>
            <a:r>
              <a:rPr lang="en-US" dirty="0">
                <a:solidFill>
                  <a:schemeClr val="bg2">
                    <a:lumMod val="25000"/>
                  </a:schemeClr>
                </a:solidFill>
              </a:rPr>
              <a:t>NICU Encounters</a:t>
            </a:r>
          </a:p>
        </c:rich>
      </c:tx>
      <c:layout>
        <c:manualLayout>
          <c:xMode val="edge"/>
          <c:yMode val="edge"/>
          <c:x val="0.39411870603655985"/>
          <c:y val="3.258419893842219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bg2">
                  <a:lumMod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Initial Encounters</c:v>
                </c:pt>
              </c:strCache>
            </c:strRef>
          </c:tx>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Sheet1!$A$2:$A$22</c:f>
              <c:strCache>
                <c:ptCount val="21"/>
                <c:pt idx="0">
                  <c:v>2018 total</c:v>
                </c:pt>
                <c:pt idx="1">
                  <c:v>Jan-19</c:v>
                </c:pt>
                <c:pt idx="2">
                  <c:v>Feb-19</c:v>
                </c:pt>
                <c:pt idx="3">
                  <c:v>Mar-19</c:v>
                </c:pt>
                <c:pt idx="4">
                  <c:v>Apr-19</c:v>
                </c:pt>
                <c:pt idx="5">
                  <c:v>May-19</c:v>
                </c:pt>
                <c:pt idx="6">
                  <c:v>Jun-19</c:v>
                </c:pt>
                <c:pt idx="7">
                  <c:v>Jul-19</c:v>
                </c:pt>
                <c:pt idx="8">
                  <c:v>Aug-19</c:v>
                </c:pt>
                <c:pt idx="9">
                  <c:v>Sep-19</c:v>
                </c:pt>
                <c:pt idx="10">
                  <c:v>Oct-19</c:v>
                </c:pt>
                <c:pt idx="11">
                  <c:v>Nov-19</c:v>
                </c:pt>
                <c:pt idx="12">
                  <c:v>Dec-19</c:v>
                </c:pt>
                <c:pt idx="13">
                  <c:v>Jan-20</c:v>
                </c:pt>
                <c:pt idx="14">
                  <c:v>Feb-20</c:v>
                </c:pt>
                <c:pt idx="15">
                  <c:v>Mar-20</c:v>
                </c:pt>
                <c:pt idx="16">
                  <c:v>Apr-20</c:v>
                </c:pt>
                <c:pt idx="17">
                  <c:v>May-20</c:v>
                </c:pt>
                <c:pt idx="18">
                  <c:v>Jun-20</c:v>
                </c:pt>
                <c:pt idx="19">
                  <c:v>Jul-20</c:v>
                </c:pt>
                <c:pt idx="20">
                  <c:v>Aug-20</c:v>
                </c:pt>
              </c:strCache>
            </c:strRef>
          </c:cat>
          <c:val>
            <c:numRef>
              <c:f>Sheet1!$B$2:$B$22</c:f>
              <c:numCache>
                <c:formatCode>0</c:formatCode>
                <c:ptCount val="21"/>
                <c:pt idx="0">
                  <c:v>9</c:v>
                </c:pt>
                <c:pt idx="1">
                  <c:v>10</c:v>
                </c:pt>
                <c:pt idx="2">
                  <c:v>11</c:v>
                </c:pt>
                <c:pt idx="3">
                  <c:v>9</c:v>
                </c:pt>
                <c:pt idx="4">
                  <c:v>7</c:v>
                </c:pt>
                <c:pt idx="5">
                  <c:v>15</c:v>
                </c:pt>
                <c:pt idx="6">
                  <c:v>9</c:v>
                </c:pt>
                <c:pt idx="7">
                  <c:v>8</c:v>
                </c:pt>
                <c:pt idx="8">
                  <c:v>9</c:v>
                </c:pt>
                <c:pt idx="9">
                  <c:v>20</c:v>
                </c:pt>
                <c:pt idx="10">
                  <c:v>16</c:v>
                </c:pt>
                <c:pt idx="11">
                  <c:v>24</c:v>
                </c:pt>
                <c:pt idx="12" formatCode="General">
                  <c:v>22</c:v>
                </c:pt>
                <c:pt idx="13" formatCode="General">
                  <c:v>26</c:v>
                </c:pt>
                <c:pt idx="14" formatCode="General">
                  <c:v>20</c:v>
                </c:pt>
                <c:pt idx="15" formatCode="General">
                  <c:v>17</c:v>
                </c:pt>
                <c:pt idx="16" formatCode="General">
                  <c:v>22</c:v>
                </c:pt>
                <c:pt idx="17" formatCode="General">
                  <c:v>15</c:v>
                </c:pt>
                <c:pt idx="18" formatCode="General">
                  <c:v>26</c:v>
                </c:pt>
                <c:pt idx="19" formatCode="General">
                  <c:v>19</c:v>
                </c:pt>
                <c:pt idx="20" formatCode="General">
                  <c:v>23</c:v>
                </c:pt>
              </c:numCache>
            </c:numRef>
          </c:val>
          <c:extLst>
            <c:ext xmlns:c16="http://schemas.microsoft.com/office/drawing/2014/chart" uri="{C3380CC4-5D6E-409C-BE32-E72D297353CC}">
              <c16:uniqueId val="{00000000-CA7C-4676-9CEE-3AD24FC6C4EF}"/>
            </c:ext>
          </c:extLst>
        </c:ser>
        <c:dLbls>
          <c:dLblPos val="inEnd"/>
          <c:showLegendKey val="0"/>
          <c:showVal val="1"/>
          <c:showCatName val="0"/>
          <c:showSerName val="0"/>
          <c:showPercent val="0"/>
          <c:showBubbleSize val="0"/>
        </c:dLbls>
        <c:gapWidth val="65"/>
        <c:axId val="482090936"/>
        <c:axId val="482088312"/>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Sheet1!$A$2:$A$22</c15:sqref>
                        </c15:formulaRef>
                      </c:ext>
                    </c:extLst>
                    <c:strCache>
                      <c:ptCount val="21"/>
                      <c:pt idx="0">
                        <c:v>2018 total</c:v>
                      </c:pt>
                      <c:pt idx="1">
                        <c:v>Jan-19</c:v>
                      </c:pt>
                      <c:pt idx="2">
                        <c:v>Feb-19</c:v>
                      </c:pt>
                      <c:pt idx="3">
                        <c:v>Mar-19</c:v>
                      </c:pt>
                      <c:pt idx="4">
                        <c:v>Apr-19</c:v>
                      </c:pt>
                      <c:pt idx="5">
                        <c:v>May-19</c:v>
                      </c:pt>
                      <c:pt idx="6">
                        <c:v>Jun-19</c:v>
                      </c:pt>
                      <c:pt idx="7">
                        <c:v>Jul-19</c:v>
                      </c:pt>
                      <c:pt idx="8">
                        <c:v>Aug-19</c:v>
                      </c:pt>
                      <c:pt idx="9">
                        <c:v>Sep-19</c:v>
                      </c:pt>
                      <c:pt idx="10">
                        <c:v>Oct-19</c:v>
                      </c:pt>
                      <c:pt idx="11">
                        <c:v>Nov-19</c:v>
                      </c:pt>
                      <c:pt idx="12">
                        <c:v>Dec-19</c:v>
                      </c:pt>
                      <c:pt idx="13">
                        <c:v>Jan-20</c:v>
                      </c:pt>
                      <c:pt idx="14">
                        <c:v>Feb-20</c:v>
                      </c:pt>
                      <c:pt idx="15">
                        <c:v>Mar-20</c:v>
                      </c:pt>
                      <c:pt idx="16">
                        <c:v>Apr-20</c:v>
                      </c:pt>
                      <c:pt idx="17">
                        <c:v>May-20</c:v>
                      </c:pt>
                      <c:pt idx="18">
                        <c:v>Jun-20</c:v>
                      </c:pt>
                      <c:pt idx="19">
                        <c:v>Jul-20</c:v>
                      </c:pt>
                      <c:pt idx="20">
                        <c:v>Aug-20</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1-CA7C-4676-9CEE-3AD24FC6C4EF}"/>
                  </c:ext>
                </c:extLst>
              </c15:ser>
            </c15:filteredBarSeries>
          </c:ext>
        </c:extLst>
      </c:barChart>
      <c:catAx>
        <c:axId val="4820909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bg2">
                    <a:lumMod val="25000"/>
                  </a:schemeClr>
                </a:solidFill>
                <a:latin typeface="+mn-lt"/>
                <a:ea typeface="+mn-ea"/>
                <a:cs typeface="+mn-cs"/>
              </a:defRPr>
            </a:pPr>
            <a:endParaRPr lang="en-US"/>
          </a:p>
        </c:txPr>
        <c:crossAx val="482088312"/>
        <c:crosses val="autoZero"/>
        <c:auto val="1"/>
        <c:lblAlgn val="ctr"/>
        <c:lblOffset val="100"/>
        <c:noMultiLvlLbl val="0"/>
      </c:catAx>
      <c:valAx>
        <c:axId val="48208831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482090936"/>
        <c:crosses val="autoZero"/>
        <c:crossBetween val="between"/>
      </c:valAx>
      <c:spPr>
        <a:noFill/>
        <a:ln>
          <a:noFill/>
        </a:ln>
        <a:effectLst/>
      </c:spPr>
    </c:plotArea>
    <c:legend>
      <c:legendPos val="b"/>
      <c:layout>
        <c:manualLayout>
          <c:xMode val="edge"/>
          <c:yMode val="edge"/>
          <c:x val="0.40671429990301394"/>
          <c:y val="0.92849076832343758"/>
          <c:w val="0.1920377192045144"/>
          <c:h val="4.978643238428076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bg2">
                  <a:lumMod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2B61A-939D-45CC-9323-A3D2DE2C47ED}" type="doc">
      <dgm:prSet loTypeId="urn:microsoft.com/office/officeart/2005/8/layout/process4" loCatId="list" qsTypeId="urn:microsoft.com/office/officeart/2005/8/quickstyle/simple1" qsCatId="simple" csTypeId="urn:microsoft.com/office/officeart/2005/8/colors/accent2_4" csCatId="accent2" phldr="1"/>
      <dgm:spPr/>
      <dgm:t>
        <a:bodyPr/>
        <a:lstStyle/>
        <a:p>
          <a:endParaRPr lang="en-US"/>
        </a:p>
      </dgm:t>
    </dgm:pt>
    <dgm:pt modelId="{CD026929-5479-42B2-A5B1-28570E52E423}">
      <dgm:prSet phldrT="[Text]"/>
      <dgm:spPr/>
      <dgm:t>
        <a:bodyPr/>
        <a:lstStyle/>
        <a:p>
          <a:r>
            <a:rPr lang="en-US" b="1" dirty="0"/>
            <a:t>Entry</a:t>
          </a:r>
          <a:r>
            <a:rPr lang="en-US" dirty="0"/>
            <a:t> </a:t>
          </a:r>
        </a:p>
      </dgm:t>
    </dgm:pt>
    <dgm:pt modelId="{9B05AC15-EF5A-472B-A89F-91790B40F8E9}" type="parTrans" cxnId="{083067D6-E02A-404F-AC7C-D362D5205FCE}">
      <dgm:prSet/>
      <dgm:spPr/>
      <dgm:t>
        <a:bodyPr/>
        <a:lstStyle/>
        <a:p>
          <a:endParaRPr lang="en-US"/>
        </a:p>
      </dgm:t>
    </dgm:pt>
    <dgm:pt modelId="{338539BE-BE13-40FF-ACD6-84395B695A94}" type="sibTrans" cxnId="{083067D6-E02A-404F-AC7C-D362D5205FCE}">
      <dgm:prSet/>
      <dgm:spPr/>
      <dgm:t>
        <a:bodyPr/>
        <a:lstStyle/>
        <a:p>
          <a:endParaRPr lang="en-US"/>
        </a:p>
      </dgm:t>
    </dgm:pt>
    <dgm:pt modelId="{F24B4A50-5888-49B6-A4D1-17EDC929181C}">
      <dgm:prSet phldrT="[Text]" custT="1"/>
      <dgm:spPr/>
      <dgm:t>
        <a:bodyPr/>
        <a:lstStyle/>
        <a:p>
          <a:r>
            <a:rPr lang="en-US" sz="2200" dirty="0"/>
            <a:t>Pregnant/Postpartum mothers with substance use disorders is identified in the hospital, OB office, pain clinic or self-referral</a:t>
          </a:r>
          <a:endParaRPr lang="en-US" sz="2200" b="0" dirty="0"/>
        </a:p>
      </dgm:t>
    </dgm:pt>
    <dgm:pt modelId="{5828A23B-BC04-49F4-9F04-55A381ECED19}" type="parTrans" cxnId="{0120D1A1-62E2-4897-8F3E-9BA4BDA2385A}">
      <dgm:prSet/>
      <dgm:spPr/>
      <dgm:t>
        <a:bodyPr/>
        <a:lstStyle/>
        <a:p>
          <a:endParaRPr lang="en-US"/>
        </a:p>
      </dgm:t>
    </dgm:pt>
    <dgm:pt modelId="{C5583CE4-2452-42C9-B6C3-1592807EABA4}" type="sibTrans" cxnId="{0120D1A1-62E2-4897-8F3E-9BA4BDA2385A}">
      <dgm:prSet/>
      <dgm:spPr/>
      <dgm:t>
        <a:bodyPr/>
        <a:lstStyle/>
        <a:p>
          <a:endParaRPr lang="en-US"/>
        </a:p>
      </dgm:t>
    </dgm:pt>
    <dgm:pt modelId="{4DD023E3-18AB-47A9-A13C-582BDA2A35FA}">
      <dgm:prSet phldrT="[Text]"/>
      <dgm:spPr/>
      <dgm:t>
        <a:bodyPr/>
        <a:lstStyle/>
        <a:p>
          <a:r>
            <a:rPr lang="en-US" b="1" dirty="0"/>
            <a:t>Referral</a:t>
          </a:r>
          <a:r>
            <a:rPr lang="en-US" dirty="0"/>
            <a:t> </a:t>
          </a:r>
        </a:p>
      </dgm:t>
    </dgm:pt>
    <dgm:pt modelId="{A77B303B-35E6-4DAA-840A-05B93CDAE3BF}" type="parTrans" cxnId="{C13817F2-114D-480D-B29B-0FBDC3938C30}">
      <dgm:prSet/>
      <dgm:spPr/>
      <dgm:t>
        <a:bodyPr/>
        <a:lstStyle/>
        <a:p>
          <a:endParaRPr lang="en-US"/>
        </a:p>
      </dgm:t>
    </dgm:pt>
    <dgm:pt modelId="{A3433354-975F-4BE5-BF96-02655CDB1A86}" type="sibTrans" cxnId="{C13817F2-114D-480D-B29B-0FBDC3938C30}">
      <dgm:prSet/>
      <dgm:spPr/>
      <dgm:t>
        <a:bodyPr/>
        <a:lstStyle/>
        <a:p>
          <a:endParaRPr lang="en-US"/>
        </a:p>
      </dgm:t>
    </dgm:pt>
    <dgm:pt modelId="{521F225D-405A-4605-A46B-79E401C1E7F0}">
      <dgm:prSet phldrT="[Text]" custT="1"/>
      <dgm:spPr/>
      <dgm:t>
        <a:bodyPr/>
        <a:lstStyle/>
        <a:p>
          <a:r>
            <a:rPr lang="en-US" sz="2400" b="0" dirty="0"/>
            <a:t>Hospital or office staff contact the CARES-NICU team lead and a CARES-NICU coach is dispatched</a:t>
          </a:r>
        </a:p>
      </dgm:t>
    </dgm:pt>
    <dgm:pt modelId="{0619B4A8-BEB3-4EA2-B8F3-ABCEC7C556C0}" type="parTrans" cxnId="{A968028F-773E-42B1-B1B8-1393A8B14428}">
      <dgm:prSet/>
      <dgm:spPr/>
      <dgm:t>
        <a:bodyPr/>
        <a:lstStyle/>
        <a:p>
          <a:endParaRPr lang="en-US"/>
        </a:p>
      </dgm:t>
    </dgm:pt>
    <dgm:pt modelId="{075F6A48-FB4D-460A-B33C-1857EFDDBE7B}" type="sibTrans" cxnId="{A968028F-773E-42B1-B1B8-1393A8B14428}">
      <dgm:prSet/>
      <dgm:spPr/>
      <dgm:t>
        <a:bodyPr/>
        <a:lstStyle/>
        <a:p>
          <a:endParaRPr lang="en-US"/>
        </a:p>
      </dgm:t>
    </dgm:pt>
    <dgm:pt modelId="{DE1F40B2-4395-4C1C-BD82-37E3D937E53B}">
      <dgm:prSet phldrT="[Text]"/>
      <dgm:spPr/>
      <dgm:t>
        <a:bodyPr/>
        <a:lstStyle/>
        <a:p>
          <a:r>
            <a:rPr lang="en-US" b="1" dirty="0"/>
            <a:t>Communication</a:t>
          </a:r>
        </a:p>
      </dgm:t>
    </dgm:pt>
    <dgm:pt modelId="{385F4776-2F02-4FCF-989F-21B8008BE3A1}" type="parTrans" cxnId="{01532581-B9D2-4484-86A6-3D956A4521DC}">
      <dgm:prSet/>
      <dgm:spPr/>
      <dgm:t>
        <a:bodyPr/>
        <a:lstStyle/>
        <a:p>
          <a:endParaRPr lang="en-US"/>
        </a:p>
      </dgm:t>
    </dgm:pt>
    <dgm:pt modelId="{3066F69A-DA01-4F9E-B758-42D8A63C4429}" type="sibTrans" cxnId="{01532581-B9D2-4484-86A6-3D956A4521DC}">
      <dgm:prSet/>
      <dgm:spPr/>
      <dgm:t>
        <a:bodyPr/>
        <a:lstStyle/>
        <a:p>
          <a:endParaRPr lang="en-US"/>
        </a:p>
      </dgm:t>
    </dgm:pt>
    <dgm:pt modelId="{B60FF543-DA0C-44E2-9D78-9BEC9547C82B}">
      <dgm:prSet phldrT="[Text]" custT="1"/>
      <dgm:spPr/>
      <dgm:t>
        <a:bodyPr/>
        <a:lstStyle/>
        <a:p>
          <a:r>
            <a:rPr lang="en-US" sz="1900" b="0" dirty="0"/>
            <a:t>Follow up and connection to community resources during infant NICU stay</a:t>
          </a:r>
        </a:p>
      </dgm:t>
    </dgm:pt>
    <dgm:pt modelId="{7A2B730E-23D6-482B-8C32-EB30CC7F213C}" type="parTrans" cxnId="{E467FBBC-96B8-41EA-8844-20AEB2B51B5D}">
      <dgm:prSet/>
      <dgm:spPr/>
      <dgm:t>
        <a:bodyPr/>
        <a:lstStyle/>
        <a:p>
          <a:endParaRPr lang="en-US"/>
        </a:p>
      </dgm:t>
    </dgm:pt>
    <dgm:pt modelId="{AD451566-0FD1-46A7-9426-5A1795CA26DF}" type="sibTrans" cxnId="{E467FBBC-96B8-41EA-8844-20AEB2B51B5D}">
      <dgm:prSet/>
      <dgm:spPr/>
      <dgm:t>
        <a:bodyPr/>
        <a:lstStyle/>
        <a:p>
          <a:endParaRPr lang="en-US"/>
        </a:p>
      </dgm:t>
    </dgm:pt>
    <dgm:pt modelId="{9D30791E-091E-4AE1-8815-CC7B2D785C7F}">
      <dgm:prSet phldrT="[Text]" custT="1"/>
      <dgm:spPr/>
      <dgm:t>
        <a:bodyPr/>
        <a:lstStyle/>
        <a:p>
          <a:r>
            <a:rPr lang="en-US" sz="2200" b="0" dirty="0"/>
            <a:t>CARES-NICU coach checks in with hospital staff, assesses the situation and meets with the mother or family/designee  </a:t>
          </a:r>
        </a:p>
      </dgm:t>
    </dgm:pt>
    <dgm:pt modelId="{D8821A25-B6E8-4142-9E3A-AAFBB0F14A26}" type="parTrans" cxnId="{9A81E8DD-784B-425B-8356-C07E9484FFC0}">
      <dgm:prSet/>
      <dgm:spPr/>
      <dgm:t>
        <a:bodyPr/>
        <a:lstStyle/>
        <a:p>
          <a:endParaRPr lang="en-US"/>
        </a:p>
      </dgm:t>
    </dgm:pt>
    <dgm:pt modelId="{AD42FC24-C230-4536-99CB-02F03B00299B}" type="sibTrans" cxnId="{9A81E8DD-784B-425B-8356-C07E9484FFC0}">
      <dgm:prSet/>
      <dgm:spPr/>
      <dgm:t>
        <a:bodyPr/>
        <a:lstStyle/>
        <a:p>
          <a:endParaRPr lang="en-US"/>
        </a:p>
      </dgm:t>
    </dgm:pt>
    <dgm:pt modelId="{D93EB2B5-F1A0-4C90-A683-E274D6FAA3E5}">
      <dgm:prSet phldrT="[Text]" custT="1"/>
      <dgm:spPr/>
      <dgm:t>
        <a:bodyPr/>
        <a:lstStyle/>
        <a:p>
          <a:r>
            <a:rPr lang="en-US" sz="2200" b="0" dirty="0"/>
            <a:t>The CARES-NICU coach offers contact information, connection to local services, and information about recovery support</a:t>
          </a:r>
          <a:endParaRPr lang="en-US" sz="2400" b="0" dirty="0"/>
        </a:p>
      </dgm:t>
    </dgm:pt>
    <dgm:pt modelId="{8AD46999-7EC7-4736-BB9C-ABA2FDE42680}" type="parTrans" cxnId="{CE5BEE90-6F2C-4401-A5D9-D329C5452861}">
      <dgm:prSet/>
      <dgm:spPr/>
      <dgm:t>
        <a:bodyPr/>
        <a:lstStyle/>
        <a:p>
          <a:endParaRPr lang="en-US"/>
        </a:p>
      </dgm:t>
    </dgm:pt>
    <dgm:pt modelId="{B1E98827-076A-4E0C-B60A-1716CBE21DEB}" type="sibTrans" cxnId="{CE5BEE90-6F2C-4401-A5D9-D329C5452861}">
      <dgm:prSet/>
      <dgm:spPr/>
      <dgm:t>
        <a:bodyPr/>
        <a:lstStyle/>
        <a:p>
          <a:endParaRPr lang="en-US"/>
        </a:p>
      </dgm:t>
    </dgm:pt>
    <dgm:pt modelId="{2C7D4E24-AD06-45F2-84F6-51D26568B198}">
      <dgm:prSet phldrT="[Text]" custT="1"/>
      <dgm:spPr/>
      <dgm:t>
        <a:bodyPr/>
        <a:lstStyle/>
        <a:p>
          <a:r>
            <a:rPr lang="en-US" sz="2000" b="0" dirty="0"/>
            <a:t>Focus on making a connection</a:t>
          </a:r>
        </a:p>
      </dgm:t>
    </dgm:pt>
    <dgm:pt modelId="{1580BC1B-989F-4FAB-BFD4-6ACCAD9AADD2}" type="parTrans" cxnId="{25E2D05A-460C-4451-9452-8A96B94E0124}">
      <dgm:prSet/>
      <dgm:spPr/>
      <dgm:t>
        <a:bodyPr/>
        <a:lstStyle/>
        <a:p>
          <a:endParaRPr lang="en-US"/>
        </a:p>
      </dgm:t>
    </dgm:pt>
    <dgm:pt modelId="{A16CF56A-D266-4CA8-A2F2-5DA4FB0C3A91}" type="sibTrans" cxnId="{25E2D05A-460C-4451-9452-8A96B94E0124}">
      <dgm:prSet/>
      <dgm:spPr/>
      <dgm:t>
        <a:bodyPr/>
        <a:lstStyle/>
        <a:p>
          <a:endParaRPr lang="en-US"/>
        </a:p>
      </dgm:t>
    </dgm:pt>
    <dgm:pt modelId="{5F53C877-EA29-4062-8327-81E02E3F91B7}">
      <dgm:prSet phldrT="[Text]"/>
      <dgm:spPr/>
      <dgm:t>
        <a:bodyPr/>
        <a:lstStyle/>
        <a:p>
          <a:r>
            <a:rPr lang="en-US" b="1" dirty="0"/>
            <a:t>Resources</a:t>
          </a:r>
        </a:p>
      </dgm:t>
    </dgm:pt>
    <dgm:pt modelId="{66ACCA7D-99D0-4563-A2E5-7E4F937D1D49}" type="parTrans" cxnId="{A1CC1409-E699-442F-B254-CE8C2A2B747A}">
      <dgm:prSet/>
      <dgm:spPr/>
      <dgm:t>
        <a:bodyPr/>
        <a:lstStyle/>
        <a:p>
          <a:endParaRPr lang="en-US"/>
        </a:p>
      </dgm:t>
    </dgm:pt>
    <dgm:pt modelId="{6DCBDE36-727C-4A51-B892-5B5FCB0119B9}" type="sibTrans" cxnId="{A1CC1409-E699-442F-B254-CE8C2A2B747A}">
      <dgm:prSet/>
      <dgm:spPr/>
      <dgm:t>
        <a:bodyPr/>
        <a:lstStyle/>
        <a:p>
          <a:endParaRPr lang="en-US"/>
        </a:p>
      </dgm:t>
    </dgm:pt>
    <dgm:pt modelId="{2806CF03-7A65-4CE9-9376-AD25AECCBF52}">
      <dgm:prSet phldrT="[Text]"/>
      <dgm:spPr/>
      <dgm:t>
        <a:bodyPr/>
        <a:lstStyle/>
        <a:p>
          <a:r>
            <a:rPr lang="en-US" b="1" dirty="0"/>
            <a:t>Follow up</a:t>
          </a:r>
        </a:p>
      </dgm:t>
    </dgm:pt>
    <dgm:pt modelId="{601DA7B3-AE2A-4612-AA0E-5C8FCF6C1FDC}" type="parTrans" cxnId="{BA28ACF5-0290-4FC9-B715-796B34068C70}">
      <dgm:prSet/>
      <dgm:spPr/>
      <dgm:t>
        <a:bodyPr/>
        <a:lstStyle/>
        <a:p>
          <a:endParaRPr lang="en-US"/>
        </a:p>
      </dgm:t>
    </dgm:pt>
    <dgm:pt modelId="{5C32126E-9A86-4C22-99C3-8C3B02F447A1}" type="sibTrans" cxnId="{BA28ACF5-0290-4FC9-B715-796B34068C70}">
      <dgm:prSet/>
      <dgm:spPr/>
      <dgm:t>
        <a:bodyPr/>
        <a:lstStyle/>
        <a:p>
          <a:endParaRPr lang="en-US"/>
        </a:p>
      </dgm:t>
    </dgm:pt>
    <dgm:pt modelId="{803F2BF6-276D-44AC-B925-9528080EF931}">
      <dgm:prSet phldrT="[Text]"/>
      <dgm:spPr/>
      <dgm:t>
        <a:bodyPr/>
        <a:lstStyle/>
        <a:p>
          <a:r>
            <a:rPr lang="en-US" b="1" dirty="0"/>
            <a:t>Initial Encounter</a:t>
          </a:r>
        </a:p>
      </dgm:t>
    </dgm:pt>
    <dgm:pt modelId="{5FB9299B-C3E5-4303-A7CA-A1179325CD00}" type="sibTrans" cxnId="{67783D97-6AC3-45B1-9552-340DF797E390}">
      <dgm:prSet/>
      <dgm:spPr/>
      <dgm:t>
        <a:bodyPr/>
        <a:lstStyle/>
        <a:p>
          <a:endParaRPr lang="en-US"/>
        </a:p>
      </dgm:t>
    </dgm:pt>
    <dgm:pt modelId="{23AFF288-897B-4052-A2C2-FFD0C0EE42AE}" type="parTrans" cxnId="{67783D97-6AC3-45B1-9552-340DF797E390}">
      <dgm:prSet/>
      <dgm:spPr/>
      <dgm:t>
        <a:bodyPr/>
        <a:lstStyle/>
        <a:p>
          <a:endParaRPr lang="en-US"/>
        </a:p>
      </dgm:t>
    </dgm:pt>
    <dgm:pt modelId="{CDD67D47-24D8-4EAD-8DFB-0D4156778693}">
      <dgm:prSet phldrT="[Text]" custT="1"/>
      <dgm:spPr/>
      <dgm:t>
        <a:bodyPr/>
        <a:lstStyle/>
        <a:p>
          <a:r>
            <a:rPr lang="en-US" sz="2000" b="0" dirty="0"/>
            <a:t>Options and resources are discussed </a:t>
          </a:r>
        </a:p>
      </dgm:t>
    </dgm:pt>
    <dgm:pt modelId="{3BAAB435-1D91-4FA4-817A-4DCE254AF7D6}" type="parTrans" cxnId="{50D0D2DB-D692-4D0F-BA3E-F800E8EF2D78}">
      <dgm:prSet/>
      <dgm:spPr/>
      <dgm:t>
        <a:bodyPr/>
        <a:lstStyle/>
        <a:p>
          <a:endParaRPr lang="en-US"/>
        </a:p>
      </dgm:t>
    </dgm:pt>
    <dgm:pt modelId="{81A9E049-E5C8-4EB6-A20D-791D12A62593}" type="sibTrans" cxnId="{50D0D2DB-D692-4D0F-BA3E-F800E8EF2D78}">
      <dgm:prSet/>
      <dgm:spPr/>
      <dgm:t>
        <a:bodyPr/>
        <a:lstStyle/>
        <a:p>
          <a:endParaRPr lang="en-US"/>
        </a:p>
      </dgm:t>
    </dgm:pt>
    <dgm:pt modelId="{5D5C87DB-D0D5-4788-BA1D-D338CD312498}">
      <dgm:prSet phldrT="[Text]" custT="1"/>
      <dgm:spPr/>
      <dgm:t>
        <a:bodyPr/>
        <a:lstStyle/>
        <a:p>
          <a:r>
            <a:rPr lang="en-US" sz="1900" b="0" dirty="0"/>
            <a:t>Action is taken according to the needs and desires of the mother</a:t>
          </a:r>
        </a:p>
      </dgm:t>
    </dgm:pt>
    <dgm:pt modelId="{CC277E4E-667C-41F6-9EF1-B7119313104B}" type="parTrans" cxnId="{0355A264-C04E-46E1-9DED-9FDFDA24919E}">
      <dgm:prSet/>
      <dgm:spPr/>
      <dgm:t>
        <a:bodyPr/>
        <a:lstStyle/>
        <a:p>
          <a:endParaRPr lang="en-US"/>
        </a:p>
      </dgm:t>
    </dgm:pt>
    <dgm:pt modelId="{D5E9C295-FEAD-4BE6-AE8B-B489FD275CF6}" type="sibTrans" cxnId="{0355A264-C04E-46E1-9DED-9FDFDA24919E}">
      <dgm:prSet/>
      <dgm:spPr/>
      <dgm:t>
        <a:bodyPr/>
        <a:lstStyle/>
        <a:p>
          <a:endParaRPr lang="en-US"/>
        </a:p>
      </dgm:t>
    </dgm:pt>
    <dgm:pt modelId="{40B2B0CF-07E9-4465-8502-45F58F450FF7}">
      <dgm:prSet phldrT="[Text]" custT="1"/>
      <dgm:spPr/>
      <dgm:t>
        <a:bodyPr/>
        <a:lstStyle/>
        <a:p>
          <a:r>
            <a:rPr lang="en-US" sz="1900" b="0" dirty="0"/>
            <a:t>Follow-up call within 5 days of discharge</a:t>
          </a:r>
        </a:p>
      </dgm:t>
    </dgm:pt>
    <dgm:pt modelId="{BFD9A8D5-7337-4689-A961-3DD5F069F50C}" type="parTrans" cxnId="{97A1DD42-E5D0-4A09-9486-627CAF9EFB3A}">
      <dgm:prSet/>
      <dgm:spPr/>
      <dgm:t>
        <a:bodyPr/>
        <a:lstStyle/>
        <a:p>
          <a:endParaRPr lang="en-US"/>
        </a:p>
      </dgm:t>
    </dgm:pt>
    <dgm:pt modelId="{62078985-2AB6-4CF4-9529-D9E1568E5B09}" type="sibTrans" cxnId="{97A1DD42-E5D0-4A09-9486-627CAF9EFB3A}">
      <dgm:prSet/>
      <dgm:spPr/>
      <dgm:t>
        <a:bodyPr/>
        <a:lstStyle/>
        <a:p>
          <a:endParaRPr lang="en-US"/>
        </a:p>
      </dgm:t>
    </dgm:pt>
    <dgm:pt modelId="{DF65D8E6-902B-4028-9BDC-B6607407EAD7}">
      <dgm:prSet phldrT="[Text]" custT="1"/>
      <dgm:spPr/>
      <dgm:t>
        <a:bodyPr/>
        <a:lstStyle/>
        <a:p>
          <a:r>
            <a:rPr lang="en-US" sz="1900" dirty="0"/>
            <a:t>In person and phone recovery support is offered to parent upon discharge of both mother and infant</a:t>
          </a:r>
          <a:endParaRPr lang="en-US" sz="1900" b="0" dirty="0"/>
        </a:p>
      </dgm:t>
    </dgm:pt>
    <dgm:pt modelId="{A67326A5-A7BD-4011-AE66-BCEBFDB5C273}" type="parTrans" cxnId="{094AB12D-42B9-4B5C-80C6-B72DAB2E462B}">
      <dgm:prSet/>
      <dgm:spPr/>
      <dgm:t>
        <a:bodyPr/>
        <a:lstStyle/>
        <a:p>
          <a:endParaRPr lang="en-US"/>
        </a:p>
      </dgm:t>
    </dgm:pt>
    <dgm:pt modelId="{88D88BCF-0936-445D-A6FD-29113867A989}" type="sibTrans" cxnId="{094AB12D-42B9-4B5C-80C6-B72DAB2E462B}">
      <dgm:prSet/>
      <dgm:spPr/>
      <dgm:t>
        <a:bodyPr/>
        <a:lstStyle/>
        <a:p>
          <a:endParaRPr lang="en-US"/>
        </a:p>
      </dgm:t>
    </dgm:pt>
    <dgm:pt modelId="{3B5E557E-A8BC-4E77-B32C-90473F7E3450}" type="pres">
      <dgm:prSet presAssocID="{8082B61A-939D-45CC-9323-A3D2DE2C47ED}" presName="Name0" presStyleCnt="0">
        <dgm:presLayoutVars>
          <dgm:dir/>
          <dgm:animLvl val="lvl"/>
          <dgm:resizeHandles val="exact"/>
        </dgm:presLayoutVars>
      </dgm:prSet>
      <dgm:spPr/>
    </dgm:pt>
    <dgm:pt modelId="{7FCC8E6C-627A-430D-85D2-A25219D2BEE8}" type="pres">
      <dgm:prSet presAssocID="{2806CF03-7A65-4CE9-9376-AD25AECCBF52}" presName="boxAndChildren" presStyleCnt="0"/>
      <dgm:spPr/>
    </dgm:pt>
    <dgm:pt modelId="{B5A0927A-B9D4-4EA0-8606-721BF5A3FBA5}" type="pres">
      <dgm:prSet presAssocID="{2806CF03-7A65-4CE9-9376-AD25AECCBF52}" presName="parentTextBox" presStyleLbl="node1" presStyleIdx="0" presStyleCnt="6"/>
      <dgm:spPr/>
    </dgm:pt>
    <dgm:pt modelId="{EBD41023-7506-4FBB-BA18-F71D9735F29A}" type="pres">
      <dgm:prSet presAssocID="{2806CF03-7A65-4CE9-9376-AD25AECCBF52}" presName="entireBox" presStyleLbl="node1" presStyleIdx="0" presStyleCnt="6"/>
      <dgm:spPr/>
    </dgm:pt>
    <dgm:pt modelId="{22F26508-EBEF-49B8-B617-D24AC365CD3B}" type="pres">
      <dgm:prSet presAssocID="{2806CF03-7A65-4CE9-9376-AD25AECCBF52}" presName="descendantBox" presStyleCnt="0"/>
      <dgm:spPr/>
    </dgm:pt>
    <dgm:pt modelId="{E47A74B1-9CCC-479D-B200-BA301A02B21B}" type="pres">
      <dgm:prSet presAssocID="{B60FF543-DA0C-44E2-9D78-9BEC9547C82B}" presName="childTextBox" presStyleLbl="fgAccFollowNode1" presStyleIdx="0" presStyleCnt="10" custScaleX="64720" custScaleY="146137" custLinFactNeighborY="4224">
        <dgm:presLayoutVars>
          <dgm:bulletEnabled val="1"/>
        </dgm:presLayoutVars>
      </dgm:prSet>
      <dgm:spPr/>
    </dgm:pt>
    <dgm:pt modelId="{6DC2B5A3-13A2-4499-88A5-B53F0A18C38F}" type="pres">
      <dgm:prSet presAssocID="{DF65D8E6-902B-4028-9BDC-B6607407EAD7}" presName="childTextBox" presStyleLbl="fgAccFollowNode1" presStyleIdx="1" presStyleCnt="10" custScaleX="81596" custScaleY="147610">
        <dgm:presLayoutVars>
          <dgm:bulletEnabled val="1"/>
        </dgm:presLayoutVars>
      </dgm:prSet>
      <dgm:spPr/>
    </dgm:pt>
    <dgm:pt modelId="{B0BF296C-0B10-4AE8-B53E-E43B6B6F08AC}" type="pres">
      <dgm:prSet presAssocID="{40B2B0CF-07E9-4465-8502-45F58F450FF7}" presName="childTextBox" presStyleLbl="fgAccFollowNode1" presStyleIdx="2" presStyleCnt="10" custScaleX="43811" custScaleY="147119">
        <dgm:presLayoutVars>
          <dgm:bulletEnabled val="1"/>
        </dgm:presLayoutVars>
      </dgm:prSet>
      <dgm:spPr/>
    </dgm:pt>
    <dgm:pt modelId="{8890F7D6-6381-4A9C-945D-AEC793512110}" type="pres">
      <dgm:prSet presAssocID="{6DCBDE36-727C-4A51-B892-5B5FCB0119B9}" presName="sp" presStyleCnt="0"/>
      <dgm:spPr/>
    </dgm:pt>
    <dgm:pt modelId="{1A7961E2-47A1-46B5-8DC1-F26FDD45A927}" type="pres">
      <dgm:prSet presAssocID="{5F53C877-EA29-4062-8327-81E02E3F91B7}" presName="arrowAndChildren" presStyleCnt="0"/>
      <dgm:spPr/>
    </dgm:pt>
    <dgm:pt modelId="{57B4EE4C-99EB-426F-B29B-7D93E89D41A2}" type="pres">
      <dgm:prSet presAssocID="{5F53C877-EA29-4062-8327-81E02E3F91B7}" presName="parentTextArrow" presStyleLbl="node1" presStyleIdx="0" presStyleCnt="6"/>
      <dgm:spPr/>
    </dgm:pt>
    <dgm:pt modelId="{63913EFC-0ACF-4AD2-925E-FCF18A665FAF}" type="pres">
      <dgm:prSet presAssocID="{5F53C877-EA29-4062-8327-81E02E3F91B7}" presName="arrow" presStyleLbl="node1" presStyleIdx="1" presStyleCnt="6"/>
      <dgm:spPr/>
    </dgm:pt>
    <dgm:pt modelId="{CDFD5F61-B1DA-452B-A9D6-A2D53596C66E}" type="pres">
      <dgm:prSet presAssocID="{5F53C877-EA29-4062-8327-81E02E3F91B7}" presName="descendantArrow" presStyleCnt="0"/>
      <dgm:spPr/>
    </dgm:pt>
    <dgm:pt modelId="{4FC0F42C-1FD0-40FA-98A3-EBCE36A2343A}" type="pres">
      <dgm:prSet presAssocID="{D93EB2B5-F1A0-4C90-A683-E274D6FAA3E5}" presName="childTextArrow" presStyleLbl="fgAccFollowNode1" presStyleIdx="3" presStyleCnt="10" custScaleY="126183" custLinFactNeighborY="-8372">
        <dgm:presLayoutVars>
          <dgm:bulletEnabled val="1"/>
        </dgm:presLayoutVars>
      </dgm:prSet>
      <dgm:spPr/>
    </dgm:pt>
    <dgm:pt modelId="{19BDBDE6-6E32-4D50-8EB4-A43A32CA39E7}" type="pres">
      <dgm:prSet presAssocID="{5FB9299B-C3E5-4303-A7CA-A1179325CD00}" presName="sp" presStyleCnt="0"/>
      <dgm:spPr/>
    </dgm:pt>
    <dgm:pt modelId="{FAD7B58C-8998-40C8-8FA5-182959854B81}" type="pres">
      <dgm:prSet presAssocID="{803F2BF6-276D-44AC-B925-9528080EF931}" presName="arrowAndChildren" presStyleCnt="0"/>
      <dgm:spPr/>
    </dgm:pt>
    <dgm:pt modelId="{B5860F31-33BC-411E-AABD-FC69C542BAF5}" type="pres">
      <dgm:prSet presAssocID="{803F2BF6-276D-44AC-B925-9528080EF931}" presName="parentTextArrow" presStyleLbl="node1" presStyleIdx="1" presStyleCnt="6"/>
      <dgm:spPr/>
    </dgm:pt>
    <dgm:pt modelId="{34E5A228-43D9-422C-BA74-4119B87296CE}" type="pres">
      <dgm:prSet presAssocID="{803F2BF6-276D-44AC-B925-9528080EF931}" presName="arrow" presStyleLbl="node1" presStyleIdx="2" presStyleCnt="6"/>
      <dgm:spPr/>
    </dgm:pt>
    <dgm:pt modelId="{EACF526A-613C-4652-A8E3-F8C51ECB62B7}" type="pres">
      <dgm:prSet presAssocID="{803F2BF6-276D-44AC-B925-9528080EF931}" presName="descendantArrow" presStyleCnt="0"/>
      <dgm:spPr/>
    </dgm:pt>
    <dgm:pt modelId="{EE7B1A99-0892-423F-A2A9-E5A87BA20DD3}" type="pres">
      <dgm:prSet presAssocID="{2C7D4E24-AD06-45F2-84F6-51D26568B198}" presName="childTextArrow" presStyleLbl="fgAccFollowNode1" presStyleIdx="4" presStyleCnt="10" custScaleX="85931" custScaleY="131641">
        <dgm:presLayoutVars>
          <dgm:bulletEnabled val="1"/>
        </dgm:presLayoutVars>
      </dgm:prSet>
      <dgm:spPr/>
    </dgm:pt>
    <dgm:pt modelId="{0D86ADC1-88D8-4C44-B026-F6EFAF4C25CE}" type="pres">
      <dgm:prSet presAssocID="{CDD67D47-24D8-4EAD-8DFB-0D4156778693}" presName="childTextArrow" presStyleLbl="fgAccFollowNode1" presStyleIdx="5" presStyleCnt="10" custScaleX="75058" custScaleY="131641">
        <dgm:presLayoutVars>
          <dgm:bulletEnabled val="1"/>
        </dgm:presLayoutVars>
      </dgm:prSet>
      <dgm:spPr/>
    </dgm:pt>
    <dgm:pt modelId="{344AD4BC-D3B2-45B0-B42F-EF22E5215B70}" type="pres">
      <dgm:prSet presAssocID="{5D5C87DB-D0D5-4788-BA1D-D338CD312498}" presName="childTextArrow" presStyleLbl="fgAccFollowNode1" presStyleIdx="6" presStyleCnt="10" custScaleX="82400" custScaleY="131641">
        <dgm:presLayoutVars>
          <dgm:bulletEnabled val="1"/>
        </dgm:presLayoutVars>
      </dgm:prSet>
      <dgm:spPr/>
    </dgm:pt>
    <dgm:pt modelId="{7CD71413-01F1-42D8-AA4A-1A204D90CBE7}" type="pres">
      <dgm:prSet presAssocID="{3066F69A-DA01-4F9E-B758-42D8A63C4429}" presName="sp" presStyleCnt="0"/>
      <dgm:spPr/>
    </dgm:pt>
    <dgm:pt modelId="{9C3E9234-DE4C-47AD-87D3-858B78A6B1BF}" type="pres">
      <dgm:prSet presAssocID="{DE1F40B2-4395-4C1C-BD82-37E3D937E53B}" presName="arrowAndChildren" presStyleCnt="0"/>
      <dgm:spPr/>
    </dgm:pt>
    <dgm:pt modelId="{693944DE-DF6D-4FB3-96BB-C54DE8DDE58E}" type="pres">
      <dgm:prSet presAssocID="{DE1F40B2-4395-4C1C-BD82-37E3D937E53B}" presName="parentTextArrow" presStyleLbl="node1" presStyleIdx="2" presStyleCnt="6"/>
      <dgm:spPr/>
    </dgm:pt>
    <dgm:pt modelId="{A9658556-56B4-4FB4-9684-64E23C5D0CE5}" type="pres">
      <dgm:prSet presAssocID="{DE1F40B2-4395-4C1C-BD82-37E3D937E53B}" presName="arrow" presStyleLbl="node1" presStyleIdx="3" presStyleCnt="6"/>
      <dgm:spPr/>
    </dgm:pt>
    <dgm:pt modelId="{C376AD6F-0BB2-442E-81A2-9F7AA3DBECCB}" type="pres">
      <dgm:prSet presAssocID="{DE1F40B2-4395-4C1C-BD82-37E3D937E53B}" presName="descendantArrow" presStyleCnt="0"/>
      <dgm:spPr/>
    </dgm:pt>
    <dgm:pt modelId="{A2730D93-F680-40C5-9B20-6476F6A60274}" type="pres">
      <dgm:prSet presAssocID="{9D30791E-091E-4AE1-8815-CC7B2D785C7F}" presName="childTextArrow" presStyleLbl="fgAccFollowNode1" presStyleIdx="7" presStyleCnt="10" custScaleY="83626" custLinFactNeighborY="-4186">
        <dgm:presLayoutVars>
          <dgm:bulletEnabled val="1"/>
        </dgm:presLayoutVars>
      </dgm:prSet>
      <dgm:spPr/>
    </dgm:pt>
    <dgm:pt modelId="{809C1034-9BD1-468C-BA08-A4F8A4053341}" type="pres">
      <dgm:prSet presAssocID="{A3433354-975F-4BE5-BF96-02655CDB1A86}" presName="sp" presStyleCnt="0"/>
      <dgm:spPr/>
    </dgm:pt>
    <dgm:pt modelId="{FFFE298D-74CE-4876-B23A-0FCAE4FA7622}" type="pres">
      <dgm:prSet presAssocID="{4DD023E3-18AB-47A9-A13C-582BDA2A35FA}" presName="arrowAndChildren" presStyleCnt="0"/>
      <dgm:spPr/>
    </dgm:pt>
    <dgm:pt modelId="{AD3A46A5-E7FB-42F6-9CEB-A9E8708A1A42}" type="pres">
      <dgm:prSet presAssocID="{4DD023E3-18AB-47A9-A13C-582BDA2A35FA}" presName="parentTextArrow" presStyleLbl="node1" presStyleIdx="3" presStyleCnt="6"/>
      <dgm:spPr/>
    </dgm:pt>
    <dgm:pt modelId="{0A12012E-970C-45DF-9E04-43283E9A2727}" type="pres">
      <dgm:prSet presAssocID="{4DD023E3-18AB-47A9-A13C-582BDA2A35FA}" presName="arrow" presStyleLbl="node1" presStyleIdx="4" presStyleCnt="6"/>
      <dgm:spPr/>
    </dgm:pt>
    <dgm:pt modelId="{D529CFA3-52AB-437A-8770-8D9FE76728BA}" type="pres">
      <dgm:prSet presAssocID="{4DD023E3-18AB-47A9-A13C-582BDA2A35FA}" presName="descendantArrow" presStyleCnt="0"/>
      <dgm:spPr/>
    </dgm:pt>
    <dgm:pt modelId="{7B776709-CC6F-4ADE-910B-9FA075C5F2C9}" type="pres">
      <dgm:prSet presAssocID="{521F225D-405A-4605-A46B-79E401C1E7F0}" presName="childTextArrow" presStyleLbl="fgAccFollowNode1" presStyleIdx="8" presStyleCnt="10">
        <dgm:presLayoutVars>
          <dgm:bulletEnabled val="1"/>
        </dgm:presLayoutVars>
      </dgm:prSet>
      <dgm:spPr/>
    </dgm:pt>
    <dgm:pt modelId="{0A8B77E4-2161-474C-87D0-B059CF022565}" type="pres">
      <dgm:prSet presAssocID="{338539BE-BE13-40FF-ACD6-84395B695A94}" presName="sp" presStyleCnt="0"/>
      <dgm:spPr/>
    </dgm:pt>
    <dgm:pt modelId="{1CDCBE96-7345-4D5D-8161-D5E1A5B19CC6}" type="pres">
      <dgm:prSet presAssocID="{CD026929-5479-42B2-A5B1-28570E52E423}" presName="arrowAndChildren" presStyleCnt="0"/>
      <dgm:spPr/>
    </dgm:pt>
    <dgm:pt modelId="{E72483AB-5348-40C7-8263-0DB33CCBF9A5}" type="pres">
      <dgm:prSet presAssocID="{CD026929-5479-42B2-A5B1-28570E52E423}" presName="parentTextArrow" presStyleLbl="node1" presStyleIdx="4" presStyleCnt="6"/>
      <dgm:spPr/>
    </dgm:pt>
    <dgm:pt modelId="{A2661EF9-6475-46DA-98C9-525D4BF66001}" type="pres">
      <dgm:prSet presAssocID="{CD026929-5479-42B2-A5B1-28570E52E423}" presName="arrow" presStyleLbl="node1" presStyleIdx="5" presStyleCnt="6" custLinFactNeighborX="-256"/>
      <dgm:spPr/>
    </dgm:pt>
    <dgm:pt modelId="{67F194D6-E554-41F5-87A2-4FEF524E296C}" type="pres">
      <dgm:prSet presAssocID="{CD026929-5479-42B2-A5B1-28570E52E423}" presName="descendantArrow" presStyleCnt="0"/>
      <dgm:spPr/>
    </dgm:pt>
    <dgm:pt modelId="{D431A1A4-C257-4E93-AFD0-DAB215497C2C}" type="pres">
      <dgm:prSet presAssocID="{F24B4A50-5888-49B6-A4D1-17EDC929181C}" presName="childTextArrow" presStyleLbl="fgAccFollowNode1" presStyleIdx="9" presStyleCnt="10">
        <dgm:presLayoutVars>
          <dgm:bulletEnabled val="1"/>
        </dgm:presLayoutVars>
      </dgm:prSet>
      <dgm:spPr/>
    </dgm:pt>
  </dgm:ptLst>
  <dgm:cxnLst>
    <dgm:cxn modelId="{AF893B02-2DD7-4532-87AD-C23891A00A62}" type="presOf" srcId="{5D5C87DB-D0D5-4788-BA1D-D338CD312498}" destId="{344AD4BC-D3B2-45B0-B42F-EF22E5215B70}" srcOrd="0" destOrd="0" presId="urn:microsoft.com/office/officeart/2005/8/layout/process4"/>
    <dgm:cxn modelId="{A1CC1409-E699-442F-B254-CE8C2A2B747A}" srcId="{8082B61A-939D-45CC-9323-A3D2DE2C47ED}" destId="{5F53C877-EA29-4062-8327-81E02E3F91B7}" srcOrd="4" destOrd="0" parTransId="{66ACCA7D-99D0-4563-A2E5-7E4F937D1D49}" sibTransId="{6DCBDE36-727C-4A51-B892-5B5FCB0119B9}"/>
    <dgm:cxn modelId="{2A5B190F-E635-4850-89E9-D9B730890975}" type="presOf" srcId="{F24B4A50-5888-49B6-A4D1-17EDC929181C}" destId="{D431A1A4-C257-4E93-AFD0-DAB215497C2C}" srcOrd="0" destOrd="0" presId="urn:microsoft.com/office/officeart/2005/8/layout/process4"/>
    <dgm:cxn modelId="{9E9CBB0F-42DD-4061-85C4-F8D3E1806381}" type="presOf" srcId="{DE1F40B2-4395-4C1C-BD82-37E3D937E53B}" destId="{A9658556-56B4-4FB4-9684-64E23C5D0CE5}" srcOrd="1" destOrd="0" presId="urn:microsoft.com/office/officeart/2005/8/layout/process4"/>
    <dgm:cxn modelId="{10E2E914-D8F6-4F91-BBA3-C88C00DBF7B2}" type="presOf" srcId="{9D30791E-091E-4AE1-8815-CC7B2D785C7F}" destId="{A2730D93-F680-40C5-9B20-6476F6A60274}" srcOrd="0" destOrd="0" presId="urn:microsoft.com/office/officeart/2005/8/layout/process4"/>
    <dgm:cxn modelId="{A02D9C15-23EE-4471-A04B-8F4C6C00EB67}" type="presOf" srcId="{803F2BF6-276D-44AC-B925-9528080EF931}" destId="{B5860F31-33BC-411E-AABD-FC69C542BAF5}" srcOrd="0" destOrd="0" presId="urn:microsoft.com/office/officeart/2005/8/layout/process4"/>
    <dgm:cxn modelId="{05E6E81B-269A-4C8C-A377-D1F650072117}" type="presOf" srcId="{CD026929-5479-42B2-A5B1-28570E52E423}" destId="{E72483AB-5348-40C7-8263-0DB33CCBF9A5}" srcOrd="0" destOrd="0" presId="urn:microsoft.com/office/officeart/2005/8/layout/process4"/>
    <dgm:cxn modelId="{624D501E-4CC2-4616-BD85-5A6C701CBAEB}" type="presOf" srcId="{521F225D-405A-4605-A46B-79E401C1E7F0}" destId="{7B776709-CC6F-4ADE-910B-9FA075C5F2C9}" srcOrd="0" destOrd="0" presId="urn:microsoft.com/office/officeart/2005/8/layout/process4"/>
    <dgm:cxn modelId="{5BA0C01E-928D-44B3-A16B-8793FC9A5D2B}" type="presOf" srcId="{CDD67D47-24D8-4EAD-8DFB-0D4156778693}" destId="{0D86ADC1-88D8-4C44-B026-F6EFAF4C25CE}" srcOrd="0" destOrd="0" presId="urn:microsoft.com/office/officeart/2005/8/layout/process4"/>
    <dgm:cxn modelId="{094AB12D-42B9-4B5C-80C6-B72DAB2E462B}" srcId="{2806CF03-7A65-4CE9-9376-AD25AECCBF52}" destId="{DF65D8E6-902B-4028-9BDC-B6607407EAD7}" srcOrd="1" destOrd="0" parTransId="{A67326A5-A7BD-4011-AE66-BCEBFDB5C273}" sibTransId="{88D88BCF-0936-445D-A6FD-29113867A989}"/>
    <dgm:cxn modelId="{00E76D34-6A8D-43B4-BFB5-51470B9B2EBD}" type="presOf" srcId="{2806CF03-7A65-4CE9-9376-AD25AECCBF52}" destId="{EBD41023-7506-4FBB-BA18-F71D9735F29A}" srcOrd="1" destOrd="0" presId="urn:microsoft.com/office/officeart/2005/8/layout/process4"/>
    <dgm:cxn modelId="{3C3BC43C-3F5E-4830-81F1-059C627D1CFE}" type="presOf" srcId="{5F53C877-EA29-4062-8327-81E02E3F91B7}" destId="{63913EFC-0ACF-4AD2-925E-FCF18A665FAF}" srcOrd="1" destOrd="0" presId="urn:microsoft.com/office/officeart/2005/8/layout/process4"/>
    <dgm:cxn modelId="{97A1DD42-E5D0-4A09-9486-627CAF9EFB3A}" srcId="{2806CF03-7A65-4CE9-9376-AD25AECCBF52}" destId="{40B2B0CF-07E9-4465-8502-45F58F450FF7}" srcOrd="2" destOrd="0" parTransId="{BFD9A8D5-7337-4689-A961-3DD5F069F50C}" sibTransId="{62078985-2AB6-4CF4-9529-D9E1568E5B09}"/>
    <dgm:cxn modelId="{0355A264-C04E-46E1-9DED-9FDFDA24919E}" srcId="{803F2BF6-276D-44AC-B925-9528080EF931}" destId="{5D5C87DB-D0D5-4788-BA1D-D338CD312498}" srcOrd="2" destOrd="0" parTransId="{CC277E4E-667C-41F6-9EF1-B7119313104B}" sibTransId="{D5E9C295-FEAD-4BE6-AE8B-B489FD275CF6}"/>
    <dgm:cxn modelId="{BF17916C-31ED-4536-95F3-70DD45B24F92}" type="presOf" srcId="{CD026929-5479-42B2-A5B1-28570E52E423}" destId="{A2661EF9-6475-46DA-98C9-525D4BF66001}" srcOrd="1" destOrd="0" presId="urn:microsoft.com/office/officeart/2005/8/layout/process4"/>
    <dgm:cxn modelId="{9B21F84D-B087-4AFA-AE69-CE6EFC92D06E}" type="presOf" srcId="{803F2BF6-276D-44AC-B925-9528080EF931}" destId="{34E5A228-43D9-422C-BA74-4119B87296CE}" srcOrd="1" destOrd="0" presId="urn:microsoft.com/office/officeart/2005/8/layout/process4"/>
    <dgm:cxn modelId="{5DA14C57-1000-4697-9633-2CE7912673DF}" type="presOf" srcId="{2C7D4E24-AD06-45F2-84F6-51D26568B198}" destId="{EE7B1A99-0892-423F-A2A9-E5A87BA20DD3}" srcOrd="0" destOrd="0" presId="urn:microsoft.com/office/officeart/2005/8/layout/process4"/>
    <dgm:cxn modelId="{25E2D05A-460C-4451-9452-8A96B94E0124}" srcId="{803F2BF6-276D-44AC-B925-9528080EF931}" destId="{2C7D4E24-AD06-45F2-84F6-51D26568B198}" srcOrd="0" destOrd="0" parTransId="{1580BC1B-989F-4FAB-BFD4-6ACCAD9AADD2}" sibTransId="{A16CF56A-D266-4CA8-A2F2-5DA4FB0C3A91}"/>
    <dgm:cxn modelId="{01532581-B9D2-4484-86A6-3D956A4521DC}" srcId="{8082B61A-939D-45CC-9323-A3D2DE2C47ED}" destId="{DE1F40B2-4395-4C1C-BD82-37E3D937E53B}" srcOrd="2" destOrd="0" parTransId="{385F4776-2F02-4FCF-989F-21B8008BE3A1}" sibTransId="{3066F69A-DA01-4F9E-B758-42D8A63C4429}"/>
    <dgm:cxn modelId="{A968028F-773E-42B1-B1B8-1393A8B14428}" srcId="{4DD023E3-18AB-47A9-A13C-582BDA2A35FA}" destId="{521F225D-405A-4605-A46B-79E401C1E7F0}" srcOrd="0" destOrd="0" parTransId="{0619B4A8-BEB3-4EA2-B8F3-ABCEC7C556C0}" sibTransId="{075F6A48-FB4D-460A-B33C-1857EFDDBE7B}"/>
    <dgm:cxn modelId="{CE5BEE90-6F2C-4401-A5D9-D329C5452861}" srcId="{5F53C877-EA29-4062-8327-81E02E3F91B7}" destId="{D93EB2B5-F1A0-4C90-A683-E274D6FAA3E5}" srcOrd="0" destOrd="0" parTransId="{8AD46999-7EC7-4736-BB9C-ABA2FDE42680}" sibTransId="{B1E98827-076A-4E0C-B60A-1716CBE21DEB}"/>
    <dgm:cxn modelId="{67783D97-6AC3-45B1-9552-340DF797E390}" srcId="{8082B61A-939D-45CC-9323-A3D2DE2C47ED}" destId="{803F2BF6-276D-44AC-B925-9528080EF931}" srcOrd="3" destOrd="0" parTransId="{23AFF288-897B-4052-A2C2-FFD0C0EE42AE}" sibTransId="{5FB9299B-C3E5-4303-A7CA-A1179325CD00}"/>
    <dgm:cxn modelId="{0120D1A1-62E2-4897-8F3E-9BA4BDA2385A}" srcId="{CD026929-5479-42B2-A5B1-28570E52E423}" destId="{F24B4A50-5888-49B6-A4D1-17EDC929181C}" srcOrd="0" destOrd="0" parTransId="{5828A23B-BC04-49F4-9F04-55A381ECED19}" sibTransId="{C5583CE4-2452-42C9-B6C3-1592807EABA4}"/>
    <dgm:cxn modelId="{ED6A2AB5-DE45-4D59-8DEC-119E62D7DFD5}" type="presOf" srcId="{4DD023E3-18AB-47A9-A13C-582BDA2A35FA}" destId="{AD3A46A5-E7FB-42F6-9CEB-A9E8708A1A42}" srcOrd="0" destOrd="0" presId="urn:microsoft.com/office/officeart/2005/8/layout/process4"/>
    <dgm:cxn modelId="{E467FBBC-96B8-41EA-8844-20AEB2B51B5D}" srcId="{2806CF03-7A65-4CE9-9376-AD25AECCBF52}" destId="{B60FF543-DA0C-44E2-9D78-9BEC9547C82B}" srcOrd="0" destOrd="0" parTransId="{7A2B730E-23D6-482B-8C32-EB30CC7F213C}" sibTransId="{AD451566-0FD1-46A7-9426-5A1795CA26DF}"/>
    <dgm:cxn modelId="{3FE634C3-9EDD-4A10-9614-013D53AD340C}" type="presOf" srcId="{DE1F40B2-4395-4C1C-BD82-37E3D937E53B}" destId="{693944DE-DF6D-4FB3-96BB-C54DE8DDE58E}" srcOrd="0" destOrd="0" presId="urn:microsoft.com/office/officeart/2005/8/layout/process4"/>
    <dgm:cxn modelId="{A75E8CCA-4623-4925-93CF-1C6158E8F941}" type="presOf" srcId="{B60FF543-DA0C-44E2-9D78-9BEC9547C82B}" destId="{E47A74B1-9CCC-479D-B200-BA301A02B21B}" srcOrd="0" destOrd="0" presId="urn:microsoft.com/office/officeart/2005/8/layout/process4"/>
    <dgm:cxn modelId="{BEB13BCB-5CCE-468A-9984-86E3CF56CC31}" type="presOf" srcId="{2806CF03-7A65-4CE9-9376-AD25AECCBF52}" destId="{B5A0927A-B9D4-4EA0-8606-721BF5A3FBA5}" srcOrd="0" destOrd="0" presId="urn:microsoft.com/office/officeart/2005/8/layout/process4"/>
    <dgm:cxn modelId="{21A83DD5-376B-4AFD-BB9E-08E23A62E3B4}" type="presOf" srcId="{DF65D8E6-902B-4028-9BDC-B6607407EAD7}" destId="{6DC2B5A3-13A2-4499-88A5-B53F0A18C38F}" srcOrd="0" destOrd="0" presId="urn:microsoft.com/office/officeart/2005/8/layout/process4"/>
    <dgm:cxn modelId="{083067D6-E02A-404F-AC7C-D362D5205FCE}" srcId="{8082B61A-939D-45CC-9323-A3D2DE2C47ED}" destId="{CD026929-5479-42B2-A5B1-28570E52E423}" srcOrd="0" destOrd="0" parTransId="{9B05AC15-EF5A-472B-A89F-91790B40F8E9}" sibTransId="{338539BE-BE13-40FF-ACD6-84395B695A94}"/>
    <dgm:cxn modelId="{D1C74DDB-AC79-4CBB-AEFE-082201D061B1}" type="presOf" srcId="{4DD023E3-18AB-47A9-A13C-582BDA2A35FA}" destId="{0A12012E-970C-45DF-9E04-43283E9A2727}" srcOrd="1" destOrd="0" presId="urn:microsoft.com/office/officeart/2005/8/layout/process4"/>
    <dgm:cxn modelId="{50D0D2DB-D692-4D0F-BA3E-F800E8EF2D78}" srcId="{803F2BF6-276D-44AC-B925-9528080EF931}" destId="{CDD67D47-24D8-4EAD-8DFB-0D4156778693}" srcOrd="1" destOrd="0" parTransId="{3BAAB435-1D91-4FA4-817A-4DCE254AF7D6}" sibTransId="{81A9E049-E5C8-4EB6-A20D-791D12A62593}"/>
    <dgm:cxn modelId="{9A81E8DD-784B-425B-8356-C07E9484FFC0}" srcId="{DE1F40B2-4395-4C1C-BD82-37E3D937E53B}" destId="{9D30791E-091E-4AE1-8815-CC7B2D785C7F}" srcOrd="0" destOrd="0" parTransId="{D8821A25-B6E8-4142-9E3A-AAFBB0F14A26}" sibTransId="{AD42FC24-C230-4536-99CB-02F03B00299B}"/>
    <dgm:cxn modelId="{0292F3E8-8A31-4750-913C-FC2BAE85533D}" type="presOf" srcId="{40B2B0CF-07E9-4465-8502-45F58F450FF7}" destId="{B0BF296C-0B10-4AE8-B53E-E43B6B6F08AC}" srcOrd="0" destOrd="0" presId="urn:microsoft.com/office/officeart/2005/8/layout/process4"/>
    <dgm:cxn modelId="{C13817F2-114D-480D-B29B-0FBDC3938C30}" srcId="{8082B61A-939D-45CC-9323-A3D2DE2C47ED}" destId="{4DD023E3-18AB-47A9-A13C-582BDA2A35FA}" srcOrd="1" destOrd="0" parTransId="{A77B303B-35E6-4DAA-840A-05B93CDAE3BF}" sibTransId="{A3433354-975F-4BE5-BF96-02655CDB1A86}"/>
    <dgm:cxn modelId="{BA28ACF5-0290-4FC9-B715-796B34068C70}" srcId="{8082B61A-939D-45CC-9323-A3D2DE2C47ED}" destId="{2806CF03-7A65-4CE9-9376-AD25AECCBF52}" srcOrd="5" destOrd="0" parTransId="{601DA7B3-AE2A-4612-AA0E-5C8FCF6C1FDC}" sibTransId="{5C32126E-9A86-4C22-99C3-8C3B02F447A1}"/>
    <dgm:cxn modelId="{10A37CF7-41D6-4810-9A1B-BF762B03CBCB}" type="presOf" srcId="{5F53C877-EA29-4062-8327-81E02E3F91B7}" destId="{57B4EE4C-99EB-426F-B29B-7D93E89D41A2}" srcOrd="0" destOrd="0" presId="urn:microsoft.com/office/officeart/2005/8/layout/process4"/>
    <dgm:cxn modelId="{B00A7DFC-A22A-44A6-ADB6-5CD43C4A8F93}" type="presOf" srcId="{8082B61A-939D-45CC-9323-A3D2DE2C47ED}" destId="{3B5E557E-A8BC-4E77-B32C-90473F7E3450}" srcOrd="0" destOrd="0" presId="urn:microsoft.com/office/officeart/2005/8/layout/process4"/>
    <dgm:cxn modelId="{FE755AFF-F6A3-4903-B7BA-86B8A1B5F311}" type="presOf" srcId="{D93EB2B5-F1A0-4C90-A683-E274D6FAA3E5}" destId="{4FC0F42C-1FD0-40FA-98A3-EBCE36A2343A}" srcOrd="0" destOrd="0" presId="urn:microsoft.com/office/officeart/2005/8/layout/process4"/>
    <dgm:cxn modelId="{14EEC458-DF09-4A01-8409-01DFB9B7B88F}" type="presParOf" srcId="{3B5E557E-A8BC-4E77-B32C-90473F7E3450}" destId="{7FCC8E6C-627A-430D-85D2-A25219D2BEE8}" srcOrd="0" destOrd="0" presId="urn:microsoft.com/office/officeart/2005/8/layout/process4"/>
    <dgm:cxn modelId="{3650B838-2D00-4DFA-A543-BC66616D6F99}" type="presParOf" srcId="{7FCC8E6C-627A-430D-85D2-A25219D2BEE8}" destId="{B5A0927A-B9D4-4EA0-8606-721BF5A3FBA5}" srcOrd="0" destOrd="0" presId="urn:microsoft.com/office/officeart/2005/8/layout/process4"/>
    <dgm:cxn modelId="{1DA703ED-BD19-4895-9759-A2338AFD787E}" type="presParOf" srcId="{7FCC8E6C-627A-430D-85D2-A25219D2BEE8}" destId="{EBD41023-7506-4FBB-BA18-F71D9735F29A}" srcOrd="1" destOrd="0" presId="urn:microsoft.com/office/officeart/2005/8/layout/process4"/>
    <dgm:cxn modelId="{455CA4EA-FF58-4BFC-BC89-4177E74BC150}" type="presParOf" srcId="{7FCC8E6C-627A-430D-85D2-A25219D2BEE8}" destId="{22F26508-EBEF-49B8-B617-D24AC365CD3B}" srcOrd="2" destOrd="0" presId="urn:microsoft.com/office/officeart/2005/8/layout/process4"/>
    <dgm:cxn modelId="{B463CC71-4AD2-4DA1-BA66-7864C2371BDE}" type="presParOf" srcId="{22F26508-EBEF-49B8-B617-D24AC365CD3B}" destId="{E47A74B1-9CCC-479D-B200-BA301A02B21B}" srcOrd="0" destOrd="0" presId="urn:microsoft.com/office/officeart/2005/8/layout/process4"/>
    <dgm:cxn modelId="{995CAA85-CD47-4B43-A0CE-643C63F132A5}" type="presParOf" srcId="{22F26508-EBEF-49B8-B617-D24AC365CD3B}" destId="{6DC2B5A3-13A2-4499-88A5-B53F0A18C38F}" srcOrd="1" destOrd="0" presId="urn:microsoft.com/office/officeart/2005/8/layout/process4"/>
    <dgm:cxn modelId="{A027EA31-B6E9-4921-9096-FF80BD0D8CC3}" type="presParOf" srcId="{22F26508-EBEF-49B8-B617-D24AC365CD3B}" destId="{B0BF296C-0B10-4AE8-B53E-E43B6B6F08AC}" srcOrd="2" destOrd="0" presId="urn:microsoft.com/office/officeart/2005/8/layout/process4"/>
    <dgm:cxn modelId="{846F3C39-CB09-4F26-A521-A1B2D0E0483D}" type="presParOf" srcId="{3B5E557E-A8BC-4E77-B32C-90473F7E3450}" destId="{8890F7D6-6381-4A9C-945D-AEC793512110}" srcOrd="1" destOrd="0" presId="urn:microsoft.com/office/officeart/2005/8/layout/process4"/>
    <dgm:cxn modelId="{25BAB80F-858C-4F0F-AD0F-7A457F899424}" type="presParOf" srcId="{3B5E557E-A8BC-4E77-B32C-90473F7E3450}" destId="{1A7961E2-47A1-46B5-8DC1-F26FDD45A927}" srcOrd="2" destOrd="0" presId="urn:microsoft.com/office/officeart/2005/8/layout/process4"/>
    <dgm:cxn modelId="{95C1C46B-082B-4822-B214-EBC6057067A6}" type="presParOf" srcId="{1A7961E2-47A1-46B5-8DC1-F26FDD45A927}" destId="{57B4EE4C-99EB-426F-B29B-7D93E89D41A2}" srcOrd="0" destOrd="0" presId="urn:microsoft.com/office/officeart/2005/8/layout/process4"/>
    <dgm:cxn modelId="{78EA4B6E-B431-42D0-9EC6-4BBDFD24CC8F}" type="presParOf" srcId="{1A7961E2-47A1-46B5-8DC1-F26FDD45A927}" destId="{63913EFC-0ACF-4AD2-925E-FCF18A665FAF}" srcOrd="1" destOrd="0" presId="urn:microsoft.com/office/officeart/2005/8/layout/process4"/>
    <dgm:cxn modelId="{710E7561-DAF0-4053-9E41-9F7AD9B82A7F}" type="presParOf" srcId="{1A7961E2-47A1-46B5-8DC1-F26FDD45A927}" destId="{CDFD5F61-B1DA-452B-A9D6-A2D53596C66E}" srcOrd="2" destOrd="0" presId="urn:microsoft.com/office/officeart/2005/8/layout/process4"/>
    <dgm:cxn modelId="{3670EEE4-109A-4780-9A68-9FFBD939ACB8}" type="presParOf" srcId="{CDFD5F61-B1DA-452B-A9D6-A2D53596C66E}" destId="{4FC0F42C-1FD0-40FA-98A3-EBCE36A2343A}" srcOrd="0" destOrd="0" presId="urn:microsoft.com/office/officeart/2005/8/layout/process4"/>
    <dgm:cxn modelId="{83309CD2-0CBB-43CC-A151-EB43F66DB44D}" type="presParOf" srcId="{3B5E557E-A8BC-4E77-B32C-90473F7E3450}" destId="{19BDBDE6-6E32-4D50-8EB4-A43A32CA39E7}" srcOrd="3" destOrd="0" presId="urn:microsoft.com/office/officeart/2005/8/layout/process4"/>
    <dgm:cxn modelId="{A4182FA5-C5E0-4C1E-BA5A-CF0907DE87D2}" type="presParOf" srcId="{3B5E557E-A8BC-4E77-B32C-90473F7E3450}" destId="{FAD7B58C-8998-40C8-8FA5-182959854B81}" srcOrd="4" destOrd="0" presId="urn:microsoft.com/office/officeart/2005/8/layout/process4"/>
    <dgm:cxn modelId="{9C8736BD-D2C9-42A8-82B3-918048E8D26C}" type="presParOf" srcId="{FAD7B58C-8998-40C8-8FA5-182959854B81}" destId="{B5860F31-33BC-411E-AABD-FC69C542BAF5}" srcOrd="0" destOrd="0" presId="urn:microsoft.com/office/officeart/2005/8/layout/process4"/>
    <dgm:cxn modelId="{65C81362-36F0-481B-94DB-852AC36BE632}" type="presParOf" srcId="{FAD7B58C-8998-40C8-8FA5-182959854B81}" destId="{34E5A228-43D9-422C-BA74-4119B87296CE}" srcOrd="1" destOrd="0" presId="urn:microsoft.com/office/officeart/2005/8/layout/process4"/>
    <dgm:cxn modelId="{638BB3F1-9BE9-4FD1-91D6-CD5E2E6BB556}" type="presParOf" srcId="{FAD7B58C-8998-40C8-8FA5-182959854B81}" destId="{EACF526A-613C-4652-A8E3-F8C51ECB62B7}" srcOrd="2" destOrd="0" presId="urn:microsoft.com/office/officeart/2005/8/layout/process4"/>
    <dgm:cxn modelId="{19773AA6-E10F-4CE7-BAE8-AE2DAE2BA8DF}" type="presParOf" srcId="{EACF526A-613C-4652-A8E3-F8C51ECB62B7}" destId="{EE7B1A99-0892-423F-A2A9-E5A87BA20DD3}" srcOrd="0" destOrd="0" presId="urn:microsoft.com/office/officeart/2005/8/layout/process4"/>
    <dgm:cxn modelId="{F3F8B932-74B7-45EC-9292-74E21D13FFE2}" type="presParOf" srcId="{EACF526A-613C-4652-A8E3-F8C51ECB62B7}" destId="{0D86ADC1-88D8-4C44-B026-F6EFAF4C25CE}" srcOrd="1" destOrd="0" presId="urn:microsoft.com/office/officeart/2005/8/layout/process4"/>
    <dgm:cxn modelId="{6827202E-FF0E-47EA-85EF-DD68E32376AD}" type="presParOf" srcId="{EACF526A-613C-4652-A8E3-F8C51ECB62B7}" destId="{344AD4BC-D3B2-45B0-B42F-EF22E5215B70}" srcOrd="2" destOrd="0" presId="urn:microsoft.com/office/officeart/2005/8/layout/process4"/>
    <dgm:cxn modelId="{C7ECB51C-991D-47AA-AA95-1B5E63FEC0EC}" type="presParOf" srcId="{3B5E557E-A8BC-4E77-B32C-90473F7E3450}" destId="{7CD71413-01F1-42D8-AA4A-1A204D90CBE7}" srcOrd="5" destOrd="0" presId="urn:microsoft.com/office/officeart/2005/8/layout/process4"/>
    <dgm:cxn modelId="{30FD1994-866C-40D9-BE95-797031835413}" type="presParOf" srcId="{3B5E557E-A8BC-4E77-B32C-90473F7E3450}" destId="{9C3E9234-DE4C-47AD-87D3-858B78A6B1BF}" srcOrd="6" destOrd="0" presId="urn:microsoft.com/office/officeart/2005/8/layout/process4"/>
    <dgm:cxn modelId="{AB76B173-412E-4904-A682-2C89C63415AA}" type="presParOf" srcId="{9C3E9234-DE4C-47AD-87D3-858B78A6B1BF}" destId="{693944DE-DF6D-4FB3-96BB-C54DE8DDE58E}" srcOrd="0" destOrd="0" presId="urn:microsoft.com/office/officeart/2005/8/layout/process4"/>
    <dgm:cxn modelId="{3DB80D76-F94A-4599-8502-82704E67BFE4}" type="presParOf" srcId="{9C3E9234-DE4C-47AD-87D3-858B78A6B1BF}" destId="{A9658556-56B4-4FB4-9684-64E23C5D0CE5}" srcOrd="1" destOrd="0" presId="urn:microsoft.com/office/officeart/2005/8/layout/process4"/>
    <dgm:cxn modelId="{E4A030FD-F876-4AE4-8C7B-B044DD3AF6CA}" type="presParOf" srcId="{9C3E9234-DE4C-47AD-87D3-858B78A6B1BF}" destId="{C376AD6F-0BB2-442E-81A2-9F7AA3DBECCB}" srcOrd="2" destOrd="0" presId="urn:microsoft.com/office/officeart/2005/8/layout/process4"/>
    <dgm:cxn modelId="{8BC36050-7720-49EE-8ACD-7DF499B4ECD0}" type="presParOf" srcId="{C376AD6F-0BB2-442E-81A2-9F7AA3DBECCB}" destId="{A2730D93-F680-40C5-9B20-6476F6A60274}" srcOrd="0" destOrd="0" presId="urn:microsoft.com/office/officeart/2005/8/layout/process4"/>
    <dgm:cxn modelId="{9AA2AC96-6CCF-4AD7-9427-38A8989F5C0F}" type="presParOf" srcId="{3B5E557E-A8BC-4E77-B32C-90473F7E3450}" destId="{809C1034-9BD1-468C-BA08-A4F8A4053341}" srcOrd="7" destOrd="0" presId="urn:microsoft.com/office/officeart/2005/8/layout/process4"/>
    <dgm:cxn modelId="{7423B8C7-E612-4F2D-A5FC-73937B1CFE6A}" type="presParOf" srcId="{3B5E557E-A8BC-4E77-B32C-90473F7E3450}" destId="{FFFE298D-74CE-4876-B23A-0FCAE4FA7622}" srcOrd="8" destOrd="0" presId="urn:microsoft.com/office/officeart/2005/8/layout/process4"/>
    <dgm:cxn modelId="{71B4521D-1FE5-45D6-A0E4-1950803256DE}" type="presParOf" srcId="{FFFE298D-74CE-4876-B23A-0FCAE4FA7622}" destId="{AD3A46A5-E7FB-42F6-9CEB-A9E8708A1A42}" srcOrd="0" destOrd="0" presId="urn:microsoft.com/office/officeart/2005/8/layout/process4"/>
    <dgm:cxn modelId="{02612563-9627-4F14-AD09-C83A01A435CF}" type="presParOf" srcId="{FFFE298D-74CE-4876-B23A-0FCAE4FA7622}" destId="{0A12012E-970C-45DF-9E04-43283E9A2727}" srcOrd="1" destOrd="0" presId="urn:microsoft.com/office/officeart/2005/8/layout/process4"/>
    <dgm:cxn modelId="{B5572430-1C05-4CB9-B16E-A7070370D429}" type="presParOf" srcId="{FFFE298D-74CE-4876-B23A-0FCAE4FA7622}" destId="{D529CFA3-52AB-437A-8770-8D9FE76728BA}" srcOrd="2" destOrd="0" presId="urn:microsoft.com/office/officeart/2005/8/layout/process4"/>
    <dgm:cxn modelId="{7ABB33DE-DE61-4E4C-A155-8ADE1129679A}" type="presParOf" srcId="{D529CFA3-52AB-437A-8770-8D9FE76728BA}" destId="{7B776709-CC6F-4ADE-910B-9FA075C5F2C9}" srcOrd="0" destOrd="0" presId="urn:microsoft.com/office/officeart/2005/8/layout/process4"/>
    <dgm:cxn modelId="{7F9A16FE-31B8-407B-8E64-30F4E68451F2}" type="presParOf" srcId="{3B5E557E-A8BC-4E77-B32C-90473F7E3450}" destId="{0A8B77E4-2161-474C-87D0-B059CF022565}" srcOrd="9" destOrd="0" presId="urn:microsoft.com/office/officeart/2005/8/layout/process4"/>
    <dgm:cxn modelId="{8F4D3ECB-8996-4DC1-8DFA-D15F756E0713}" type="presParOf" srcId="{3B5E557E-A8BC-4E77-B32C-90473F7E3450}" destId="{1CDCBE96-7345-4D5D-8161-D5E1A5B19CC6}" srcOrd="10" destOrd="0" presId="urn:microsoft.com/office/officeart/2005/8/layout/process4"/>
    <dgm:cxn modelId="{13886F13-7270-4647-8D3A-3E28DAEF8C18}" type="presParOf" srcId="{1CDCBE96-7345-4D5D-8161-D5E1A5B19CC6}" destId="{E72483AB-5348-40C7-8263-0DB33CCBF9A5}" srcOrd="0" destOrd="0" presId="urn:microsoft.com/office/officeart/2005/8/layout/process4"/>
    <dgm:cxn modelId="{91F6C2F2-B397-4849-AEAC-DBE98F026851}" type="presParOf" srcId="{1CDCBE96-7345-4D5D-8161-D5E1A5B19CC6}" destId="{A2661EF9-6475-46DA-98C9-525D4BF66001}" srcOrd="1" destOrd="0" presId="urn:microsoft.com/office/officeart/2005/8/layout/process4"/>
    <dgm:cxn modelId="{26AF478D-5BD7-42C4-A88E-7563E9C3295D}" type="presParOf" srcId="{1CDCBE96-7345-4D5D-8161-D5E1A5B19CC6}" destId="{67F194D6-E554-41F5-87A2-4FEF524E296C}" srcOrd="2" destOrd="0" presId="urn:microsoft.com/office/officeart/2005/8/layout/process4"/>
    <dgm:cxn modelId="{E9456CF4-878F-4436-8C6B-F955322F67B9}" type="presParOf" srcId="{67F194D6-E554-41F5-87A2-4FEF524E296C}" destId="{D431A1A4-C257-4E93-AFD0-DAB215497C2C}"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41023-7506-4FBB-BA18-F71D9735F29A}">
      <dsp:nvSpPr>
        <dsp:cNvPr id="0" name=""/>
        <dsp:cNvSpPr/>
      </dsp:nvSpPr>
      <dsp:spPr>
        <a:xfrm>
          <a:off x="0" y="12804556"/>
          <a:ext cx="8956053" cy="1681366"/>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Follow up</a:t>
          </a:r>
        </a:p>
      </dsp:txBody>
      <dsp:txXfrm>
        <a:off x="0" y="12804556"/>
        <a:ext cx="8956053" cy="907938"/>
      </dsp:txXfrm>
    </dsp:sp>
    <dsp:sp modelId="{E47A74B1-9CCC-479D-B200-BA301A02B21B}">
      <dsp:nvSpPr>
        <dsp:cNvPr id="0" name=""/>
        <dsp:cNvSpPr/>
      </dsp:nvSpPr>
      <dsp:spPr>
        <a:xfrm>
          <a:off x="4883" y="13507094"/>
          <a:ext cx="3045351" cy="1130265"/>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Follow up and connection to community resources during infant NICU stay</a:t>
          </a:r>
        </a:p>
      </dsp:txBody>
      <dsp:txXfrm>
        <a:off x="4883" y="13507094"/>
        <a:ext cx="3045351" cy="1130265"/>
      </dsp:txXfrm>
    </dsp:sp>
    <dsp:sp modelId="{6DC2B5A3-13A2-4499-88A5-B53F0A18C38F}">
      <dsp:nvSpPr>
        <dsp:cNvPr id="0" name=""/>
        <dsp:cNvSpPr/>
      </dsp:nvSpPr>
      <dsp:spPr>
        <a:xfrm>
          <a:off x="3050235" y="13494752"/>
          <a:ext cx="3839439" cy="1141658"/>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 person and phone recovery support is offered to parent upon discharge of both mother and infant</a:t>
          </a:r>
          <a:endParaRPr lang="en-US" sz="1900" b="0" kern="1200" dirty="0"/>
        </a:p>
      </dsp:txBody>
      <dsp:txXfrm>
        <a:off x="3050235" y="13494752"/>
        <a:ext cx="3839439" cy="1141658"/>
      </dsp:txXfrm>
    </dsp:sp>
    <dsp:sp modelId="{B0BF296C-0B10-4AE8-B53E-E43B6B6F08AC}">
      <dsp:nvSpPr>
        <dsp:cNvPr id="0" name=""/>
        <dsp:cNvSpPr/>
      </dsp:nvSpPr>
      <dsp:spPr>
        <a:xfrm>
          <a:off x="6889675" y="13496651"/>
          <a:ext cx="2061494" cy="1137860"/>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Follow-up call within 5 days of discharge</a:t>
          </a:r>
        </a:p>
      </dsp:txBody>
      <dsp:txXfrm>
        <a:off x="6889675" y="13496651"/>
        <a:ext cx="2061494" cy="1137860"/>
      </dsp:txXfrm>
    </dsp:sp>
    <dsp:sp modelId="{63913EFC-0ACF-4AD2-925E-FCF18A665FAF}">
      <dsp:nvSpPr>
        <dsp:cNvPr id="0" name=""/>
        <dsp:cNvSpPr/>
      </dsp:nvSpPr>
      <dsp:spPr>
        <a:xfrm rot="10800000">
          <a:off x="0" y="10243835"/>
          <a:ext cx="8956053" cy="2585941"/>
        </a:xfrm>
        <a:prstGeom prst="upArrowCallout">
          <a:avLst/>
        </a:prstGeom>
        <a:solidFill>
          <a:schemeClr val="accent2">
            <a:shade val="50000"/>
            <a:hueOff val="188680"/>
            <a:satOff val="-14728"/>
            <a:lumOff val="182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Resources</a:t>
          </a:r>
        </a:p>
      </dsp:txBody>
      <dsp:txXfrm rot="-10800000">
        <a:off x="0" y="10243835"/>
        <a:ext cx="8956053" cy="907665"/>
      </dsp:txXfrm>
    </dsp:sp>
    <dsp:sp modelId="{4FC0F42C-1FD0-40FA-98A3-EBCE36A2343A}">
      <dsp:nvSpPr>
        <dsp:cNvPr id="0" name=""/>
        <dsp:cNvSpPr/>
      </dsp:nvSpPr>
      <dsp:spPr>
        <a:xfrm>
          <a:off x="0" y="10985545"/>
          <a:ext cx="8956053" cy="975642"/>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The CARES-NICU coach offers contact information, connection to local services, and information about recovery support</a:t>
          </a:r>
          <a:endParaRPr lang="en-US" sz="2400" b="0" kern="1200" dirty="0"/>
        </a:p>
      </dsp:txBody>
      <dsp:txXfrm>
        <a:off x="0" y="10985545"/>
        <a:ext cx="8956053" cy="975642"/>
      </dsp:txXfrm>
    </dsp:sp>
    <dsp:sp modelId="{34E5A228-43D9-422C-BA74-4119B87296CE}">
      <dsp:nvSpPr>
        <dsp:cNvPr id="0" name=""/>
        <dsp:cNvSpPr/>
      </dsp:nvSpPr>
      <dsp:spPr>
        <a:xfrm rot="10800000">
          <a:off x="0" y="7683113"/>
          <a:ext cx="8956053" cy="2585941"/>
        </a:xfrm>
        <a:prstGeom prst="upArrowCallout">
          <a:avLst/>
        </a:prstGeom>
        <a:solidFill>
          <a:schemeClr val="accent2">
            <a:shade val="50000"/>
            <a:hueOff val="377360"/>
            <a:satOff val="-29455"/>
            <a:lumOff val="36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Initial Encounter</a:t>
          </a:r>
        </a:p>
      </dsp:txBody>
      <dsp:txXfrm rot="-10800000">
        <a:off x="0" y="7683113"/>
        <a:ext cx="8956053" cy="907665"/>
      </dsp:txXfrm>
    </dsp:sp>
    <dsp:sp modelId="{EE7B1A99-0892-423F-A2A9-E5A87BA20DD3}">
      <dsp:nvSpPr>
        <dsp:cNvPr id="0" name=""/>
        <dsp:cNvSpPr/>
      </dsp:nvSpPr>
      <dsp:spPr>
        <a:xfrm>
          <a:off x="2401" y="8468455"/>
          <a:ext cx="3160330" cy="1017843"/>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Focus on making a connection</a:t>
          </a:r>
        </a:p>
      </dsp:txBody>
      <dsp:txXfrm>
        <a:off x="2401" y="8468455"/>
        <a:ext cx="3160330" cy="1017843"/>
      </dsp:txXfrm>
    </dsp:sp>
    <dsp:sp modelId="{0D86ADC1-88D8-4C44-B026-F6EFAF4C25CE}">
      <dsp:nvSpPr>
        <dsp:cNvPr id="0" name=""/>
        <dsp:cNvSpPr/>
      </dsp:nvSpPr>
      <dsp:spPr>
        <a:xfrm>
          <a:off x="3162732" y="8468455"/>
          <a:ext cx="2760448" cy="1017843"/>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Options and resources are discussed </a:t>
          </a:r>
        </a:p>
      </dsp:txBody>
      <dsp:txXfrm>
        <a:off x="3162732" y="8468455"/>
        <a:ext cx="2760448" cy="1017843"/>
      </dsp:txXfrm>
    </dsp:sp>
    <dsp:sp modelId="{344AD4BC-D3B2-45B0-B42F-EF22E5215B70}">
      <dsp:nvSpPr>
        <dsp:cNvPr id="0" name=""/>
        <dsp:cNvSpPr/>
      </dsp:nvSpPr>
      <dsp:spPr>
        <a:xfrm>
          <a:off x="5923181" y="8468455"/>
          <a:ext cx="3030469" cy="1017843"/>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Action is taken according to the needs and desires of the mother</a:t>
          </a:r>
        </a:p>
      </dsp:txBody>
      <dsp:txXfrm>
        <a:off x="5923181" y="8468455"/>
        <a:ext cx="3030469" cy="1017843"/>
      </dsp:txXfrm>
    </dsp:sp>
    <dsp:sp modelId="{A9658556-56B4-4FB4-9684-64E23C5D0CE5}">
      <dsp:nvSpPr>
        <dsp:cNvPr id="0" name=""/>
        <dsp:cNvSpPr/>
      </dsp:nvSpPr>
      <dsp:spPr>
        <a:xfrm rot="10800000">
          <a:off x="0" y="5122392"/>
          <a:ext cx="8956053" cy="2585941"/>
        </a:xfrm>
        <a:prstGeom prst="upArrowCallout">
          <a:avLst/>
        </a:prstGeom>
        <a:solidFill>
          <a:schemeClr val="accent2">
            <a:shade val="50000"/>
            <a:hueOff val="566040"/>
            <a:satOff val="-44183"/>
            <a:lumOff val="546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Communication</a:t>
          </a:r>
        </a:p>
      </dsp:txBody>
      <dsp:txXfrm rot="-10800000">
        <a:off x="0" y="5122392"/>
        <a:ext cx="8956053" cy="907665"/>
      </dsp:txXfrm>
    </dsp:sp>
    <dsp:sp modelId="{A2730D93-F680-40C5-9B20-6476F6A60274}">
      <dsp:nvSpPr>
        <dsp:cNvPr id="0" name=""/>
        <dsp:cNvSpPr/>
      </dsp:nvSpPr>
      <dsp:spPr>
        <a:xfrm>
          <a:off x="0" y="6060993"/>
          <a:ext cx="8956053" cy="646593"/>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CARES-NICU coach checks in with hospital staff, assesses the situation and meets with the mother or family/designee  </a:t>
          </a:r>
        </a:p>
      </dsp:txBody>
      <dsp:txXfrm>
        <a:off x="0" y="6060993"/>
        <a:ext cx="8956053" cy="646593"/>
      </dsp:txXfrm>
    </dsp:sp>
    <dsp:sp modelId="{0A12012E-970C-45DF-9E04-43283E9A2727}">
      <dsp:nvSpPr>
        <dsp:cNvPr id="0" name=""/>
        <dsp:cNvSpPr/>
      </dsp:nvSpPr>
      <dsp:spPr>
        <a:xfrm rot="10800000">
          <a:off x="0" y="2561670"/>
          <a:ext cx="8956053" cy="2585941"/>
        </a:xfrm>
        <a:prstGeom prst="upArrowCallout">
          <a:avLst/>
        </a:prstGeom>
        <a:solidFill>
          <a:schemeClr val="accent2">
            <a:shade val="50000"/>
            <a:hueOff val="377360"/>
            <a:satOff val="-29455"/>
            <a:lumOff val="36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Referral</a:t>
          </a:r>
          <a:r>
            <a:rPr lang="en-US" sz="3200" kern="1200" dirty="0"/>
            <a:t> </a:t>
          </a:r>
        </a:p>
      </dsp:txBody>
      <dsp:txXfrm rot="-10800000">
        <a:off x="0" y="2561670"/>
        <a:ext cx="8956053" cy="907665"/>
      </dsp:txXfrm>
    </dsp:sp>
    <dsp:sp modelId="{7B776709-CC6F-4ADE-910B-9FA075C5F2C9}">
      <dsp:nvSpPr>
        <dsp:cNvPr id="0" name=""/>
        <dsp:cNvSpPr/>
      </dsp:nvSpPr>
      <dsp:spPr>
        <a:xfrm>
          <a:off x="0" y="3469336"/>
          <a:ext cx="8956053" cy="773196"/>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Hospital or office staff contact the CARES-NICU team lead and a CARES-NICU coach is dispatched</a:t>
          </a:r>
        </a:p>
      </dsp:txBody>
      <dsp:txXfrm>
        <a:off x="0" y="3469336"/>
        <a:ext cx="8956053" cy="773196"/>
      </dsp:txXfrm>
    </dsp:sp>
    <dsp:sp modelId="{A2661EF9-6475-46DA-98C9-525D4BF66001}">
      <dsp:nvSpPr>
        <dsp:cNvPr id="0" name=""/>
        <dsp:cNvSpPr/>
      </dsp:nvSpPr>
      <dsp:spPr>
        <a:xfrm rot="10800000">
          <a:off x="0" y="949"/>
          <a:ext cx="8956053" cy="2585941"/>
        </a:xfrm>
        <a:prstGeom prst="upArrowCallout">
          <a:avLst/>
        </a:prstGeom>
        <a:solidFill>
          <a:schemeClr val="accent2">
            <a:shade val="50000"/>
            <a:hueOff val="188680"/>
            <a:satOff val="-14728"/>
            <a:lumOff val="182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Entry</a:t>
          </a:r>
          <a:r>
            <a:rPr lang="en-US" sz="3200" kern="1200" dirty="0"/>
            <a:t> </a:t>
          </a:r>
        </a:p>
      </dsp:txBody>
      <dsp:txXfrm rot="-10800000">
        <a:off x="0" y="949"/>
        <a:ext cx="8956053" cy="907665"/>
      </dsp:txXfrm>
    </dsp:sp>
    <dsp:sp modelId="{D431A1A4-C257-4E93-AFD0-DAB215497C2C}">
      <dsp:nvSpPr>
        <dsp:cNvPr id="0" name=""/>
        <dsp:cNvSpPr/>
      </dsp:nvSpPr>
      <dsp:spPr>
        <a:xfrm>
          <a:off x="0" y="908615"/>
          <a:ext cx="8956053" cy="773196"/>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Pregnant/Postpartum mothers with substance use disorders is identified in the hospital, OB office, pain clinic or self-referral</a:t>
          </a:r>
          <a:endParaRPr lang="en-US" sz="2200" b="0" kern="1200" dirty="0"/>
        </a:p>
      </dsp:txBody>
      <dsp:txXfrm>
        <a:off x="0" y="908615"/>
        <a:ext cx="8956053" cy="7731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9/14/2020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9/14/2020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extLst>
      <p:ext uri="{BB962C8B-B14F-4D97-AF65-F5344CB8AC3E}">
        <p14:creationId xmlns:p14="http://schemas.microsoft.com/office/powerpoint/2010/main" val="50494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72"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515"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516"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517"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518"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53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54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54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54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png"/><Relationship Id="rId18" Type="http://schemas.openxmlformats.org/officeDocument/2006/relationships/chart" Target="../charts/char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audio" Target="../media/media1.m4a"/><Relationship Id="rId16" Type="http://schemas.openxmlformats.org/officeDocument/2006/relationships/image" Target="../media/image18.jpeg"/><Relationship Id="rId1" Type="http://schemas.microsoft.com/office/2007/relationships/media" Target="../media/media1.m4a"/><Relationship Id="rId6" Type="http://schemas.openxmlformats.org/officeDocument/2006/relationships/image" Target="../media/image13.png"/><Relationship Id="rId11" Type="http://schemas.microsoft.com/office/2007/relationships/diagramDrawing" Target="../diagrams/drawing1.xml"/><Relationship Id="rId5" Type="http://schemas.openxmlformats.org/officeDocument/2006/relationships/image" Target="../media/image12.png"/><Relationship Id="rId15" Type="http://schemas.openxmlformats.org/officeDocument/2006/relationships/image" Target="../media/image17.jpeg"/><Relationship Id="rId10" Type="http://schemas.openxmlformats.org/officeDocument/2006/relationships/diagramColors" Target="../diagrams/colors1.xml"/><Relationship Id="rId19"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diagramQuickStyle" Target="../diagrams/quickStyle1.xml"/><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99B0"/>
        </a:solidFill>
        <a:effectLst/>
      </p:bgPr>
    </p:bg>
    <p:spTree>
      <p:nvGrpSpPr>
        <p:cNvPr id="1" name=""/>
        <p:cNvGrpSpPr/>
        <p:nvPr/>
      </p:nvGrpSpPr>
      <p:grpSpPr>
        <a:xfrm>
          <a:off x="0" y="0"/>
          <a:ext cx="0" cy="0"/>
          <a:chOff x="0" y="0"/>
          <a:chExt cx="0" cy="0"/>
        </a:xfrm>
      </p:grpSpPr>
      <p:sp>
        <p:nvSpPr>
          <p:cNvPr id="456" name="Rectangle 455"/>
          <p:cNvSpPr/>
          <p:nvPr/>
        </p:nvSpPr>
        <p:spPr>
          <a:xfrm>
            <a:off x="0" y="0"/>
            <a:ext cx="43891200" cy="4476016"/>
          </a:xfrm>
          <a:prstGeom prst="rect">
            <a:avLst/>
          </a:prstGeom>
          <a:solidFill>
            <a:srgbClr val="004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ext Placeholder 449"/>
          <p:cNvSpPr>
            <a:spLocks noGrp="1"/>
          </p:cNvSpPr>
          <p:nvPr>
            <p:ph type="body" sz="quarter" idx="10"/>
          </p:nvPr>
        </p:nvSpPr>
        <p:spPr>
          <a:xfrm>
            <a:off x="932738" y="6115302"/>
            <a:ext cx="10056813" cy="17176988"/>
          </a:xfrm>
        </p:spPr>
        <p:txBody>
          <a:bodyPr/>
          <a:lstStyle/>
          <a:p>
            <a:r>
              <a:rPr lang="en-US" sz="3400" dirty="0">
                <a:solidFill>
                  <a:schemeClr val="tx1"/>
                </a:solidFill>
              </a:rPr>
              <a:t>Georgia ranks 11</a:t>
            </a:r>
            <a:r>
              <a:rPr lang="en-US" sz="3400" baseline="30000" dirty="0">
                <a:solidFill>
                  <a:schemeClr val="tx1"/>
                </a:solidFill>
              </a:rPr>
              <a:t>th</a:t>
            </a:r>
            <a:r>
              <a:rPr lang="en-US" sz="3400" dirty="0">
                <a:solidFill>
                  <a:schemeClr val="tx1"/>
                </a:solidFill>
              </a:rPr>
              <a:t> in the nation for overdose deaths- with the overdose rate increasing from 10.7 to 13.3 deaths per 100,00 between 2010 and 2016 (CDC)</a:t>
            </a:r>
          </a:p>
          <a:p>
            <a:pPr marL="571500" indent="-571500">
              <a:buFont typeface="Arial" panose="020B0604020202020204" pitchFamily="34" charset="0"/>
              <a:buChar char="•"/>
            </a:pPr>
            <a:r>
              <a:rPr lang="en-US" sz="3400" dirty="0">
                <a:solidFill>
                  <a:schemeClr val="tx1"/>
                </a:solidFill>
              </a:rPr>
              <a:t>An estimated 8.5% of pregnant women reporting abusing substances in pregnancy, there has also been a 5 -7 fold increase in infants suffering from Neonatal Abstinence Syndrome (NAS) </a:t>
            </a:r>
          </a:p>
          <a:p>
            <a:r>
              <a:rPr lang="en-US" sz="3400" dirty="0">
                <a:solidFill>
                  <a:schemeClr val="tx1"/>
                </a:solidFill>
              </a:rPr>
              <a:t>Admitted/Confirmed substance use by a mother  triggers a referral to Division of Family and Children Services (DFCS) in most organizations</a:t>
            </a:r>
          </a:p>
          <a:p>
            <a:pPr marL="457200" indent="-457200">
              <a:buFont typeface="Arial" panose="020B0604020202020204" pitchFamily="34" charset="0"/>
              <a:buChar char="•"/>
            </a:pPr>
            <a:r>
              <a:rPr lang="en-US" sz="3400" dirty="0">
                <a:solidFill>
                  <a:schemeClr val="tx1"/>
                </a:solidFill>
              </a:rPr>
              <a:t>This has led to an increase number of cases for DFCS, as well as an increase in the number of children in foster care.</a:t>
            </a:r>
          </a:p>
          <a:p>
            <a:pPr marL="457200" indent="-457200">
              <a:buFont typeface="Arial" panose="020B0604020202020204" pitchFamily="34" charset="0"/>
              <a:buChar char="•"/>
            </a:pPr>
            <a:r>
              <a:rPr lang="en-US" sz="3400" dirty="0">
                <a:solidFill>
                  <a:schemeClr val="tx1"/>
                </a:solidFill>
              </a:rPr>
              <a:t>The number of children in foster care nearly doubled from 2014 to 2017, increasing from 7,800 to 13,500, with a vast majority of these cases associated with maternal opioid addiction issues</a:t>
            </a:r>
          </a:p>
          <a:p>
            <a:pPr>
              <a:spcAft>
                <a:spcPts val="600"/>
              </a:spcAft>
            </a:pPr>
            <a:r>
              <a:rPr lang="en-US" sz="3400" dirty="0">
                <a:solidFill>
                  <a:schemeClr val="tx1"/>
                </a:solidFill>
              </a:rPr>
              <a:t>Becoming a mother is a turning points in a person’s life that can be powerful motivation to take the first step on a pathway to recovery. </a:t>
            </a:r>
          </a:p>
          <a:p>
            <a:r>
              <a:rPr lang="en-US" sz="3400" dirty="0">
                <a:solidFill>
                  <a:schemeClr val="tx1"/>
                </a:solidFill>
              </a:rPr>
              <a:t>People with lived recovery experience are uniquely poised to help those suffering with substance use disorder (SUD) walk that recovery path.  </a:t>
            </a:r>
          </a:p>
          <a:p>
            <a:r>
              <a:rPr lang="en-US" sz="3400" dirty="0">
                <a:solidFill>
                  <a:schemeClr val="tx1"/>
                </a:solidFill>
              </a:rPr>
              <a:t>The role of a Peer Recovery Coach is to:</a:t>
            </a:r>
          </a:p>
          <a:p>
            <a:pPr marL="571500" indent="-571500">
              <a:buFont typeface="Arial" panose="020B0604020202020204" pitchFamily="34" charset="0"/>
              <a:buChar char="•"/>
            </a:pPr>
            <a:r>
              <a:rPr lang="en-US" sz="3400" dirty="0">
                <a:solidFill>
                  <a:schemeClr val="tx1"/>
                </a:solidFill>
              </a:rPr>
              <a:t>Support individuals by listening and providing answers to questions about recovery support and treatment options</a:t>
            </a:r>
          </a:p>
          <a:p>
            <a:pPr marL="571500" indent="-571500">
              <a:buFont typeface="Arial" panose="020B0604020202020204" pitchFamily="34" charset="0"/>
              <a:buChar char="•"/>
            </a:pPr>
            <a:r>
              <a:rPr lang="en-US" sz="3400" dirty="0">
                <a:solidFill>
                  <a:schemeClr val="tx1"/>
                </a:solidFill>
              </a:rPr>
              <a:t>Maintain contact with individuals after discharge to continue providing additional recovery support</a:t>
            </a:r>
            <a:r>
              <a:rPr lang="en-US" sz="3400" dirty="0"/>
              <a:t>. </a:t>
            </a:r>
          </a:p>
        </p:txBody>
      </p:sp>
      <p:sp>
        <p:nvSpPr>
          <p:cNvPr id="453" name="Text Placeholder 452"/>
          <p:cNvSpPr>
            <a:spLocks noGrp="1"/>
          </p:cNvSpPr>
          <p:nvPr>
            <p:ph type="body" sz="quarter" idx="11"/>
          </p:nvPr>
        </p:nvSpPr>
        <p:spPr>
          <a:xfrm>
            <a:off x="963352" y="5072510"/>
            <a:ext cx="10048875" cy="754045"/>
          </a:xfrm>
          <a:solidFill>
            <a:srgbClr val="F26724"/>
          </a:solidFill>
        </p:spPr>
        <p:txBody>
          <a:bodyPr/>
          <a:lstStyle/>
          <a:p>
            <a:pPr lvl="0"/>
            <a:r>
              <a:rPr lang="en-US" dirty="0"/>
              <a:t>Background</a:t>
            </a:r>
          </a:p>
        </p:txBody>
      </p:sp>
      <p:sp>
        <p:nvSpPr>
          <p:cNvPr id="455" name="Text Placeholder 454"/>
          <p:cNvSpPr>
            <a:spLocks noGrp="1"/>
          </p:cNvSpPr>
          <p:nvPr>
            <p:ph type="body" sz="quarter" idx="19"/>
          </p:nvPr>
        </p:nvSpPr>
        <p:spPr>
          <a:xfrm>
            <a:off x="11641602" y="25184020"/>
            <a:ext cx="10058400" cy="5746166"/>
          </a:xfrm>
        </p:spPr>
        <p:txBody>
          <a:bodyPr/>
          <a:lstStyle/>
          <a:p>
            <a:r>
              <a:rPr lang="en-US" sz="3600" dirty="0">
                <a:solidFill>
                  <a:schemeClr val="tx1"/>
                </a:solidFill>
              </a:rPr>
              <a:t>Northeast Georgia Health System is a not-for-profit, multi-campus, community health system dedicated to improving the health and quality of life of the people of Northeast Georgia. The Health System is anchored with four hospitals in Gainesville, Braselton, Winder/Barrow, and Dahlonega. </a:t>
            </a:r>
          </a:p>
          <a:p>
            <a:r>
              <a:rPr lang="en-US" sz="3400" b="1" dirty="0">
                <a:solidFill>
                  <a:schemeClr val="tx1"/>
                </a:solidFill>
              </a:rPr>
              <a:t>Annual births </a:t>
            </a:r>
          </a:p>
          <a:p>
            <a:pPr marL="457200" indent="-457200">
              <a:spcAft>
                <a:spcPts val="600"/>
              </a:spcAft>
              <a:buFont typeface="Arial" panose="020B0604020202020204" pitchFamily="34" charset="0"/>
              <a:buChar char="•"/>
            </a:pPr>
            <a:r>
              <a:rPr lang="en-US" sz="3400" dirty="0">
                <a:solidFill>
                  <a:schemeClr val="tx1"/>
                </a:solidFill>
              </a:rPr>
              <a:t>Gainesville = 3,200 and Braselton = 1,000 </a:t>
            </a:r>
          </a:p>
          <a:p>
            <a:pPr algn="ctr"/>
            <a:r>
              <a:rPr lang="en-US" sz="3400" b="1" dirty="0">
                <a:solidFill>
                  <a:schemeClr val="tx1"/>
                </a:solidFill>
              </a:rPr>
              <a:t>Our CARES-NICU Peer Coaches</a:t>
            </a:r>
          </a:p>
        </p:txBody>
      </p:sp>
      <p:sp>
        <p:nvSpPr>
          <p:cNvPr id="465" name="Text Placeholder 464"/>
          <p:cNvSpPr>
            <a:spLocks noGrp="1"/>
          </p:cNvSpPr>
          <p:nvPr>
            <p:ph type="body" sz="quarter" idx="20"/>
          </p:nvPr>
        </p:nvSpPr>
        <p:spPr>
          <a:xfrm>
            <a:off x="11619839" y="24429974"/>
            <a:ext cx="10050462" cy="754046"/>
          </a:xfrm>
          <a:solidFill>
            <a:srgbClr val="F26724"/>
          </a:solidFill>
        </p:spPr>
        <p:txBody>
          <a:bodyPr/>
          <a:lstStyle/>
          <a:p>
            <a:r>
              <a:rPr lang="en-US" dirty="0"/>
              <a:t>Northeast Georgia Medical Center</a:t>
            </a:r>
          </a:p>
        </p:txBody>
      </p:sp>
      <p:sp>
        <p:nvSpPr>
          <p:cNvPr id="467" name="Text Placeholder 466"/>
          <p:cNvSpPr>
            <a:spLocks noGrp="1"/>
          </p:cNvSpPr>
          <p:nvPr>
            <p:ph type="body" sz="quarter" idx="21"/>
          </p:nvPr>
        </p:nvSpPr>
        <p:spPr>
          <a:xfrm>
            <a:off x="11750320" y="13849768"/>
            <a:ext cx="9925300" cy="10612114"/>
          </a:xfrm>
        </p:spPr>
        <p:txBody>
          <a:bodyPr/>
          <a:lstStyle/>
          <a:p>
            <a:r>
              <a:rPr lang="en-US" sz="3400" dirty="0">
                <a:solidFill>
                  <a:schemeClr val="tx1"/>
                </a:solidFill>
              </a:rPr>
              <a:t>There are over 700 CARES certified Peer Recovery Coaches (PRC) in multiple settings in Georgia serving NGMC and the surrounding community.</a:t>
            </a:r>
          </a:p>
          <a:p>
            <a:r>
              <a:rPr lang="en-US" sz="3400" u="sng" dirty="0">
                <a:solidFill>
                  <a:schemeClr val="tx1"/>
                </a:solidFill>
              </a:rPr>
              <a:t>Training includes:</a:t>
            </a:r>
          </a:p>
          <a:p>
            <a:pPr marL="457200" indent="-457200">
              <a:buFont typeface="Arial" panose="020B0604020202020204" pitchFamily="34" charset="0"/>
              <a:buChar char="•"/>
            </a:pPr>
            <a:r>
              <a:rPr lang="en-US" sz="3400" dirty="0">
                <a:solidFill>
                  <a:schemeClr val="tx1"/>
                </a:solidFill>
              </a:rPr>
              <a:t>5 day CARES academy (40 hours)</a:t>
            </a:r>
          </a:p>
          <a:p>
            <a:pPr marL="457200" indent="-457200">
              <a:buFont typeface="Arial" panose="020B0604020202020204" pitchFamily="34" charset="0"/>
              <a:buChar char="•"/>
            </a:pPr>
            <a:r>
              <a:rPr lang="en-US" sz="3400" dirty="0">
                <a:solidFill>
                  <a:schemeClr val="tx1"/>
                </a:solidFill>
              </a:rPr>
              <a:t>International Peer Support Training (40 hours)</a:t>
            </a:r>
          </a:p>
          <a:p>
            <a:pPr marL="457200" indent="-457200">
              <a:buFont typeface="Arial" panose="020B0604020202020204" pitchFamily="34" charset="0"/>
              <a:buChar char="•"/>
            </a:pPr>
            <a:r>
              <a:rPr lang="en-US" sz="3400" dirty="0">
                <a:solidFill>
                  <a:schemeClr val="tx1"/>
                </a:solidFill>
              </a:rPr>
              <a:t>Ethical Considerations in the Hospital Setting (4 hours)</a:t>
            </a:r>
          </a:p>
          <a:p>
            <a:pPr marL="457200" indent="-457200">
              <a:buFont typeface="Arial" panose="020B0604020202020204" pitchFamily="34" charset="0"/>
              <a:buChar char="•"/>
            </a:pPr>
            <a:r>
              <a:rPr lang="en-US" sz="3400" dirty="0">
                <a:solidFill>
                  <a:schemeClr val="tx1"/>
                </a:solidFill>
              </a:rPr>
              <a:t>Motivational Interviewing (6 hours)</a:t>
            </a:r>
          </a:p>
          <a:p>
            <a:pPr marL="457200" indent="-457200">
              <a:buFont typeface="Arial" panose="020B0604020202020204" pitchFamily="34" charset="0"/>
              <a:buChar char="•"/>
            </a:pPr>
            <a:r>
              <a:rPr lang="en-US" sz="3400" dirty="0">
                <a:solidFill>
                  <a:schemeClr val="tx1"/>
                </a:solidFill>
              </a:rPr>
              <a:t>Cultural Competency</a:t>
            </a:r>
          </a:p>
          <a:p>
            <a:pPr marL="457200" indent="-457200">
              <a:buFont typeface="Arial" panose="020B0604020202020204" pitchFamily="34" charset="0"/>
              <a:buChar char="•"/>
            </a:pPr>
            <a:r>
              <a:rPr lang="en-US" sz="3400" dirty="0">
                <a:solidFill>
                  <a:schemeClr val="tx1"/>
                </a:solidFill>
              </a:rPr>
              <a:t>Creating a Recovery Culture in the Medical Setting</a:t>
            </a:r>
          </a:p>
          <a:p>
            <a:pPr marL="457200" indent="-457200">
              <a:buFont typeface="Arial" panose="020B0604020202020204" pitchFamily="34" charset="0"/>
              <a:buChar char="•"/>
            </a:pPr>
            <a:r>
              <a:rPr lang="en-US" sz="3400" dirty="0">
                <a:solidFill>
                  <a:schemeClr val="tx1"/>
                </a:solidFill>
              </a:rPr>
              <a:t>Crisis Intervention</a:t>
            </a:r>
          </a:p>
          <a:p>
            <a:pPr marL="457200" indent="-457200">
              <a:buFont typeface="Arial" panose="020B0604020202020204" pitchFamily="34" charset="0"/>
              <a:buChar char="•"/>
            </a:pPr>
            <a:r>
              <a:rPr lang="en-US" sz="3400" dirty="0">
                <a:solidFill>
                  <a:schemeClr val="tx1"/>
                </a:solidFill>
              </a:rPr>
              <a:t>Medical Assisted Treatment (MAT) certification</a:t>
            </a:r>
          </a:p>
          <a:p>
            <a:r>
              <a:rPr lang="en-US" sz="3400" u="sng" dirty="0">
                <a:solidFill>
                  <a:schemeClr val="tx1"/>
                </a:solidFill>
              </a:rPr>
              <a:t>NICU specific training:</a:t>
            </a:r>
          </a:p>
          <a:p>
            <a:pPr marL="457200" indent="-457200">
              <a:buFont typeface="Arial" panose="020B0604020202020204" pitchFamily="34" charset="0"/>
              <a:buChar char="•"/>
            </a:pPr>
            <a:r>
              <a:rPr lang="en-US" sz="3400" dirty="0">
                <a:solidFill>
                  <a:schemeClr val="tx1"/>
                </a:solidFill>
              </a:rPr>
              <a:t>Vermont Oxford Network (VON) Neonatal Abstinence Syndrome (NAS) training</a:t>
            </a:r>
          </a:p>
          <a:p>
            <a:pPr marL="457200" indent="-457200">
              <a:buFont typeface="Arial" panose="020B0604020202020204" pitchFamily="34" charset="0"/>
              <a:buChar char="•"/>
            </a:pPr>
            <a:r>
              <a:rPr lang="en-US" sz="3400" dirty="0">
                <a:solidFill>
                  <a:schemeClr val="tx1"/>
                </a:solidFill>
              </a:rPr>
              <a:t>NGMC Cuddler training</a:t>
            </a:r>
            <a:endParaRPr lang="en-US" sz="3400" dirty="0"/>
          </a:p>
        </p:txBody>
      </p:sp>
      <p:sp>
        <p:nvSpPr>
          <p:cNvPr id="24" name="Text Placeholder 23"/>
          <p:cNvSpPr>
            <a:spLocks noGrp="1"/>
          </p:cNvSpPr>
          <p:nvPr>
            <p:ph type="body" sz="quarter" idx="22"/>
          </p:nvPr>
        </p:nvSpPr>
        <p:spPr>
          <a:xfrm>
            <a:off x="11557463" y="11413307"/>
            <a:ext cx="10109864" cy="1169543"/>
          </a:xfrm>
          <a:solidFill>
            <a:srgbClr val="F26724"/>
          </a:solidFill>
        </p:spPr>
        <p:txBody>
          <a:bodyPr/>
          <a:lstStyle/>
          <a:p>
            <a:r>
              <a:rPr lang="en-US" sz="3200" dirty="0"/>
              <a:t>Certified Addiction Recovery Empowerment Specialists (CARES)</a:t>
            </a:r>
          </a:p>
        </p:txBody>
      </p:sp>
      <p:sp>
        <p:nvSpPr>
          <p:cNvPr id="25" name="Text Placeholder 24"/>
          <p:cNvSpPr>
            <a:spLocks noGrp="1"/>
          </p:cNvSpPr>
          <p:nvPr>
            <p:ph type="body" sz="quarter" idx="23"/>
          </p:nvPr>
        </p:nvSpPr>
        <p:spPr>
          <a:xfrm>
            <a:off x="33020598" y="15925170"/>
            <a:ext cx="9925299" cy="6321708"/>
          </a:xfrm>
        </p:spPr>
        <p:txBody>
          <a:bodyPr/>
          <a:lstStyle/>
          <a:p>
            <a:r>
              <a:rPr lang="en-US" sz="3400" dirty="0">
                <a:solidFill>
                  <a:schemeClr val="tx1"/>
                </a:solidFill>
              </a:rPr>
              <a:t>Value of CARES-NICU</a:t>
            </a:r>
          </a:p>
          <a:p>
            <a:pPr marL="457200" indent="-457200">
              <a:spcBef>
                <a:spcPts val="0"/>
              </a:spcBef>
              <a:buFont typeface="Arial" panose="020B0604020202020204" pitchFamily="34" charset="0"/>
              <a:buChar char="•"/>
            </a:pPr>
            <a:r>
              <a:rPr lang="en-US" sz="3400" dirty="0">
                <a:solidFill>
                  <a:schemeClr val="tx1"/>
                </a:solidFill>
              </a:rPr>
              <a:t>Decrease stigma with presence in the hospital and encouraging recovery language</a:t>
            </a:r>
          </a:p>
          <a:p>
            <a:pPr marL="457200" indent="-457200">
              <a:spcBef>
                <a:spcPts val="0"/>
              </a:spcBef>
              <a:buFont typeface="Arial" panose="020B0604020202020204" pitchFamily="34" charset="0"/>
              <a:buChar char="•"/>
            </a:pPr>
            <a:r>
              <a:rPr lang="en-US" sz="3400" dirty="0">
                <a:solidFill>
                  <a:schemeClr val="tx1"/>
                </a:solidFill>
              </a:rPr>
              <a:t>Decreased stigma of MAT</a:t>
            </a:r>
          </a:p>
          <a:p>
            <a:pPr marL="457200" indent="-457200">
              <a:spcBef>
                <a:spcPts val="0"/>
              </a:spcBef>
              <a:buFont typeface="Arial" panose="020B0604020202020204" pitchFamily="34" charset="0"/>
              <a:buChar char="•"/>
            </a:pPr>
            <a:r>
              <a:rPr lang="en-US" sz="3400" dirty="0">
                <a:solidFill>
                  <a:schemeClr val="tx1"/>
                </a:solidFill>
              </a:rPr>
              <a:t>Serve as a model that long-term recovery is possible</a:t>
            </a:r>
          </a:p>
          <a:p>
            <a:pPr marL="457200" indent="-457200">
              <a:spcBef>
                <a:spcPts val="0"/>
              </a:spcBef>
              <a:buFont typeface="Arial" panose="020B0604020202020204" pitchFamily="34" charset="0"/>
              <a:buChar char="•"/>
            </a:pPr>
            <a:r>
              <a:rPr lang="en-US" sz="3400" dirty="0">
                <a:solidFill>
                  <a:schemeClr val="tx1"/>
                </a:solidFill>
              </a:rPr>
              <a:t>Provide support and advocacy when navigating complex systems such as DFCS, drug court </a:t>
            </a:r>
          </a:p>
          <a:p>
            <a:pPr marL="457200" indent="-457200">
              <a:spcBef>
                <a:spcPts val="0"/>
              </a:spcBef>
              <a:buFont typeface="Arial" panose="020B0604020202020204" pitchFamily="34" charset="0"/>
              <a:buChar char="•"/>
            </a:pPr>
            <a:r>
              <a:rPr lang="en-US" sz="3400" dirty="0">
                <a:solidFill>
                  <a:schemeClr val="tx1"/>
                </a:solidFill>
              </a:rPr>
              <a:t>Provide options and support for treatment, rehab and recovery support </a:t>
            </a:r>
          </a:p>
          <a:p>
            <a:endParaRPr lang="en-US" sz="3400" dirty="0"/>
          </a:p>
        </p:txBody>
      </p:sp>
      <p:sp>
        <p:nvSpPr>
          <p:cNvPr id="26" name="Text Placeholder 25"/>
          <p:cNvSpPr>
            <a:spLocks noGrp="1"/>
          </p:cNvSpPr>
          <p:nvPr>
            <p:ph type="body" sz="quarter" idx="24"/>
          </p:nvPr>
        </p:nvSpPr>
        <p:spPr>
          <a:xfrm>
            <a:off x="32949138" y="5092121"/>
            <a:ext cx="9925301" cy="754045"/>
          </a:xfrm>
          <a:solidFill>
            <a:srgbClr val="F26724"/>
          </a:solidFill>
        </p:spPr>
        <p:txBody>
          <a:bodyPr/>
          <a:lstStyle/>
          <a:p>
            <a:r>
              <a:rPr lang="en-US" dirty="0"/>
              <a:t>Discussion</a:t>
            </a:r>
          </a:p>
        </p:txBody>
      </p:sp>
      <p:sp>
        <p:nvSpPr>
          <p:cNvPr id="27" name="Text Placeholder 26"/>
          <p:cNvSpPr>
            <a:spLocks noGrp="1"/>
          </p:cNvSpPr>
          <p:nvPr>
            <p:ph type="body" sz="quarter" idx="25"/>
          </p:nvPr>
        </p:nvSpPr>
        <p:spPr>
          <a:xfrm>
            <a:off x="22227756" y="5052041"/>
            <a:ext cx="10047018" cy="754045"/>
          </a:xfrm>
          <a:solidFill>
            <a:srgbClr val="F26724"/>
          </a:solidFill>
        </p:spPr>
        <p:txBody>
          <a:bodyPr/>
          <a:lstStyle/>
          <a:p>
            <a:r>
              <a:rPr lang="en-US" dirty="0"/>
              <a:t>Implementation</a:t>
            </a:r>
          </a:p>
        </p:txBody>
      </p:sp>
      <p:sp>
        <p:nvSpPr>
          <p:cNvPr id="29" name="Text Placeholder 28"/>
          <p:cNvSpPr>
            <a:spLocks noGrp="1"/>
          </p:cNvSpPr>
          <p:nvPr>
            <p:ph type="body" sz="quarter" idx="27"/>
          </p:nvPr>
        </p:nvSpPr>
        <p:spPr>
          <a:xfrm>
            <a:off x="32949138" y="21503385"/>
            <a:ext cx="10047018" cy="754045"/>
          </a:xfrm>
          <a:solidFill>
            <a:srgbClr val="F26724"/>
          </a:solidFill>
        </p:spPr>
        <p:txBody>
          <a:bodyPr/>
          <a:lstStyle/>
          <a:p>
            <a:r>
              <a:rPr lang="en-US" dirty="0"/>
              <a:t>Acknowledgments</a:t>
            </a:r>
          </a:p>
        </p:txBody>
      </p:sp>
      <p:sp>
        <p:nvSpPr>
          <p:cNvPr id="31" name="Text Placeholder 30"/>
          <p:cNvSpPr>
            <a:spLocks noGrp="1"/>
          </p:cNvSpPr>
          <p:nvPr>
            <p:ph type="body" sz="quarter" idx="29"/>
          </p:nvPr>
        </p:nvSpPr>
        <p:spPr>
          <a:xfrm>
            <a:off x="32963761" y="26610667"/>
            <a:ext cx="10047018" cy="754045"/>
          </a:xfrm>
          <a:solidFill>
            <a:srgbClr val="F26724"/>
          </a:solidFill>
        </p:spPr>
        <p:txBody>
          <a:bodyPr/>
          <a:lstStyle/>
          <a:p>
            <a:r>
              <a:rPr lang="en-US" dirty="0"/>
              <a:t>References </a:t>
            </a:r>
          </a:p>
        </p:txBody>
      </p:sp>
      <p:sp>
        <p:nvSpPr>
          <p:cNvPr id="448" name="Text Placeholder 447"/>
          <p:cNvSpPr>
            <a:spLocks noGrp="1"/>
          </p:cNvSpPr>
          <p:nvPr>
            <p:ph type="body" sz="quarter" idx="30"/>
          </p:nvPr>
        </p:nvSpPr>
        <p:spPr>
          <a:xfrm>
            <a:off x="33026123" y="27308691"/>
            <a:ext cx="10052050" cy="5170624"/>
          </a:xfrm>
        </p:spPr>
        <p:txBody>
          <a:bodyPr/>
          <a:lstStyle/>
          <a:p>
            <a:pPr marL="205735" indent="-342892" defTabSz="685784" eaLnBrk="0" fontAlgn="base" hangingPunct="0">
              <a:spcBef>
                <a:spcPct val="0"/>
              </a:spcBef>
              <a:spcAft>
                <a:spcPts val="600"/>
              </a:spcAft>
            </a:pPr>
            <a:r>
              <a:rPr lang="en-US" altLang="en-US" sz="2200" dirty="0">
                <a:solidFill>
                  <a:schemeClr val="tx1"/>
                </a:solidFill>
                <a:ea typeface="Calibri" panose="020F0502020204030204" pitchFamily="34" charset="0"/>
              </a:rPr>
              <a:t>Cleveland, L., Bonugli, R. (2014). Experiences of mothers of infants with neonatal abstinence syndrome in the neonatal intensive care unit. </a:t>
            </a:r>
            <a:r>
              <a:rPr lang="en-US" altLang="en-US" sz="2200" i="1" dirty="0">
                <a:solidFill>
                  <a:schemeClr val="tx1"/>
                </a:solidFill>
                <a:ea typeface="Calibri" panose="020F0502020204030204" pitchFamily="34" charset="0"/>
              </a:rPr>
              <a:t>Journal of Obstetrics, Gynecologic, and Neonatal Nursing, 43</a:t>
            </a:r>
            <a:r>
              <a:rPr lang="en-US" altLang="en-US" sz="2200" dirty="0">
                <a:solidFill>
                  <a:schemeClr val="tx1"/>
                </a:solidFill>
                <a:ea typeface="Calibri" panose="020F0502020204030204" pitchFamily="34" charset="0"/>
              </a:rPr>
              <a:t>(3) 318-329</a:t>
            </a:r>
          </a:p>
          <a:p>
            <a:pPr marL="205735" indent="-342892" defTabSz="685784" eaLnBrk="0" fontAlgn="base" hangingPunct="0">
              <a:spcBef>
                <a:spcPct val="0"/>
              </a:spcBef>
              <a:spcAft>
                <a:spcPts val="600"/>
              </a:spcAft>
            </a:pPr>
            <a:r>
              <a:rPr lang="en-US" sz="2200" dirty="0">
                <a:solidFill>
                  <a:schemeClr val="tx1"/>
                </a:solidFill>
              </a:rPr>
              <a:t>Nolin (2017). Addiction &amp; Childhood: Opioid addiction pushing more kids into foster care. </a:t>
            </a:r>
          </a:p>
          <a:p>
            <a:pPr marL="205735" indent="-342892" defTabSz="685784" eaLnBrk="0" fontAlgn="base" hangingPunct="0">
              <a:spcBef>
                <a:spcPct val="0"/>
              </a:spcBef>
              <a:spcAft>
                <a:spcPts val="600"/>
              </a:spcAft>
            </a:pPr>
            <a:r>
              <a:rPr lang="en-US" sz="2200" dirty="0">
                <a:solidFill>
                  <a:schemeClr val="tx1"/>
                </a:solidFill>
              </a:rPr>
              <a:t>Romisher, R., Hill, D., &amp; Cong, X. (2018). Neonatal Abstinence Syndrome: Exploring nurses’ attitudes, knowledge, and practice.</a:t>
            </a:r>
            <a:r>
              <a:rPr lang="en-US" sz="2200" i="1" dirty="0">
                <a:solidFill>
                  <a:schemeClr val="tx1"/>
                </a:solidFill>
              </a:rPr>
              <a:t> Advances in Neonatal Care, 18</a:t>
            </a:r>
            <a:r>
              <a:rPr lang="en-US" sz="2200" dirty="0">
                <a:solidFill>
                  <a:schemeClr val="tx1"/>
                </a:solidFill>
              </a:rPr>
              <a:t>(2) E3-E11.</a:t>
            </a:r>
            <a:endParaRPr lang="en-US" altLang="en-US" sz="2200" dirty="0">
              <a:solidFill>
                <a:schemeClr val="tx1"/>
              </a:solidFill>
            </a:endParaRPr>
          </a:p>
          <a:p>
            <a:pPr marL="205735" indent="-342892" defTabSz="685784" eaLnBrk="0" fontAlgn="base" hangingPunct="0">
              <a:spcBef>
                <a:spcPct val="0"/>
              </a:spcBef>
              <a:spcAft>
                <a:spcPts val="600"/>
              </a:spcAft>
            </a:pPr>
            <a:r>
              <a:rPr lang="en-US" altLang="en-US" sz="2200" dirty="0">
                <a:solidFill>
                  <a:schemeClr val="tx1"/>
                </a:solidFill>
              </a:rPr>
              <a:t>Stover, M., Bonugli, R. (2014). Experiences of mothers of infants with neonatal abstinence syndrome in the neonatal intensive care unit. </a:t>
            </a:r>
          </a:p>
          <a:p>
            <a:pPr marL="205735" indent="-342892" defTabSz="685784" eaLnBrk="0" fontAlgn="base" hangingPunct="0">
              <a:spcBef>
                <a:spcPct val="0"/>
              </a:spcBef>
              <a:spcAft>
                <a:spcPts val="600"/>
              </a:spcAft>
            </a:pPr>
            <a:r>
              <a:rPr lang="en-US" altLang="en-US" sz="2200" dirty="0">
                <a:solidFill>
                  <a:schemeClr val="tx1"/>
                </a:solidFill>
              </a:rPr>
              <a:t>Tobin, K. (2018). Changing neonatal nurses’ perception of caring for infants experiencing neonatal abstinence syndrome and their mothers. </a:t>
            </a:r>
            <a:r>
              <a:rPr lang="en-US" altLang="en-US" sz="2200" i="1" dirty="0">
                <a:solidFill>
                  <a:schemeClr val="tx1"/>
                </a:solidFill>
              </a:rPr>
              <a:t>National Association of Neonatal Nurses. 18</a:t>
            </a:r>
            <a:r>
              <a:rPr lang="en-US" altLang="en-US" sz="2200" dirty="0">
                <a:solidFill>
                  <a:schemeClr val="tx1"/>
                </a:solidFill>
              </a:rPr>
              <a:t>(2). 128-135</a:t>
            </a:r>
          </a:p>
        </p:txBody>
      </p:sp>
      <p:sp>
        <p:nvSpPr>
          <p:cNvPr id="449" name="Text Placeholder 448"/>
          <p:cNvSpPr>
            <a:spLocks noGrp="1"/>
          </p:cNvSpPr>
          <p:nvPr>
            <p:ph type="body" sz="quarter" idx="151"/>
          </p:nvPr>
        </p:nvSpPr>
        <p:spPr>
          <a:xfrm>
            <a:off x="0" y="2488697"/>
            <a:ext cx="43891200" cy="2073436"/>
          </a:xfrm>
        </p:spPr>
        <p:txBody>
          <a:bodyPr>
            <a:noAutofit/>
          </a:bodyPr>
          <a:lstStyle/>
          <a:p>
            <a:r>
              <a:rPr lang="en-US" sz="9200" dirty="0">
                <a:latin typeface="Goudy Old Style" panose="02020502050305020303" pitchFamily="18" charset="0"/>
              </a:rPr>
              <a:t>Promoting a Culture of Recovery with Peer Coaches</a:t>
            </a:r>
          </a:p>
        </p:txBody>
      </p:sp>
      <p:sp>
        <p:nvSpPr>
          <p:cNvPr id="451" name="Text Placeholder 450"/>
          <p:cNvSpPr>
            <a:spLocks noGrp="1"/>
          </p:cNvSpPr>
          <p:nvPr>
            <p:ph type="body" sz="quarter" idx="153"/>
          </p:nvPr>
        </p:nvSpPr>
        <p:spPr>
          <a:xfrm>
            <a:off x="0" y="420612"/>
            <a:ext cx="43891200" cy="1637973"/>
          </a:xfrm>
        </p:spPr>
        <p:txBody>
          <a:bodyPr>
            <a:noAutofit/>
          </a:bodyPr>
          <a:lstStyle/>
          <a:p>
            <a:r>
              <a:rPr lang="en-US" sz="11300" dirty="0">
                <a:latin typeface="Goudy Old Style" panose="02020502050305020303" pitchFamily="18" charset="0"/>
              </a:rPr>
              <a:t>Research Week 2020</a:t>
            </a:r>
          </a:p>
        </p:txBody>
      </p:sp>
      <p:sp>
        <p:nvSpPr>
          <p:cNvPr id="452" name="Text Placeholder 451"/>
          <p:cNvSpPr>
            <a:spLocks noGrp="1"/>
          </p:cNvSpPr>
          <p:nvPr>
            <p:ph type="body" sz="quarter" idx="154"/>
          </p:nvPr>
        </p:nvSpPr>
        <p:spPr>
          <a:xfrm>
            <a:off x="40480559" y="32205388"/>
            <a:ext cx="3112879" cy="846363"/>
          </a:xfrm>
        </p:spPr>
        <p:txBody>
          <a:bodyPr/>
          <a:lstStyle/>
          <a:p>
            <a:r>
              <a:rPr lang="en-US" dirty="0">
                <a:solidFill>
                  <a:schemeClr val="tx1"/>
                </a:solidFill>
              </a:rPr>
              <a:t>October 2020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7026" y="21936"/>
            <a:ext cx="9832148" cy="4476016"/>
          </a:xfrm>
          <a:prstGeom prst="rect">
            <a:avLst/>
          </a:prstGeom>
        </p:spPr>
      </p:pic>
      <p:pic>
        <p:nvPicPr>
          <p:cNvPr id="21" name="Picture 20">
            <a:extLst>
              <a:ext uri="{FF2B5EF4-FFF2-40B4-BE49-F238E27FC236}">
                <a16:creationId xmlns:a16="http://schemas.microsoft.com/office/drawing/2014/main" id="{1EF18403-B0C4-4BE2-AF86-D1977622BD38}"/>
              </a:ext>
            </a:extLst>
          </p:cNvPr>
          <p:cNvPicPr>
            <a:picLocks noChangeAspect="1"/>
          </p:cNvPicPr>
          <p:nvPr/>
        </p:nvPicPr>
        <p:blipFill>
          <a:blip r:embed="rId6"/>
          <a:stretch>
            <a:fillRect/>
          </a:stretch>
        </p:blipFill>
        <p:spPr>
          <a:xfrm>
            <a:off x="3007350" y="420612"/>
            <a:ext cx="4221345" cy="3721849"/>
          </a:xfrm>
          <a:prstGeom prst="rect">
            <a:avLst/>
          </a:prstGeom>
        </p:spPr>
      </p:pic>
      <p:graphicFrame>
        <p:nvGraphicFramePr>
          <p:cNvPr id="22" name="Diagram 21">
            <a:extLst>
              <a:ext uri="{FF2B5EF4-FFF2-40B4-BE49-F238E27FC236}">
                <a16:creationId xmlns:a16="http://schemas.microsoft.com/office/drawing/2014/main" id="{D78891DD-43CA-45EE-8F1B-AA4123725ED0}"/>
              </a:ext>
            </a:extLst>
          </p:cNvPr>
          <p:cNvGraphicFramePr/>
          <p:nvPr>
            <p:extLst>
              <p:ext uri="{D42A27DB-BD31-4B8C-83A1-F6EECF244321}">
                <p14:modId xmlns:p14="http://schemas.microsoft.com/office/powerpoint/2010/main" val="997887358"/>
              </p:ext>
            </p:extLst>
          </p:nvPr>
        </p:nvGraphicFramePr>
        <p:xfrm>
          <a:off x="22901955" y="17237232"/>
          <a:ext cx="8956053" cy="14637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3" name="Text Placeholder 14">
            <a:extLst>
              <a:ext uri="{FF2B5EF4-FFF2-40B4-BE49-F238E27FC236}">
                <a16:creationId xmlns:a16="http://schemas.microsoft.com/office/drawing/2014/main" id="{0419DDBE-5832-473A-9C34-DA9F3557B9B7}"/>
              </a:ext>
            </a:extLst>
          </p:cNvPr>
          <p:cNvSpPr txBox="1">
            <a:spLocks/>
          </p:cNvSpPr>
          <p:nvPr/>
        </p:nvSpPr>
        <p:spPr>
          <a:xfrm>
            <a:off x="22247519" y="16362301"/>
            <a:ext cx="10052050" cy="677100"/>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solidFill>
                  <a:schemeClr val="accent2">
                    <a:lumMod val="40000"/>
                    <a:lumOff val="60000"/>
                  </a:schemeClr>
                </a:solidFill>
              </a:rPr>
              <a:t>CARES-NICU Process</a:t>
            </a:r>
          </a:p>
        </p:txBody>
      </p:sp>
      <p:sp>
        <p:nvSpPr>
          <p:cNvPr id="32" name="TextBox 31">
            <a:extLst>
              <a:ext uri="{FF2B5EF4-FFF2-40B4-BE49-F238E27FC236}">
                <a16:creationId xmlns:a16="http://schemas.microsoft.com/office/drawing/2014/main" id="{E8260B29-9BE1-4A18-A646-0FEF07B2845A}"/>
              </a:ext>
            </a:extLst>
          </p:cNvPr>
          <p:cNvSpPr txBox="1"/>
          <p:nvPr/>
        </p:nvSpPr>
        <p:spPr>
          <a:xfrm flipH="1">
            <a:off x="22624562" y="5850618"/>
            <a:ext cx="9297964" cy="10756791"/>
          </a:xfrm>
          <a:prstGeom prst="rect">
            <a:avLst/>
          </a:prstGeom>
          <a:noFill/>
        </p:spPr>
        <p:txBody>
          <a:bodyPr wrap="square" lIns="342900" tIns="342900" rIns="342900" bIns="342900" rtlCol="0">
            <a:spAutoFit/>
          </a:bodyPr>
          <a:lstStyle/>
          <a:p>
            <a:r>
              <a:rPr lang="en-US" sz="2800" b="1" dirty="0">
                <a:latin typeface="Times New Roman" panose="02020603050405020304" pitchFamily="18" charset="0"/>
                <a:cs typeface="Times New Roman" panose="02020603050405020304" pitchFamily="18" charset="0"/>
              </a:rPr>
              <a:t>November 2017</a:t>
            </a:r>
            <a:r>
              <a:rPr lang="en-US" sz="2800" dirty="0">
                <a:latin typeface="Times New Roman" panose="02020603050405020304" pitchFamily="18" charset="0"/>
                <a:cs typeface="Times New Roman" panose="02020603050405020304" pitchFamily="18" charset="0"/>
              </a:rPr>
              <a:t>   CARES-ED Peer Recovery Coach (PRC) </a:t>
            </a:r>
          </a:p>
          <a:p>
            <a:r>
              <a:rPr lang="en-US" sz="2800" dirty="0">
                <a:latin typeface="Times New Roman" panose="02020603050405020304" pitchFamily="18" charset="0"/>
                <a:cs typeface="Times New Roman" panose="02020603050405020304" pitchFamily="18" charset="0"/>
              </a:rPr>
              <a:t>                               program launched at NGMC</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December 2017</a:t>
            </a:r>
            <a:r>
              <a:rPr lang="en-US" sz="2800" dirty="0">
                <a:latin typeface="Times New Roman" panose="02020603050405020304" pitchFamily="18" charset="0"/>
                <a:cs typeface="Times New Roman" panose="02020603050405020304" pitchFamily="18" charset="0"/>
              </a:rPr>
              <a:t>     GCSA attends the NAS Task Force at </a:t>
            </a:r>
          </a:p>
          <a:p>
            <a:r>
              <a:rPr lang="en-US" sz="2800" dirty="0">
                <a:latin typeface="Times New Roman" panose="02020603050405020304" pitchFamily="18" charset="0"/>
                <a:cs typeface="Times New Roman" panose="02020603050405020304" pitchFamily="18" charset="0"/>
              </a:rPr>
              <a:t>                               NGMC and discussions begin on                    </a:t>
            </a:r>
          </a:p>
          <a:p>
            <a:r>
              <a:rPr lang="en-US" sz="2800" dirty="0">
                <a:latin typeface="Times New Roman" panose="02020603050405020304" pitchFamily="18" charset="0"/>
                <a:cs typeface="Times New Roman" panose="02020603050405020304" pitchFamily="18" charset="0"/>
              </a:rPr>
              <a:t>                               implement CARES-NICU Peer coach</a:t>
            </a:r>
          </a:p>
          <a:p>
            <a:r>
              <a:rPr lang="en-US" sz="2800" dirty="0">
                <a:latin typeface="Times New Roman" panose="02020603050405020304" pitchFamily="18" charset="0"/>
                <a:cs typeface="Times New Roman" panose="02020603050405020304" pitchFamily="18" charset="0"/>
              </a:rPr>
              <a:t>                               support program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February 2018</a:t>
            </a:r>
            <a:r>
              <a:rPr lang="en-US" sz="2800" dirty="0">
                <a:latin typeface="Times New Roman" panose="02020603050405020304" pitchFamily="18" charset="0"/>
                <a:cs typeface="Times New Roman" panose="02020603050405020304" pitchFamily="18" charset="0"/>
              </a:rPr>
              <a:t>      CARES-ED PRC live at the Gainesville, </a:t>
            </a:r>
          </a:p>
          <a:p>
            <a:r>
              <a:rPr lang="en-US" sz="2800" dirty="0">
                <a:latin typeface="Times New Roman" panose="02020603050405020304" pitchFamily="18" charset="0"/>
                <a:cs typeface="Times New Roman" panose="02020603050405020304" pitchFamily="18" charset="0"/>
              </a:rPr>
              <a:t>                               Braselton, and Barrow ED’s</a:t>
            </a:r>
          </a:p>
          <a:p>
            <a:pPr>
              <a:spcBef>
                <a:spcPts val="600"/>
              </a:spcBef>
            </a:pPr>
            <a:r>
              <a:rPr lang="en-US" sz="2800" dirty="0">
                <a:latin typeface="Times New Roman" panose="02020603050405020304" pitchFamily="18" charset="0"/>
                <a:cs typeface="Times New Roman" panose="02020603050405020304" pitchFamily="18" charset="0"/>
              </a:rPr>
              <a:t>                               Georgia Legislators to approve CARES– </a:t>
            </a:r>
          </a:p>
          <a:p>
            <a:r>
              <a:rPr lang="en-US" sz="2800" dirty="0">
                <a:latin typeface="Times New Roman" panose="02020603050405020304" pitchFamily="18" charset="0"/>
                <a:cs typeface="Times New Roman" panose="02020603050405020304" pitchFamily="18" charset="0"/>
              </a:rPr>
              <a:t>                               NICU support as a line item in the </a:t>
            </a:r>
          </a:p>
          <a:p>
            <a:r>
              <a:rPr lang="en-US" sz="2800" dirty="0">
                <a:latin typeface="Times New Roman" panose="02020603050405020304" pitchFamily="18" charset="0"/>
                <a:cs typeface="Times New Roman" panose="02020603050405020304" pitchFamily="18" charset="0"/>
              </a:rPr>
              <a:t>                               State Budget</a:t>
            </a:r>
            <a:endParaRPr lang="en-US" sz="2800" b="1" dirty="0">
              <a:latin typeface="Times New Roman" panose="02020603050405020304" pitchFamily="18" charset="0"/>
              <a:cs typeface="Times New Roman" panose="02020603050405020304" pitchFamily="18" charset="0"/>
            </a:endParaRPr>
          </a:p>
          <a:p>
            <a:pPr>
              <a:spcBef>
                <a:spcPts val="600"/>
              </a:spcBef>
            </a:pPr>
            <a:r>
              <a:rPr lang="en-US" sz="2800" b="1" dirty="0">
                <a:latin typeface="Times New Roman" panose="02020603050405020304" pitchFamily="18" charset="0"/>
                <a:cs typeface="Times New Roman" panose="02020603050405020304" pitchFamily="18" charset="0"/>
              </a:rPr>
              <a:t>March 2018</a:t>
            </a:r>
            <a:r>
              <a:rPr lang="en-US" sz="2800" dirty="0">
                <a:latin typeface="Times New Roman" panose="02020603050405020304" pitchFamily="18" charset="0"/>
                <a:cs typeface="Times New Roman" panose="02020603050405020304" pitchFamily="18" charset="0"/>
              </a:rPr>
              <a:t>          Georgia State Legislature approved </a:t>
            </a:r>
          </a:p>
          <a:p>
            <a:r>
              <a:rPr lang="en-US" sz="2800" dirty="0">
                <a:latin typeface="Times New Roman" panose="02020603050405020304" pitchFamily="18" charset="0"/>
                <a:cs typeface="Times New Roman" panose="02020603050405020304" pitchFamily="18" charset="0"/>
              </a:rPr>
              <a:t>                               budget including $250,000 for the </a:t>
            </a:r>
          </a:p>
          <a:p>
            <a:r>
              <a:rPr lang="en-US" sz="2800" dirty="0">
                <a:latin typeface="Times New Roman" panose="02020603050405020304" pitchFamily="18" charset="0"/>
                <a:cs typeface="Times New Roman" panose="02020603050405020304" pitchFamily="18" charset="0"/>
              </a:rPr>
              <a:t>                               development of the CARES– NICU</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May 2018</a:t>
            </a:r>
            <a:r>
              <a:rPr lang="en-US" sz="2800" dirty="0">
                <a:latin typeface="Times New Roman" panose="02020603050405020304" pitchFamily="18" charset="0"/>
                <a:cs typeface="Times New Roman" panose="02020603050405020304" pitchFamily="18" charset="0"/>
              </a:rPr>
              <a:t>              Governor Nathan Deal signed the </a:t>
            </a:r>
          </a:p>
          <a:p>
            <a:r>
              <a:rPr lang="en-US" sz="2800" dirty="0">
                <a:latin typeface="Times New Roman" panose="02020603050405020304" pitchFamily="18" charset="0"/>
                <a:cs typeface="Times New Roman" panose="02020603050405020304" pitchFamily="18" charset="0"/>
              </a:rPr>
              <a:t>                               budget into law</a:t>
            </a:r>
          </a:p>
          <a:p>
            <a:r>
              <a:rPr lang="en-US" sz="2800" b="1" dirty="0">
                <a:latin typeface="Times New Roman" panose="02020603050405020304" pitchFamily="18" charset="0"/>
                <a:cs typeface="Times New Roman" panose="02020603050405020304" pitchFamily="18" charset="0"/>
              </a:rPr>
              <a:t>October 2018</a:t>
            </a:r>
            <a:r>
              <a:rPr lang="en-US" sz="2800" dirty="0">
                <a:latin typeface="Times New Roman" panose="02020603050405020304" pitchFamily="18" charset="0"/>
                <a:cs typeface="Times New Roman" panose="02020603050405020304" pitchFamily="18" charset="0"/>
              </a:rPr>
              <a:t>        GCSA launches CARES-NICU to </a:t>
            </a:r>
          </a:p>
          <a:p>
            <a:r>
              <a:rPr lang="en-US" sz="2800" dirty="0">
                <a:latin typeface="Times New Roman" panose="02020603050405020304" pitchFamily="18" charset="0"/>
                <a:cs typeface="Times New Roman" panose="02020603050405020304" pitchFamily="18" charset="0"/>
              </a:rPr>
              <a:t>                               support mothers who have babies in </a:t>
            </a:r>
          </a:p>
          <a:p>
            <a:r>
              <a:rPr lang="en-US" sz="2800" dirty="0">
                <a:latin typeface="Times New Roman" panose="02020603050405020304" pitchFamily="18" charset="0"/>
                <a:cs typeface="Times New Roman" panose="02020603050405020304" pitchFamily="18" charset="0"/>
              </a:rPr>
              <a:t>                               the NICU born with Neonatal </a:t>
            </a:r>
          </a:p>
          <a:p>
            <a:r>
              <a:rPr lang="en-US" sz="2800" dirty="0">
                <a:latin typeface="Times New Roman" panose="02020603050405020304" pitchFamily="18" charset="0"/>
                <a:cs typeface="Times New Roman" panose="02020603050405020304" pitchFamily="18" charset="0"/>
              </a:rPr>
              <a:t>                               Abstinence Syndrome (NAS)</a:t>
            </a:r>
          </a:p>
          <a:p>
            <a:r>
              <a:rPr lang="en-US" sz="2800" b="1" dirty="0">
                <a:latin typeface="Times New Roman" panose="02020603050405020304" pitchFamily="18" charset="0"/>
                <a:cs typeface="Times New Roman" panose="02020603050405020304" pitchFamily="18" charset="0"/>
              </a:rPr>
              <a:t>November 2018</a:t>
            </a:r>
            <a:r>
              <a:rPr lang="en-US" sz="2800" dirty="0">
                <a:latin typeface="Times New Roman" panose="02020603050405020304" pitchFamily="18" charset="0"/>
                <a:cs typeface="Times New Roman" panose="02020603050405020304" pitchFamily="18" charset="0"/>
              </a:rPr>
              <a:t>    CARES– NICU support program </a:t>
            </a:r>
          </a:p>
          <a:p>
            <a:r>
              <a:rPr lang="en-US" sz="2800" dirty="0">
                <a:latin typeface="Times New Roman" panose="02020603050405020304" pitchFamily="18" charset="0"/>
                <a:cs typeface="Times New Roman" panose="02020603050405020304" pitchFamily="18" charset="0"/>
              </a:rPr>
              <a:t>                               expands to include the support of </a:t>
            </a:r>
          </a:p>
          <a:p>
            <a:r>
              <a:rPr lang="en-US" sz="2800" dirty="0">
                <a:latin typeface="Times New Roman" panose="02020603050405020304" pitchFamily="18" charset="0"/>
                <a:cs typeface="Times New Roman" panose="02020603050405020304" pitchFamily="18" charset="0"/>
              </a:rPr>
              <a:t>                               pregnant women in the community </a:t>
            </a:r>
          </a:p>
        </p:txBody>
      </p:sp>
      <p:sp>
        <p:nvSpPr>
          <p:cNvPr id="3" name="Rectangle 2">
            <a:extLst>
              <a:ext uri="{FF2B5EF4-FFF2-40B4-BE49-F238E27FC236}">
                <a16:creationId xmlns:a16="http://schemas.microsoft.com/office/drawing/2014/main" id="{03008D93-4DCD-4179-BDDA-BC5DA32BB333}"/>
              </a:ext>
            </a:extLst>
          </p:cNvPr>
          <p:cNvSpPr/>
          <p:nvPr/>
        </p:nvSpPr>
        <p:spPr>
          <a:xfrm>
            <a:off x="11730307" y="6019300"/>
            <a:ext cx="9752687" cy="5016758"/>
          </a:xfrm>
          <a:prstGeom prst="rect">
            <a:avLst/>
          </a:prstGeom>
        </p:spPr>
        <p:txBody>
          <a:bodyPr wrap="square">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Promote long-term recovery for individuals with SUD</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Keep families together</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 a connection to recovery supports after discharge</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Educate on community resources </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Decrease the length of stay for infants with NAS </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Increasing the number of infants that leave in mothers custody</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Fostering trust between peers, the medical and clinical staff, and the community</a:t>
            </a:r>
          </a:p>
        </p:txBody>
      </p:sp>
      <p:sp>
        <p:nvSpPr>
          <p:cNvPr id="33" name="Text Placeholder 464">
            <a:extLst>
              <a:ext uri="{FF2B5EF4-FFF2-40B4-BE49-F238E27FC236}">
                <a16:creationId xmlns:a16="http://schemas.microsoft.com/office/drawing/2014/main" id="{AC4DA16D-589C-4F46-82CF-A5887451BDF9}"/>
              </a:ext>
            </a:extLst>
          </p:cNvPr>
          <p:cNvSpPr txBox="1">
            <a:spLocks/>
          </p:cNvSpPr>
          <p:nvPr/>
        </p:nvSpPr>
        <p:spPr>
          <a:xfrm>
            <a:off x="11598109" y="5052041"/>
            <a:ext cx="10050462" cy="754045"/>
          </a:xfrm>
          <a:prstGeom prst="rect">
            <a:avLst/>
          </a:prstGeom>
          <a:solidFill>
            <a:srgbClr val="F26724"/>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Goals of Program</a:t>
            </a:r>
          </a:p>
        </p:txBody>
      </p:sp>
      <p:graphicFrame>
        <p:nvGraphicFramePr>
          <p:cNvPr id="34" name="Table 33">
            <a:extLst>
              <a:ext uri="{FF2B5EF4-FFF2-40B4-BE49-F238E27FC236}">
                <a16:creationId xmlns:a16="http://schemas.microsoft.com/office/drawing/2014/main" id="{F80C342F-CE4A-4514-B371-C87E5945652A}"/>
              </a:ext>
            </a:extLst>
          </p:cNvPr>
          <p:cNvGraphicFramePr>
            <a:graphicFrameLocks noGrp="1"/>
          </p:cNvGraphicFramePr>
          <p:nvPr>
            <p:extLst>
              <p:ext uri="{D42A27DB-BD31-4B8C-83A1-F6EECF244321}">
                <p14:modId xmlns:p14="http://schemas.microsoft.com/office/powerpoint/2010/main" val="1939124566"/>
              </p:ext>
            </p:extLst>
          </p:nvPr>
        </p:nvGraphicFramePr>
        <p:xfrm>
          <a:off x="37761133" y="6146799"/>
          <a:ext cx="4770862" cy="3012897"/>
        </p:xfrm>
        <a:graphic>
          <a:graphicData uri="http://schemas.openxmlformats.org/drawingml/2006/table">
            <a:tbl>
              <a:tblPr firstRow="1" bandRow="1">
                <a:tableStyleId>{21E4AEA4-8DFA-4A89-87EB-49C32662AFE0}</a:tableStyleId>
              </a:tblPr>
              <a:tblGrid>
                <a:gridCol w="2724997">
                  <a:extLst>
                    <a:ext uri="{9D8B030D-6E8A-4147-A177-3AD203B41FA5}">
                      <a16:colId xmlns:a16="http://schemas.microsoft.com/office/drawing/2014/main" val="20000"/>
                    </a:ext>
                  </a:extLst>
                </a:gridCol>
                <a:gridCol w="2045865">
                  <a:extLst>
                    <a:ext uri="{9D8B030D-6E8A-4147-A177-3AD203B41FA5}">
                      <a16:colId xmlns:a16="http://schemas.microsoft.com/office/drawing/2014/main" val="20001"/>
                    </a:ext>
                  </a:extLst>
                </a:gridCol>
              </a:tblGrid>
              <a:tr h="903903">
                <a:tc>
                  <a:txBody>
                    <a:bodyPr/>
                    <a:lstStyle/>
                    <a:p>
                      <a:r>
                        <a:rPr lang="en-US" sz="2800" b="1" dirty="0">
                          <a:latin typeface="Times New Roman" panose="02020603050405020304" pitchFamily="18" charset="0"/>
                          <a:cs typeface="Times New Roman" panose="02020603050405020304" pitchFamily="18" charset="0"/>
                        </a:rPr>
                        <a:t>Campus</a:t>
                      </a:r>
                    </a:p>
                  </a:txBody>
                  <a:tcPr/>
                </a:tc>
                <a:tc>
                  <a:txBody>
                    <a:bodyPr/>
                    <a:lstStyle/>
                    <a:p>
                      <a:pPr algn="ctr"/>
                      <a:r>
                        <a:rPr lang="en-US" sz="2800" b="1" dirty="0">
                          <a:latin typeface="Times New Roman" panose="02020603050405020304" pitchFamily="18" charset="0"/>
                          <a:cs typeface="Times New Roman" panose="02020603050405020304" pitchFamily="18" charset="0"/>
                        </a:rPr>
                        <a:t># Seen</a:t>
                      </a:r>
                    </a:p>
                  </a:txBody>
                  <a:tcPr/>
                </a:tc>
                <a:extLst>
                  <a:ext uri="{0D108BD9-81ED-4DB2-BD59-A6C34878D82A}">
                    <a16:rowId xmlns:a16="http://schemas.microsoft.com/office/drawing/2014/main" val="10000"/>
                  </a:ext>
                </a:extLst>
              </a:tr>
              <a:tr h="702998">
                <a:tc>
                  <a:txBody>
                    <a:bodyPr/>
                    <a:lstStyle/>
                    <a:p>
                      <a:r>
                        <a:rPr lang="en-US" sz="2800" b="1" dirty="0">
                          <a:latin typeface="Times New Roman" panose="02020603050405020304" pitchFamily="18" charset="0"/>
                          <a:cs typeface="Times New Roman" panose="02020603050405020304" pitchFamily="18" charset="0"/>
                        </a:rPr>
                        <a:t>Gainesville </a:t>
                      </a:r>
                    </a:p>
                  </a:txBody>
                  <a:tcPr/>
                </a:tc>
                <a:tc>
                  <a:txBody>
                    <a:bodyPr/>
                    <a:lstStyle/>
                    <a:p>
                      <a:pPr algn="ctr"/>
                      <a:r>
                        <a:rPr lang="en-US" sz="2800" b="1" dirty="0">
                          <a:latin typeface="Times New Roman" panose="02020603050405020304" pitchFamily="18" charset="0"/>
                          <a:cs typeface="Times New Roman" panose="02020603050405020304" pitchFamily="18" charset="0"/>
                        </a:rPr>
                        <a:t>281</a:t>
                      </a:r>
                    </a:p>
                  </a:txBody>
                  <a:tcPr/>
                </a:tc>
                <a:extLst>
                  <a:ext uri="{0D108BD9-81ED-4DB2-BD59-A6C34878D82A}">
                    <a16:rowId xmlns:a16="http://schemas.microsoft.com/office/drawing/2014/main" val="10001"/>
                  </a:ext>
                </a:extLst>
              </a:tr>
              <a:tr h="702998">
                <a:tc>
                  <a:txBody>
                    <a:bodyPr/>
                    <a:lstStyle/>
                    <a:p>
                      <a:r>
                        <a:rPr lang="en-US" sz="2800" b="1" dirty="0">
                          <a:latin typeface="Times New Roman" panose="02020603050405020304" pitchFamily="18" charset="0"/>
                          <a:cs typeface="Times New Roman" panose="02020603050405020304" pitchFamily="18" charset="0"/>
                        </a:rPr>
                        <a:t>Braselton</a:t>
                      </a:r>
                    </a:p>
                  </a:txBody>
                  <a:tcPr/>
                </a:tc>
                <a:tc>
                  <a:txBody>
                    <a:bodyPr/>
                    <a:lstStyle/>
                    <a:p>
                      <a:pPr algn="ctr"/>
                      <a:r>
                        <a:rPr lang="en-US" sz="2800" b="1" dirty="0">
                          <a:latin typeface="Times New Roman" panose="02020603050405020304" pitchFamily="18" charset="0"/>
                          <a:cs typeface="Times New Roman" panose="02020603050405020304" pitchFamily="18" charset="0"/>
                        </a:rPr>
                        <a:t>63</a:t>
                      </a:r>
                    </a:p>
                  </a:txBody>
                  <a:tcPr/>
                </a:tc>
                <a:extLst>
                  <a:ext uri="{0D108BD9-81ED-4DB2-BD59-A6C34878D82A}">
                    <a16:rowId xmlns:a16="http://schemas.microsoft.com/office/drawing/2014/main" val="10002"/>
                  </a:ext>
                </a:extLst>
              </a:tr>
              <a:tr h="702998">
                <a:tc>
                  <a:txBody>
                    <a:bodyPr/>
                    <a:lstStyle/>
                    <a:p>
                      <a:r>
                        <a:rPr lang="en-US" sz="2800" b="1" dirty="0">
                          <a:latin typeface="Times New Roman" panose="02020603050405020304" pitchFamily="18" charset="0"/>
                          <a:cs typeface="Times New Roman" panose="02020603050405020304" pitchFamily="18" charset="0"/>
                        </a:rPr>
                        <a:t>Total</a:t>
                      </a:r>
                    </a:p>
                  </a:txBody>
                  <a:tcPr/>
                </a:tc>
                <a:tc>
                  <a:txBody>
                    <a:bodyPr/>
                    <a:lstStyle/>
                    <a:p>
                      <a:pPr algn="ctr"/>
                      <a:r>
                        <a:rPr lang="en-US" sz="2800" b="1" dirty="0">
                          <a:latin typeface="Times New Roman" panose="02020603050405020304" pitchFamily="18" charset="0"/>
                          <a:cs typeface="Times New Roman" panose="02020603050405020304" pitchFamily="18" charset="0"/>
                        </a:rPr>
                        <a:t>337</a:t>
                      </a:r>
                    </a:p>
                  </a:txBody>
                  <a:tcPr/>
                </a:tc>
                <a:extLst>
                  <a:ext uri="{0D108BD9-81ED-4DB2-BD59-A6C34878D82A}">
                    <a16:rowId xmlns:a16="http://schemas.microsoft.com/office/drawing/2014/main" val="10003"/>
                  </a:ext>
                </a:extLst>
              </a:tr>
            </a:tbl>
          </a:graphicData>
        </a:graphic>
      </p:graphicFrame>
      <p:sp>
        <p:nvSpPr>
          <p:cNvPr id="35" name="Text Placeholder 24">
            <a:extLst>
              <a:ext uri="{FF2B5EF4-FFF2-40B4-BE49-F238E27FC236}">
                <a16:creationId xmlns:a16="http://schemas.microsoft.com/office/drawing/2014/main" id="{2635F5DF-176D-49C1-BF67-3D0B0B785402}"/>
              </a:ext>
            </a:extLst>
          </p:cNvPr>
          <p:cNvSpPr txBox="1">
            <a:spLocks/>
          </p:cNvSpPr>
          <p:nvPr/>
        </p:nvSpPr>
        <p:spPr>
          <a:xfrm>
            <a:off x="32566082" y="6162411"/>
            <a:ext cx="4770861" cy="2736134"/>
          </a:xfrm>
          <a:prstGeom prst="rect">
            <a:avLst/>
          </a:prstGeom>
        </p:spPr>
        <p:txBody>
          <a:bodyPr wrap="square" lIns="342900" tIns="342900" rIns="342900" bIns="342900">
            <a:spAutoFit/>
          </a:bodyPr>
          <a:lstStyle>
            <a:lvl1pPr marL="0" indent="0" algn="l" defTabSz="4388900" rtl="0" eaLnBrk="1" latinLnBrk="0" hangingPunct="1">
              <a:spcBef>
                <a:spcPct val="20000"/>
              </a:spcBef>
              <a:buFont typeface="Arial" pitchFamily="34" charset="0"/>
              <a:buNone/>
              <a:defRPr sz="2600" kern="1200">
                <a:solidFill>
                  <a:srgbClr val="404726"/>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3200" b="1" u="sng" dirty="0">
                <a:solidFill>
                  <a:schemeClr val="tx1"/>
                </a:solidFill>
              </a:rPr>
              <a:t>Cares- NICU </a:t>
            </a:r>
          </a:p>
          <a:p>
            <a:pPr algn="ctr"/>
            <a:r>
              <a:rPr lang="en-US" sz="2800" b="1" dirty="0">
                <a:solidFill>
                  <a:schemeClr val="tx1"/>
                </a:solidFill>
              </a:rPr>
              <a:t>Total Encounters: 337</a:t>
            </a:r>
          </a:p>
          <a:p>
            <a:pPr algn="ctr"/>
            <a:r>
              <a:rPr lang="en-US" sz="2800" b="1" dirty="0">
                <a:solidFill>
                  <a:schemeClr val="tx1"/>
                </a:solidFill>
              </a:rPr>
              <a:t>Total Follow Ups: 1,926</a:t>
            </a:r>
          </a:p>
          <a:p>
            <a:pPr algn="ctr"/>
            <a:r>
              <a:rPr lang="en-US" sz="2800" b="1" dirty="0">
                <a:solidFill>
                  <a:schemeClr val="tx1"/>
                </a:solidFill>
              </a:rPr>
              <a:t>Still Engaged: 119</a:t>
            </a:r>
            <a:endParaRPr lang="en-US" sz="2800" dirty="0">
              <a:solidFill>
                <a:schemeClr val="tx1"/>
              </a:solidFill>
            </a:endParaRPr>
          </a:p>
        </p:txBody>
      </p:sp>
      <p:pic>
        <p:nvPicPr>
          <p:cNvPr id="36" name="Picture 6">
            <a:extLst>
              <a:ext uri="{FF2B5EF4-FFF2-40B4-BE49-F238E27FC236}">
                <a16:creationId xmlns:a16="http://schemas.microsoft.com/office/drawing/2014/main" id="{3CA862BF-A4E3-4178-B7FD-BC5D7C43AEB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59" t="10068" r="4076"/>
          <a:stretch>
            <a:fillRect/>
          </a:stretch>
        </p:blipFill>
        <p:spPr bwMode="auto">
          <a:xfrm>
            <a:off x="12456119" y="12318940"/>
            <a:ext cx="2857139" cy="15278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7" name="Picture 7">
            <a:extLst>
              <a:ext uri="{FF2B5EF4-FFF2-40B4-BE49-F238E27FC236}">
                <a16:creationId xmlns:a16="http://schemas.microsoft.com/office/drawing/2014/main" id="{949171A7-9A60-48D2-99F3-C49FA75F1E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960369" y="12311260"/>
            <a:ext cx="2857139" cy="15529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a:extLst>
              <a:ext uri="{FF2B5EF4-FFF2-40B4-BE49-F238E27FC236}">
                <a16:creationId xmlns:a16="http://schemas.microsoft.com/office/drawing/2014/main" id="{D2B57A79-375A-430C-BE0E-809368742DC7}"/>
              </a:ext>
            </a:extLst>
          </p:cNvPr>
          <p:cNvSpPr/>
          <p:nvPr/>
        </p:nvSpPr>
        <p:spPr>
          <a:xfrm>
            <a:off x="1177026" y="24309923"/>
            <a:ext cx="9919399" cy="7494359"/>
          </a:xfrm>
          <a:prstGeom prst="rect">
            <a:avLst/>
          </a:prstGeom>
        </p:spPr>
        <p:txBody>
          <a:bodyPr wrap="square">
            <a:spAutoFit/>
          </a:bodyPr>
          <a:lstStyle/>
          <a:p>
            <a:r>
              <a:rPr lang="en-US" sz="3400" dirty="0">
                <a:latin typeface="Times New Roman" panose="02020603050405020304" pitchFamily="18" charset="0"/>
                <a:cs typeface="Times New Roman" panose="02020603050405020304" pitchFamily="18" charset="0"/>
              </a:rPr>
              <a:t>To form a partnership with Northeast Georgia Medical Center (NGMC), the Georgia Department of Behavioral Health and Developmental Disabilities (DBHDD), and the Georgia Council on Substance Abuse (GCSA) to shift the focus to supporting recovery by providing Peer Recovery Support to:</a:t>
            </a:r>
          </a:p>
          <a:p>
            <a:pPr marL="571500" indent="-5715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Individuals with SUD that have overdosed and visited the Emergency Department (ED)</a:t>
            </a:r>
          </a:p>
          <a:p>
            <a:pPr marL="571500" indent="-571500">
              <a:spcAft>
                <a:spcPts val="600"/>
              </a:spcAf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Women with SUD that are pregnant and planning to delivery at NGMC</a:t>
            </a:r>
          </a:p>
          <a:p>
            <a:r>
              <a:rPr lang="en-US" sz="3400" dirty="0">
                <a:latin typeface="Times New Roman" panose="02020603050405020304" pitchFamily="18" charset="0"/>
                <a:cs typeface="Times New Roman" panose="02020603050405020304" pitchFamily="18" charset="0"/>
              </a:rPr>
              <a:t>It was important during the develop plan of the CARES peer coach program that the CARES coaches be stationed in the hospital setting to be close to the population they serve.</a:t>
            </a:r>
          </a:p>
        </p:txBody>
      </p:sp>
      <p:sp>
        <p:nvSpPr>
          <p:cNvPr id="38" name="Text Placeholder 464">
            <a:extLst>
              <a:ext uri="{FF2B5EF4-FFF2-40B4-BE49-F238E27FC236}">
                <a16:creationId xmlns:a16="http://schemas.microsoft.com/office/drawing/2014/main" id="{6CED4D3F-9E2D-4F96-9D47-558A50B76F92}"/>
              </a:ext>
            </a:extLst>
          </p:cNvPr>
          <p:cNvSpPr txBox="1">
            <a:spLocks/>
          </p:cNvSpPr>
          <p:nvPr/>
        </p:nvSpPr>
        <p:spPr>
          <a:xfrm>
            <a:off x="943885" y="23292290"/>
            <a:ext cx="10050462" cy="754045"/>
          </a:xfrm>
          <a:prstGeom prst="rect">
            <a:avLst/>
          </a:prstGeom>
          <a:solidFill>
            <a:srgbClr val="F26724"/>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Aim of Program</a:t>
            </a:r>
          </a:p>
        </p:txBody>
      </p:sp>
      <p:sp>
        <p:nvSpPr>
          <p:cNvPr id="39" name="Text Placeholder 448">
            <a:extLst>
              <a:ext uri="{FF2B5EF4-FFF2-40B4-BE49-F238E27FC236}">
                <a16:creationId xmlns:a16="http://schemas.microsoft.com/office/drawing/2014/main" id="{DCCBCDA8-1388-45E6-9E89-3B0D1449EA17}"/>
              </a:ext>
            </a:extLst>
          </p:cNvPr>
          <p:cNvSpPr txBox="1">
            <a:spLocks/>
          </p:cNvSpPr>
          <p:nvPr/>
        </p:nvSpPr>
        <p:spPr>
          <a:xfrm>
            <a:off x="7457579" y="4317931"/>
            <a:ext cx="29919507" cy="910402"/>
          </a:xfrm>
          <a:prstGeom prst="rect">
            <a:avLst/>
          </a:prstGeom>
        </p:spPr>
        <p:txBody>
          <a:bodyPr anchor="t" anchorCtr="1">
            <a:noAutofit/>
          </a:bodyPr>
          <a:lstStyle>
            <a:lvl1pPr marL="0" indent="0" algn="ctr" defTabSz="4388900" rtl="0" eaLnBrk="1" latinLnBrk="0" hangingPunct="1">
              <a:spcBef>
                <a:spcPct val="20000"/>
              </a:spcBef>
              <a:buFontTx/>
              <a:buNone/>
              <a:defRPr sz="8800" kern="1200">
                <a:solidFill>
                  <a:schemeClr val="bg1"/>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400" b="1" i="1" dirty="0">
                <a:latin typeface="Goudy Old Style" panose="02020502050305020303" pitchFamily="18" charset="0"/>
              </a:rPr>
              <a:t>Bridgette Schulman, MSNEd, RNC-OB, C-EFM, CPPS, MAT</a:t>
            </a:r>
          </a:p>
          <a:p>
            <a:endParaRPr lang="en-US" sz="4800" b="1" i="1" dirty="0">
              <a:latin typeface="Goudy Old Style" panose="02020502050305020303" pitchFamily="18" charset="0"/>
            </a:endParaRPr>
          </a:p>
        </p:txBody>
      </p:sp>
      <p:sp>
        <p:nvSpPr>
          <p:cNvPr id="40" name="Text Placeholder 447">
            <a:extLst>
              <a:ext uri="{FF2B5EF4-FFF2-40B4-BE49-F238E27FC236}">
                <a16:creationId xmlns:a16="http://schemas.microsoft.com/office/drawing/2014/main" id="{E207B771-E418-4C2D-8714-E715293BB667}"/>
              </a:ext>
            </a:extLst>
          </p:cNvPr>
          <p:cNvSpPr txBox="1">
            <a:spLocks/>
          </p:cNvSpPr>
          <p:nvPr/>
        </p:nvSpPr>
        <p:spPr>
          <a:xfrm>
            <a:off x="32949138" y="22166554"/>
            <a:ext cx="10052050" cy="469357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600" kern="1200">
                <a:solidFill>
                  <a:srgbClr val="404726"/>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205735" indent="-342892" algn="ctr" defTabSz="685784" eaLnBrk="0" fontAlgn="base" hangingPunct="0">
              <a:spcBef>
                <a:spcPct val="0"/>
              </a:spcBef>
              <a:spcAft>
                <a:spcPts val="600"/>
              </a:spcAft>
            </a:pPr>
            <a:r>
              <a:rPr lang="en-US" altLang="en-US" sz="3000" dirty="0">
                <a:solidFill>
                  <a:schemeClr val="tx1"/>
                </a:solidFill>
              </a:rPr>
              <a:t>There are so many people that played a key role in the success and implementation of this project! </a:t>
            </a:r>
          </a:p>
          <a:p>
            <a:pPr marL="205735" indent="-342892" algn="ctr" defTabSz="685784" eaLnBrk="0" fontAlgn="base" hangingPunct="0">
              <a:spcBef>
                <a:spcPct val="0"/>
              </a:spcBef>
              <a:spcAft>
                <a:spcPts val="600"/>
              </a:spcAft>
            </a:pPr>
            <a:r>
              <a:rPr lang="en-US" altLang="en-US" sz="3000" dirty="0">
                <a:solidFill>
                  <a:schemeClr val="tx1"/>
                </a:solidFill>
              </a:rPr>
              <a:t>Angela Gary, MSN, MHS, RN, NE-BC, TCRN- Executive Director of Trauma/ Emergency Services; Neil Campbell, MS-Executive Director of Georgia Counsel on Substance Abuse; Senator Renee Unterman, Deb Bailey- Executive Director of Government Affairs; the NGMC NAS task force leaders and members; Women/Children’s and NICU leadership team</a:t>
            </a:r>
          </a:p>
        </p:txBody>
      </p:sp>
      <p:pic>
        <p:nvPicPr>
          <p:cNvPr id="42" name="Picture 41">
            <a:extLst>
              <a:ext uri="{FF2B5EF4-FFF2-40B4-BE49-F238E27FC236}">
                <a16:creationId xmlns:a16="http://schemas.microsoft.com/office/drawing/2014/main" id="{3F0D9DBA-9FEB-4978-898F-C7886324AB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96542" y="30692997"/>
            <a:ext cx="1333013" cy="1438630"/>
          </a:xfrm>
          <a:prstGeom prst="rect">
            <a:avLst/>
          </a:prstGeom>
        </p:spPr>
      </p:pic>
      <p:pic>
        <p:nvPicPr>
          <p:cNvPr id="43" name="Picture 42">
            <a:extLst>
              <a:ext uri="{FF2B5EF4-FFF2-40B4-BE49-F238E27FC236}">
                <a16:creationId xmlns:a16="http://schemas.microsoft.com/office/drawing/2014/main" id="{CAFB4EB3-8BBA-4E53-AFF9-0E27542FC1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539" t="3436" r="10301" b="21401"/>
          <a:stretch/>
        </p:blipFill>
        <p:spPr>
          <a:xfrm>
            <a:off x="13682929" y="30692996"/>
            <a:ext cx="1416615" cy="1438631"/>
          </a:xfrm>
          <a:prstGeom prst="rect">
            <a:avLst/>
          </a:prstGeom>
        </p:spPr>
      </p:pic>
      <p:pic>
        <p:nvPicPr>
          <p:cNvPr id="44" name="Picture 43">
            <a:extLst>
              <a:ext uri="{FF2B5EF4-FFF2-40B4-BE49-F238E27FC236}">
                <a16:creationId xmlns:a16="http://schemas.microsoft.com/office/drawing/2014/main" id="{B593CBB0-253A-4888-B48B-AC0BA9E482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180200" y="30717586"/>
            <a:ext cx="1333013" cy="1487802"/>
          </a:xfrm>
          <a:prstGeom prst="rect">
            <a:avLst/>
          </a:prstGeom>
        </p:spPr>
      </p:pic>
      <p:pic>
        <p:nvPicPr>
          <p:cNvPr id="46" name="Picture 45">
            <a:extLst>
              <a:ext uri="{FF2B5EF4-FFF2-40B4-BE49-F238E27FC236}">
                <a16:creationId xmlns:a16="http://schemas.microsoft.com/office/drawing/2014/main" id="{10E0C477-3005-4556-B42A-FE3D35227A4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50823" y="30742170"/>
            <a:ext cx="1333013" cy="1389457"/>
          </a:xfrm>
          <a:prstGeom prst="rect">
            <a:avLst/>
          </a:prstGeom>
        </p:spPr>
      </p:pic>
      <p:graphicFrame>
        <p:nvGraphicFramePr>
          <p:cNvPr id="47" name="Chart 46">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274786670"/>
              </p:ext>
            </p:extLst>
          </p:nvPr>
        </p:nvGraphicFramePr>
        <p:xfrm>
          <a:off x="33238903" y="9822865"/>
          <a:ext cx="9293091" cy="5846392"/>
        </p:xfrm>
        <a:graphic>
          <a:graphicData uri="http://schemas.openxmlformats.org/drawingml/2006/chart">
            <c:chart xmlns:c="http://schemas.openxmlformats.org/drawingml/2006/chart" xmlns:r="http://schemas.openxmlformats.org/officeDocument/2006/relationships" r:id="rId18"/>
          </a:graphicData>
        </a:graphic>
      </p:graphicFrame>
      <p:pic>
        <p:nvPicPr>
          <p:cNvPr id="15" name="Audio 14">
            <a:hlinkClick r:id="" action="ppaction://media"/>
            <a:extLst>
              <a:ext uri="{FF2B5EF4-FFF2-40B4-BE49-F238E27FC236}">
                <a16:creationId xmlns:a16="http://schemas.microsoft.com/office/drawing/2014/main" id="{E5897D2A-6740-4056-801D-D07588F0AD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567283"/>
    </mc:Choice>
    <mc:Fallback xmlns="">
      <p:transition spd="slow" advTm="56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5093</TotalTime>
  <Words>1154</Words>
  <Application>Microsoft Office PowerPoint</Application>
  <PresentationFormat>Custom</PresentationFormat>
  <Paragraphs>118</Paragraphs>
  <Slides>1</Slides>
  <Notes>1</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10" baseType="lpstr">
      <vt:lpstr>Arial</vt:lpstr>
      <vt:lpstr>Calibri</vt:lpstr>
      <vt:lpstr>Goudy Old Style</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161</cp:revision>
  <cp:lastPrinted>2016-07-25T16:08:09Z</cp:lastPrinted>
  <dcterms:created xsi:type="dcterms:W3CDTF">2012-02-03T19:11:35Z</dcterms:created>
  <dcterms:modified xsi:type="dcterms:W3CDTF">2020-09-14T12:09:23Z</dcterms:modified>
</cp:coreProperties>
</file>