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7010400" cy="92964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24"/>
    <a:srgbClr val="5C99B0"/>
    <a:srgbClr val="004750"/>
    <a:srgbClr val="404726"/>
    <a:srgbClr val="525249"/>
    <a:srgbClr val="959300"/>
    <a:srgbClr val="643276"/>
    <a:srgbClr val="8246AF"/>
    <a:srgbClr val="F3F5FA"/>
    <a:srgbClr val="CDD2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70" autoAdjust="0"/>
    <p:restoredTop sz="94729" autoAdjust="0"/>
  </p:normalViewPr>
  <p:slideViewPr>
    <p:cSldViewPr snapToGrid="0" snapToObjects="1" showGuides="1">
      <p:cViewPr varScale="1">
        <p:scale>
          <a:sx n="15" d="100"/>
          <a:sy n="15" d="100"/>
        </p:scale>
        <p:origin x="1884" y="96"/>
      </p:cViewPr>
      <p:guideLst>
        <p:guide orient="horz" pos="3318"/>
        <p:guide orient="horz" pos="288"/>
        <p:guide orient="horz" pos="20160"/>
        <p:guide orient="horz"/>
        <p:guide pos="581"/>
        <p:guide pos="27069"/>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dirty="0"/>
              <a:t>C/S SSI</a:t>
            </a:r>
          </a:p>
        </c:rich>
      </c:tx>
      <c:layout>
        <c:manualLayout>
          <c:xMode val="edge"/>
          <c:yMode val="edge"/>
          <c:x val="0.44473560766372416"/>
          <c:y val="8.9994943276258121E-3"/>
        </c:manualLayout>
      </c:layout>
      <c:overlay val="0"/>
      <c:spPr>
        <a:noFill/>
        <a:ln>
          <a:noFill/>
        </a:ln>
        <a:effectLst/>
      </c:spPr>
    </c:title>
    <c:autoTitleDeleted val="0"/>
    <c:plotArea>
      <c:layout>
        <c:manualLayout>
          <c:layoutTarget val="inner"/>
          <c:xMode val="edge"/>
          <c:yMode val="edge"/>
          <c:x val="2.4542062261419396E-2"/>
          <c:y val="7.6825392042488866E-2"/>
          <c:w val="0.96352000851649944"/>
          <c:h val="0.86041722859322467"/>
        </c:manualLayout>
      </c:layout>
      <c:barChart>
        <c:barDir val="col"/>
        <c:grouping val="clustered"/>
        <c:varyColors val="0"/>
        <c:ser>
          <c:idx val="0"/>
          <c:order val="0"/>
          <c:spPr>
            <a:solidFill>
              <a:schemeClr val="accent1"/>
            </a:solidFill>
            <a:ln>
              <a:solidFill>
                <a:schemeClr val="accent6"/>
              </a:solidFill>
            </a:ln>
            <a:effectLst/>
          </c:spPr>
          <c:invertIfNegative val="0"/>
          <c:dPt>
            <c:idx val="0"/>
            <c:invertIfNegative val="0"/>
            <c:bubble3D val="0"/>
            <c:spPr>
              <a:solidFill>
                <a:srgbClr val="959300"/>
              </a:solidFill>
              <a:ln>
                <a:solidFill>
                  <a:srgbClr val="959300"/>
                </a:solidFill>
              </a:ln>
              <a:effectLst/>
            </c:spPr>
            <c:extLst>
              <c:ext xmlns:c16="http://schemas.microsoft.com/office/drawing/2014/chart" uri="{C3380CC4-5D6E-409C-BE32-E72D297353CC}">
                <c16:uniqueId val="{00000001-C2B5-4C01-B159-831E2BE36E6B}"/>
              </c:ext>
            </c:extLst>
          </c:dPt>
          <c:dPt>
            <c:idx val="1"/>
            <c:invertIfNegative val="0"/>
            <c:bubble3D val="0"/>
            <c:spPr>
              <a:solidFill>
                <a:srgbClr val="6199AE"/>
              </a:solidFill>
              <a:ln>
                <a:solidFill>
                  <a:srgbClr val="6199AE"/>
                </a:solidFill>
              </a:ln>
              <a:effectLst/>
            </c:spPr>
            <c:extLst>
              <c:ext xmlns:c16="http://schemas.microsoft.com/office/drawing/2014/chart" uri="{C3380CC4-5D6E-409C-BE32-E72D297353CC}">
                <c16:uniqueId val="{00000003-C2B5-4C01-B159-831E2BE36E6B}"/>
              </c:ext>
            </c:extLst>
          </c:dPt>
          <c:dPt>
            <c:idx val="2"/>
            <c:invertIfNegative val="0"/>
            <c:bubble3D val="0"/>
            <c:spPr>
              <a:solidFill>
                <a:srgbClr val="F6B333"/>
              </a:solidFill>
              <a:ln>
                <a:solidFill>
                  <a:srgbClr val="F6B333"/>
                </a:solidFill>
              </a:ln>
              <a:effectLst/>
            </c:spPr>
            <c:extLst>
              <c:ext xmlns:c16="http://schemas.microsoft.com/office/drawing/2014/chart" uri="{C3380CC4-5D6E-409C-BE32-E72D297353CC}">
                <c16:uniqueId val="{00000005-C2B5-4C01-B159-831E2BE36E6B}"/>
              </c:ext>
            </c:extLst>
          </c:dPt>
          <c:dPt>
            <c:idx val="3"/>
            <c:invertIfNegative val="0"/>
            <c:bubble3D val="0"/>
            <c:spPr>
              <a:solidFill>
                <a:srgbClr val="FF661B"/>
              </a:solidFill>
              <a:ln>
                <a:solidFill>
                  <a:srgbClr val="FF661B"/>
                </a:solidFill>
              </a:ln>
              <a:effectLst/>
            </c:spPr>
            <c:extLst>
              <c:ext xmlns:c16="http://schemas.microsoft.com/office/drawing/2014/chart" uri="{C3380CC4-5D6E-409C-BE32-E72D297353CC}">
                <c16:uniqueId val="{00000007-C2B5-4C01-B159-831E2BE36E6B}"/>
              </c:ext>
            </c:extLst>
          </c:dPt>
          <c:dLbls>
            <c:dLbl>
              <c:idx val="0"/>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2B5-4C01-B159-831E2BE36E6B}"/>
                </c:ext>
              </c:extLst>
            </c:dLbl>
            <c:dLbl>
              <c:idx val="1"/>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2B5-4C01-B159-831E2BE36E6B}"/>
                </c:ext>
              </c:extLst>
            </c:dLbl>
            <c:dLbl>
              <c:idx val="2"/>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2B5-4C01-B159-831E2BE36E6B}"/>
                </c:ext>
              </c:extLst>
            </c:dLbl>
            <c:dLbl>
              <c:idx val="3"/>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2B5-4C01-B159-831E2BE36E6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FY 17</c:v>
                </c:pt>
                <c:pt idx="1">
                  <c:v>FY18</c:v>
                </c:pt>
                <c:pt idx="2">
                  <c:v>FY 19</c:v>
                </c:pt>
                <c:pt idx="3">
                  <c:v>FY 20 (Oct-June)</c:v>
                </c:pt>
              </c:strCache>
            </c:strRef>
          </c:cat>
          <c:val>
            <c:numRef>
              <c:f>Sheet1!$B$1:$B$4</c:f>
              <c:numCache>
                <c:formatCode>General</c:formatCode>
                <c:ptCount val="4"/>
                <c:pt idx="0">
                  <c:v>16</c:v>
                </c:pt>
                <c:pt idx="1">
                  <c:v>28</c:v>
                </c:pt>
                <c:pt idx="2">
                  <c:v>33</c:v>
                </c:pt>
                <c:pt idx="3">
                  <c:v>13</c:v>
                </c:pt>
              </c:numCache>
            </c:numRef>
          </c:val>
          <c:extLst>
            <c:ext xmlns:c16="http://schemas.microsoft.com/office/drawing/2014/chart" uri="{C3380CC4-5D6E-409C-BE32-E72D297353CC}">
              <c16:uniqueId val="{00000008-C2B5-4C01-B159-831E2BE36E6B}"/>
            </c:ext>
          </c:extLst>
        </c:ser>
        <c:dLbls>
          <c:showLegendKey val="0"/>
          <c:showVal val="0"/>
          <c:showCatName val="0"/>
          <c:showSerName val="0"/>
          <c:showPercent val="0"/>
          <c:showBubbleSize val="0"/>
        </c:dLbls>
        <c:gapWidth val="219"/>
        <c:overlap val="-27"/>
        <c:axId val="1570056175"/>
        <c:axId val="1570059087"/>
      </c:barChart>
      <c:catAx>
        <c:axId val="1570056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570059087"/>
        <c:crosses val="autoZero"/>
        <c:auto val="1"/>
        <c:lblAlgn val="ctr"/>
        <c:lblOffset val="100"/>
        <c:noMultiLvlLbl val="0"/>
      </c:catAx>
      <c:valAx>
        <c:axId val="157005908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0056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0158C5BC-9A70-462C-B28D-9600239EAC64}" type="datetimeFigureOut">
              <a:rPr lang="en-US" smtClean="0"/>
              <a:pPr/>
              <a:t>9/1/2020</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7" tIns="46589" rIns="93177" bIns="46589" rtlCol="0"/>
          <a:lstStyle>
            <a:lvl1pPr algn="r">
              <a:defRPr sz="1200"/>
            </a:lvl1pPr>
          </a:lstStyle>
          <a:p>
            <a:fld id="{E6CC2317-6751-4CD4-9995-8782DD78E936}" type="datetimeFigureOut">
              <a:rPr lang="en-US" smtClean="0"/>
              <a:pPr/>
              <a:t>9/1/2020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7" tIns="46589" rIns="93177" bIns="46589"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bg>
      <p:bgPr>
        <a:solidFill>
          <a:srgbClr val="959300">
            <a:alpha val="54000"/>
          </a:srgb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04188" y="5976145"/>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6" name="Text Placeholder 5"/>
          <p:cNvSpPr>
            <a:spLocks noGrp="1"/>
          </p:cNvSpPr>
          <p:nvPr>
            <p:ph type="body" sz="quarter" idx="11"/>
          </p:nvPr>
        </p:nvSpPr>
        <p:spPr>
          <a:xfrm>
            <a:off x="922341"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0" name="Text Placeholder 5"/>
          <p:cNvSpPr>
            <a:spLocks noGrp="1"/>
          </p:cNvSpPr>
          <p:nvPr>
            <p:ph type="body" sz="quarter" idx="20"/>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endParaRPr lang="en-US" dirty="0"/>
          </a:p>
        </p:txBody>
      </p:sp>
      <p:sp>
        <p:nvSpPr>
          <p:cNvPr id="21" name="Text Placeholder 3"/>
          <p:cNvSpPr>
            <a:spLocks noGrp="1"/>
          </p:cNvSpPr>
          <p:nvPr>
            <p:ph type="body" sz="quarter" idx="21" hasCustomPrompt="1"/>
          </p:nvPr>
        </p:nvSpPr>
        <p:spPr>
          <a:xfrm>
            <a:off x="11587165" y="5976145"/>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6" y="5073261"/>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3" name="Text Placeholder 3"/>
          <p:cNvSpPr>
            <a:spLocks noGrp="1"/>
          </p:cNvSpPr>
          <p:nvPr>
            <p:ph type="body" sz="quarter" idx="23" hasCustomPrompt="1"/>
          </p:nvPr>
        </p:nvSpPr>
        <p:spPr>
          <a:xfrm>
            <a:off x="22258339" y="6012721"/>
            <a:ext cx="10048874"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50400" y="5073261"/>
            <a:ext cx="10058400"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5" name="Text Placeholder 5"/>
          <p:cNvSpPr>
            <a:spLocks noGrp="1"/>
          </p:cNvSpPr>
          <p:nvPr>
            <p:ph type="body" sz="quarter" idx="25" hasCustomPrompt="1"/>
          </p:nvPr>
        </p:nvSpPr>
        <p:spPr>
          <a:xfrm>
            <a:off x="32914027" y="507326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6" name="Text Placeholder 3"/>
          <p:cNvSpPr>
            <a:spLocks noGrp="1"/>
          </p:cNvSpPr>
          <p:nvPr>
            <p:ph type="body" sz="quarter" idx="26" hasCustomPrompt="1"/>
          </p:nvPr>
        </p:nvSpPr>
        <p:spPr>
          <a:xfrm>
            <a:off x="32914027" y="5939569"/>
            <a:ext cx="10047018"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2914027"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edit)</a:t>
            </a:r>
          </a:p>
        </p:txBody>
      </p:sp>
      <p:sp>
        <p:nvSpPr>
          <p:cNvPr id="28" name="Text Placeholder 3"/>
          <p:cNvSpPr>
            <a:spLocks noGrp="1"/>
          </p:cNvSpPr>
          <p:nvPr>
            <p:ph type="body" sz="quarter" idx="28" hasCustomPrompt="1"/>
          </p:nvPr>
        </p:nvSpPr>
        <p:spPr>
          <a:xfrm>
            <a:off x="32914027" y="15011402"/>
            <a:ext cx="10052050" cy="846363"/>
          </a:xfrm>
          <a:prstGeom prst="rect">
            <a:avLst/>
          </a:prstGeom>
        </p:spPr>
        <p:txBody>
          <a:bodyPr wrap="square" lIns="228589" tIns="228589" rIns="228589" bIns="228589">
            <a:spAutoFit/>
          </a:bodyPr>
          <a:lstStyle>
            <a:lvl1pPr marL="0" indent="0">
              <a:buNone/>
              <a:defRPr sz="25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2914027" y="25679401"/>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14027" y="26433446"/>
            <a:ext cx="10052050"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0" name="Text Placeholder 3"/>
          <p:cNvSpPr>
            <a:spLocks noGrp="1"/>
          </p:cNvSpPr>
          <p:nvPr>
            <p:ph type="body" sz="quarter" idx="96"/>
          </p:nvPr>
        </p:nvSpPr>
        <p:spPr>
          <a:xfrm>
            <a:off x="904188" y="14951552"/>
            <a:ext cx="10056813" cy="846363"/>
          </a:xfrm>
          <a:prstGeom prst="rect">
            <a:avLst/>
          </a:prstGeom>
        </p:spPr>
        <p:txBody>
          <a:bodyPr wrap="square" lIns="228589" tIns="228589" rIns="228589" bIns="228589">
            <a:spAutoFit/>
          </a:bodyPr>
          <a:lstStyle>
            <a:lvl1pPr marL="0" indent="0">
              <a:buNone/>
              <a:defRPr sz="25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endParaRPr lang="en-US" dirty="0"/>
          </a:p>
        </p:txBody>
      </p:sp>
      <p:sp>
        <p:nvSpPr>
          <p:cNvPr id="78" name="Text Placeholder 76"/>
          <p:cNvSpPr>
            <a:spLocks noGrp="1"/>
          </p:cNvSpPr>
          <p:nvPr>
            <p:ph type="body" sz="quarter" idx="151" hasCustomPrompt="1"/>
          </p:nvPr>
        </p:nvSpPr>
        <p:spPr>
          <a:xfrm>
            <a:off x="1433745" y="2432971"/>
            <a:ext cx="297290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79" name="Text Placeholder 76"/>
          <p:cNvSpPr>
            <a:spLocks noGrp="1"/>
          </p:cNvSpPr>
          <p:nvPr>
            <p:ph type="body" sz="quarter" idx="153" hasCustomPrompt="1"/>
          </p:nvPr>
        </p:nvSpPr>
        <p:spPr>
          <a:xfrm>
            <a:off x="1433745" y="794997"/>
            <a:ext cx="297290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19"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601732"/>
            <a:ext cx="10430222" cy="333767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extLst>
      <p:ext uri="{BB962C8B-B14F-4D97-AF65-F5344CB8AC3E}">
        <p14:creationId xmlns:p14="http://schemas.microsoft.com/office/powerpoint/2010/main" val="50494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bg>
      <p:bgPr>
        <a:solidFill>
          <a:srgbClr val="959300">
            <a:alpha val="54000"/>
          </a:srgbClr>
        </a:solidFill>
        <a:effectLst/>
      </p:bgPr>
    </p:bg>
    <p:spTree>
      <p:nvGrpSpPr>
        <p:cNvPr id="1" name=""/>
        <p:cNvGrpSpPr/>
        <p:nvPr/>
      </p:nvGrpSpPr>
      <p:grpSpPr>
        <a:xfrm>
          <a:off x="0" y="0"/>
          <a:ext cx="0" cy="0"/>
          <a:chOff x="0" y="0"/>
          <a:chExt cx="0" cy="0"/>
        </a:xfrm>
      </p:grpSpPr>
      <p:sp>
        <p:nvSpPr>
          <p:cNvPr id="65" name="Text Placeholder 76"/>
          <p:cNvSpPr>
            <a:spLocks noGrp="1"/>
          </p:cNvSpPr>
          <p:nvPr>
            <p:ph type="body" sz="quarter" idx="151" hasCustomPrompt="1"/>
          </p:nvPr>
        </p:nvSpPr>
        <p:spPr>
          <a:xfrm>
            <a:off x="1360593" y="2484787"/>
            <a:ext cx="296909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360593" y="846813"/>
            <a:ext cx="296909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4" name="Text Placeholder 3"/>
          <p:cNvSpPr>
            <a:spLocks noGrp="1"/>
          </p:cNvSpPr>
          <p:nvPr>
            <p:ph type="body" sz="quarter" idx="10" hasCustomPrompt="1"/>
          </p:nvPr>
        </p:nvSpPr>
        <p:spPr>
          <a:xfrm>
            <a:off x="904186" y="5838153"/>
            <a:ext cx="13591277"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4936695"/>
            <a:ext cx="13573126"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3" name="Text Placeholder 3"/>
          <p:cNvSpPr>
            <a:spLocks noGrp="1"/>
          </p:cNvSpPr>
          <p:nvPr>
            <p:ph type="body" sz="quarter" idx="23" hasCustomPrompt="1"/>
          </p:nvPr>
        </p:nvSpPr>
        <p:spPr>
          <a:xfrm>
            <a:off x="15162215" y="5838153"/>
            <a:ext cx="13571534"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4936695"/>
            <a:ext cx="13579475"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29395741" y="4936695"/>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29395741" y="5838153"/>
            <a:ext cx="13576029"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solidFill>
            <a:srgbClr val="404726"/>
          </a:solidFill>
        </p:spPr>
        <p:txBody>
          <a:bodyPr wrap="square" lIns="91436" tIns="91436" rIns="91436" bIns="91436" anchor="ctr" anchorCtr="0">
            <a:spAutoFit/>
          </a:bodyPr>
          <a:lstStyle>
            <a:lvl1pPr marL="0" indent="0" algn="ctr">
              <a:buNone/>
              <a:tabLst/>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60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600" baseline="0">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49916"/>
            <a:ext cx="10430222" cy="333767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869325"/>
            <a:ext cx="10056813"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41" y="4891667"/>
            <a:ext cx="10048875" cy="754045"/>
          </a:xfrm>
          <a:prstGeom prst="rect">
            <a:avLst/>
          </a:prstGeom>
          <a:solidFill>
            <a:srgbClr val="404726"/>
          </a:solidFill>
        </p:spPr>
        <p:txBody>
          <a:bodyPr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19" name="Text Placeholder 3"/>
          <p:cNvSpPr>
            <a:spLocks noGrp="1"/>
          </p:cNvSpPr>
          <p:nvPr>
            <p:ph type="body" sz="quarter" idx="19" hasCustomPrompt="1"/>
          </p:nvPr>
        </p:nvSpPr>
        <p:spPr>
          <a:xfrm>
            <a:off x="902598" y="15043762"/>
            <a:ext cx="1005840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1" name="Text Placeholder 3"/>
          <p:cNvSpPr>
            <a:spLocks noGrp="1"/>
          </p:cNvSpPr>
          <p:nvPr>
            <p:ph type="body" sz="quarter" idx="21" hasCustomPrompt="1"/>
          </p:nvPr>
        </p:nvSpPr>
        <p:spPr>
          <a:xfrm>
            <a:off x="11587163" y="5861387"/>
            <a:ext cx="2072004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587164" y="4891667"/>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(header)</a:t>
            </a:r>
          </a:p>
        </p:txBody>
      </p:sp>
      <p:sp>
        <p:nvSpPr>
          <p:cNvPr id="23" name="Text Placeholder 3"/>
          <p:cNvSpPr>
            <a:spLocks noGrp="1"/>
          </p:cNvSpPr>
          <p:nvPr>
            <p:ph type="body" sz="quarter" idx="23" hasCustomPrompt="1"/>
          </p:nvPr>
        </p:nvSpPr>
        <p:spPr>
          <a:xfrm>
            <a:off x="11587164" y="21896538"/>
            <a:ext cx="20720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5" name="Text Placeholder 5"/>
          <p:cNvSpPr>
            <a:spLocks noGrp="1"/>
          </p:cNvSpPr>
          <p:nvPr>
            <p:ph type="body" sz="quarter" idx="25" hasCustomPrompt="1"/>
          </p:nvPr>
        </p:nvSpPr>
        <p:spPr>
          <a:xfrm>
            <a:off x="32905536" y="4891667"/>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6" name="Text Placeholder 3"/>
          <p:cNvSpPr>
            <a:spLocks noGrp="1"/>
          </p:cNvSpPr>
          <p:nvPr>
            <p:ph type="body" sz="quarter" idx="26" hasCustomPrompt="1"/>
          </p:nvPr>
        </p:nvSpPr>
        <p:spPr>
          <a:xfrm>
            <a:off x="32905536" y="5831225"/>
            <a:ext cx="10047018"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(click to add)</a:t>
            </a:r>
          </a:p>
        </p:txBody>
      </p:sp>
      <p:sp>
        <p:nvSpPr>
          <p:cNvPr id="28" name="Text Placeholder 3"/>
          <p:cNvSpPr>
            <a:spLocks noGrp="1"/>
          </p:cNvSpPr>
          <p:nvPr>
            <p:ph type="body" sz="quarter" idx="28" hasCustomPrompt="1"/>
          </p:nvPr>
        </p:nvSpPr>
        <p:spPr>
          <a:xfrm>
            <a:off x="32905536" y="15011402"/>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solidFill>
            <a:srgbClr val="404726"/>
          </a:solidFill>
        </p:spPr>
        <p:txBody>
          <a:bodyPr wrap="square" lIns="91436" tIns="91436" rIns="91436" bIns="91436" anchor="ctr" anchorCtr="0">
            <a:spAutoFit/>
          </a:bodyPr>
          <a:lstStyle>
            <a:lvl1pPr marL="0" indent="0" algn="ctr">
              <a:buNone/>
              <a:defRPr sz="3700" b="1" u="none" baseline="0">
                <a:solidFill>
                  <a:schemeClr val="bg1"/>
                </a:solidFill>
              </a:defRPr>
            </a:lvl1pPr>
          </a:lstStyle>
          <a:p>
            <a:pPr lvl="0"/>
            <a:r>
              <a:rPr lang="en-US" dirty="0"/>
              <a:t>Team Members</a:t>
            </a:r>
          </a:p>
        </p:txBody>
      </p:sp>
      <p:sp>
        <p:nvSpPr>
          <p:cNvPr id="30" name="Text Placeholder 3"/>
          <p:cNvSpPr>
            <a:spLocks noGrp="1"/>
          </p:cNvSpPr>
          <p:nvPr>
            <p:ph type="body" sz="quarter" idx="30" hasCustomPrompt="1"/>
          </p:nvPr>
        </p:nvSpPr>
        <p:spPr>
          <a:xfrm>
            <a:off x="32905536" y="26436774"/>
            <a:ext cx="10052050" cy="861752"/>
          </a:xfrm>
          <a:prstGeom prst="rect">
            <a:avLst/>
          </a:prstGeom>
        </p:spPr>
        <p:txBody>
          <a:bodyPr wrap="square" lIns="228589" tIns="228589" rIns="228589" bIns="228589">
            <a:spAutoFit/>
          </a:bodyPr>
          <a:lstStyle>
            <a:lvl1pPr marL="0" indent="0">
              <a:buNone/>
              <a:defRPr sz="2600">
                <a:solidFill>
                  <a:srgbClr val="404726"/>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Name, Credentials, Title</a:t>
            </a:r>
          </a:p>
        </p:txBody>
      </p:sp>
      <p:sp>
        <p:nvSpPr>
          <p:cNvPr id="65" name="Text Placeholder 76"/>
          <p:cNvSpPr>
            <a:spLocks noGrp="1"/>
          </p:cNvSpPr>
          <p:nvPr>
            <p:ph type="body" sz="quarter" idx="151" hasCustomPrompt="1"/>
          </p:nvPr>
        </p:nvSpPr>
        <p:spPr>
          <a:xfrm>
            <a:off x="1474893" y="2408587"/>
            <a:ext cx="29919507" cy="1280160"/>
          </a:xfrm>
          <a:prstGeom prst="rect">
            <a:avLst/>
          </a:prstGeom>
        </p:spPr>
        <p:txBody>
          <a:bodyPr anchor="t" anchorCtr="1">
            <a:normAutofit/>
          </a:bodyPr>
          <a:lstStyle>
            <a:lvl1pPr marL="0" indent="0" algn="ctr">
              <a:buFontTx/>
              <a:buNone/>
              <a:defRPr sz="88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Fill in your topic here</a:t>
            </a:r>
          </a:p>
        </p:txBody>
      </p:sp>
      <p:sp>
        <p:nvSpPr>
          <p:cNvPr id="66" name="Text Placeholder 76"/>
          <p:cNvSpPr>
            <a:spLocks noGrp="1"/>
          </p:cNvSpPr>
          <p:nvPr>
            <p:ph type="body" sz="quarter" idx="153" hasCustomPrompt="1"/>
          </p:nvPr>
        </p:nvSpPr>
        <p:spPr>
          <a:xfrm>
            <a:off x="1474893" y="770613"/>
            <a:ext cx="29919507" cy="1637973"/>
          </a:xfrm>
          <a:prstGeom prst="rect">
            <a:avLst/>
          </a:prstGeom>
        </p:spPr>
        <p:txBody>
          <a:bodyPr anchor="t" anchorCtr="1">
            <a:normAutofit/>
          </a:bodyPr>
          <a:lstStyle>
            <a:lvl1pPr marL="0" indent="0"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NGHS Charge RN Forum Feedback</a:t>
            </a:r>
          </a:p>
        </p:txBody>
      </p:sp>
      <p:sp>
        <p:nvSpPr>
          <p:cNvPr id="32" name="Text Placeholder 3"/>
          <p:cNvSpPr>
            <a:spLocks noGrp="1"/>
          </p:cNvSpPr>
          <p:nvPr>
            <p:ph type="body" sz="quarter" idx="154" hasCustomPrompt="1"/>
          </p:nvPr>
        </p:nvSpPr>
        <p:spPr>
          <a:xfrm>
            <a:off x="41588635" y="32072037"/>
            <a:ext cx="1790501" cy="846363"/>
          </a:xfrm>
          <a:prstGeom prst="rect">
            <a:avLst/>
          </a:prstGeom>
        </p:spPr>
        <p:txBody>
          <a:bodyPr wrap="square" lIns="228589" tIns="228589" rIns="228589" bIns="228589">
            <a:spAutoFit/>
          </a:bodyPr>
          <a:lstStyle>
            <a:lvl1pPr marL="0" indent="0">
              <a:buNone/>
              <a:defRPr sz="2500" b="1">
                <a:solidFill>
                  <a:srgbClr val="404726"/>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May 2018</a:t>
            </a:r>
          </a:p>
        </p:txBody>
      </p:sp>
      <p:pic>
        <p:nvPicPr>
          <p:cNvPr id="31" name="Picture 30"/>
          <p:cNvPicPr>
            <a:picLocks noChangeAspect="1"/>
          </p:cNvPicPr>
          <p:nvPr userDrawn="1"/>
        </p:nvPicPr>
        <p:blipFill rotWithShape="1">
          <a:blip r:embed="rId2" cstate="print">
            <a:extLst>
              <a:ext uri="{28A0092B-C50C-407E-A947-70E740481C1C}">
                <a14:useLocalDpi xmlns:a14="http://schemas.microsoft.com/office/drawing/2010/main" val="0"/>
              </a:ext>
            </a:extLst>
          </a:blip>
          <a:srcRect l="11534" t="22374" r="10468" b="22799"/>
          <a:stretch/>
        </p:blipFill>
        <p:spPr>
          <a:xfrm>
            <a:off x="32053663" y="523292"/>
            <a:ext cx="10430222" cy="333767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1.vml"/><Relationship Id="rId7" Type="http://schemas.openxmlformats.org/officeDocument/2006/relationships/oleObject" Target="../embeddings/oleObject2.bin"/><Relationship Id="rId12" Type="http://schemas.openxmlformats.org/officeDocument/2006/relationships/image" Target="../media/image9.png"/><Relationship Id="rId17" Type="http://schemas.openxmlformats.org/officeDocument/2006/relationships/oleObject" Target="../embeddings/oleObject4.bin"/><Relationship Id="rId2" Type="http://schemas.openxmlformats.org/officeDocument/2006/relationships/theme" Target="../theme/theme2.xml"/><Relationship Id="rId16" Type="http://schemas.openxmlformats.org/officeDocument/2006/relationships/image" Target="../media/image4.wmf"/><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3.bin"/><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image" Target="../media/image10.png"/><Relationship Id="rId18" Type="http://schemas.openxmlformats.org/officeDocument/2006/relationships/image" Target="../media/image5.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9.png"/><Relationship Id="rId17" Type="http://schemas.openxmlformats.org/officeDocument/2006/relationships/oleObject" Target="../embeddings/oleObject8.bin"/><Relationship Id="rId2" Type="http://schemas.openxmlformats.org/officeDocument/2006/relationships/theme" Target="../theme/theme3.xml"/><Relationship Id="rId16" Type="http://schemas.openxmlformats.org/officeDocument/2006/relationships/image" Target="../media/image4.wmf"/><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image" Target="../media/image2.wmf"/><Relationship Id="rId15" Type="http://schemas.openxmlformats.org/officeDocument/2006/relationships/oleObject" Target="../embeddings/oleObject7.bin"/><Relationship Id="rId10" Type="http://schemas.openxmlformats.org/officeDocument/2006/relationships/image" Target="../media/image7.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1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171774"/>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248251"/>
            <a:ext cx="43891200" cy="45719"/>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ounded Rectangle 1"/>
          <p:cNvSpPr/>
          <p:nvPr userDrawn="1"/>
        </p:nvSpPr>
        <p:spPr>
          <a:xfrm>
            <a:off x="922338" y="5047489"/>
            <a:ext cx="10058400" cy="27164332"/>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7692"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userDrawn="1"/>
        </p:nvSpPr>
        <p:spPr>
          <a:xfrm>
            <a:off x="22253046"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userDrawn="1"/>
        </p:nvSpPr>
        <p:spPr>
          <a:xfrm>
            <a:off x="32918400" y="5047489"/>
            <a:ext cx="10058400" cy="27164331"/>
          </a:xfrm>
          <a:prstGeom prst="roundRect">
            <a:avLst>
              <a:gd name="adj" fmla="val 9229"/>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2" r:id="rId1"/>
    <p:sldLayoutId id="2147483672" r:id="rId2"/>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767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0" y="4157663"/>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922338" y="4914901"/>
            <a:ext cx="13577436" cy="27213792"/>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15154504"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29386670" y="4914901"/>
            <a:ext cx="13577436" cy="27213791"/>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475"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476"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4" name="Group 53"/>
          <p:cNvGrpSpPr/>
          <p:nvPr userDrawn="1"/>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477"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478"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40"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959300">
            <a:alpha val="54000"/>
          </a:srgb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43891200" cy="4000500"/>
          </a:xfrm>
          <a:prstGeom prst="rect">
            <a:avLst/>
          </a:prstGeom>
          <a:solidFill>
            <a:srgbClr val="959300"/>
          </a:solidFill>
          <a:ln w="9525">
            <a:noFill/>
            <a:miter lim="800000"/>
            <a:headEnd/>
            <a:tailEnd/>
          </a:ln>
          <a:effectLst/>
        </p:spPr>
        <p:txBody>
          <a:bodyPr wrap="none" lIns="91436" tIns="45717" rIns="91436" bIns="45717" anchor="ctr"/>
          <a:lstStyle/>
          <a:p>
            <a:pPr>
              <a:defRPr/>
            </a:pPr>
            <a:endParaRPr lang="en-US" dirty="0"/>
          </a:p>
        </p:txBody>
      </p:sp>
      <p:sp>
        <p:nvSpPr>
          <p:cNvPr id="9" name="Rectangle 9"/>
          <p:cNvSpPr>
            <a:spLocks noChangeArrowheads="1"/>
          </p:cNvSpPr>
          <p:nvPr/>
        </p:nvSpPr>
        <p:spPr bwMode="auto">
          <a:xfrm>
            <a:off x="60315" y="4084927"/>
            <a:ext cx="43891200" cy="152400"/>
          </a:xfrm>
          <a:prstGeom prst="rect">
            <a:avLst/>
          </a:prstGeom>
          <a:solidFill>
            <a:srgbClr val="959300"/>
          </a:solidFill>
          <a:ln w="152400">
            <a:solidFill>
              <a:srgbClr val="959300"/>
            </a:solidFill>
            <a:miter lim="800000"/>
            <a:headEnd/>
            <a:tailEnd/>
          </a:ln>
          <a:effectLst/>
        </p:spPr>
        <p:txBody>
          <a:bodyPr wrap="none" lIns="91436" tIns="45717" rIns="91436" bIns="45717" anchor="ctr"/>
          <a:lstStyle/>
          <a:p>
            <a:pPr>
              <a:defRPr/>
            </a:pPr>
            <a:endParaRPr lang="en-US" dirty="0"/>
          </a:p>
        </p:txBody>
      </p:sp>
      <p:sp>
        <p:nvSpPr>
          <p:cNvPr id="21" name="Rounded Rectangle 20"/>
          <p:cNvSpPr/>
          <p:nvPr userDrawn="1"/>
        </p:nvSpPr>
        <p:spPr>
          <a:xfrm>
            <a:off x="922338" y="4876800"/>
            <a:ext cx="10050462" cy="27117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userDrawn="1"/>
        </p:nvSpPr>
        <p:spPr>
          <a:xfrm>
            <a:off x="32918400" y="4876802"/>
            <a:ext cx="10050462" cy="27117674"/>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userDrawn="1"/>
        </p:nvSpPr>
        <p:spPr>
          <a:xfrm>
            <a:off x="11583194" y="4876801"/>
            <a:ext cx="20724813" cy="27127200"/>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userDrawn="1"/>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a:solidFill>
                    <a:schemeClr val="bg1"/>
                  </a:solidFill>
                  <a:latin typeface="Trebuchet MS" pitchFamily="34" charset="0"/>
                </a:rPr>
                <a:t>QUICK START (cont.)</a:t>
              </a:r>
            </a:p>
            <a:p>
              <a:pPr algn="ctr"/>
              <a:endParaRPr lang="en-US" sz="36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endParaRPr lang="en-US" sz="2400" b="0" baseline="0" dirty="0">
                <a:solidFill>
                  <a:schemeClr val="bg1">
                    <a:lumMod val="75000"/>
                  </a:schemeClr>
                </a:solidFill>
                <a:latin typeface="Trebuchet MS" pitchFamily="34" charset="0"/>
              </a:endParaRPr>
            </a:p>
            <a:p>
              <a:pPr marL="0" indent="0" algn="l" defTabSz="114300"/>
              <a:r>
                <a:rPr lang="en-US" sz="2400" b="0" baseline="0" dirty="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Text</a:t>
              </a:r>
            </a:p>
            <a:p>
              <a:pPr marL="3265488" lvl="2" indent="0" algn="l" defTabSz="114300"/>
              <a:r>
                <a:rPr lang="en-US" sz="2400" b="0" baseline="0" dirty="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a:solidFill>
                    <a:schemeClr val="bg1">
                      <a:lumMod val="75000"/>
                    </a:schemeClr>
                  </a:solidFill>
                  <a:latin typeface="Trebuchet MS" pitchFamily="34" charset="0"/>
                </a:rPr>
                <a:t> </a:t>
              </a:r>
              <a:r>
                <a:rPr kumimoji="0" lang="en-US" sz="3200" b="1" i="0" u="none" strike="noStrike" kern="1200" cap="none" spc="0" normalizeH="0" baseline="0" noProof="0" dirty="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a:solidFill>
                  <a:schemeClr val="bg1">
                    <a:lumMod val="75000"/>
                  </a:schemeClr>
                </a:solidFill>
                <a:latin typeface="Trebuchet MS" pitchFamily="34" charset="0"/>
              </a:endParaRPr>
            </a:p>
            <a:p>
              <a:pPr marL="1518341" lvl="2" indent="0" algn="l" defTabSz="114300"/>
              <a:endParaRPr lang="en-US" sz="2400" b="0" baseline="0" dirty="0">
                <a:solidFill>
                  <a:schemeClr val="bg1">
                    <a:lumMod val="75000"/>
                  </a:schemeClr>
                </a:solidFill>
                <a:latin typeface="Trebuchet MS" pitchFamily="34" charset="0"/>
              </a:endParaRPr>
            </a:p>
            <a:p>
              <a:pPr algn="ctr"/>
              <a:r>
                <a:rPr lang="en-US" sz="3200" b="1" baseline="0" dirty="0">
                  <a:solidFill>
                    <a:srgbClr val="FFC000"/>
                  </a:solidFill>
                  <a:latin typeface="Trebuchet MS" pitchFamily="34" charset="0"/>
                </a:rPr>
                <a:t>How to add Tables</a:t>
              </a:r>
            </a:p>
            <a:p>
              <a:pPr marL="1730375" lvl="1" indent="0" algn="l" defTabSz="114300"/>
              <a:r>
                <a:rPr lang="en-US" sz="2400" b="0" baseline="0" dirty="0">
                  <a:solidFill>
                    <a:schemeClr val="bg1">
                      <a:lumMod val="75000"/>
                    </a:schemeClr>
                  </a:solidFill>
                  <a:latin typeface="Trebuchet MS" pitchFamily="34" charset="0"/>
                </a:rPr>
                <a:t>To add a table from scratch go to the INSERT menu and </a:t>
              </a:r>
              <a:br>
                <a:rPr lang="en-US" sz="2400" b="0" baseline="0" dirty="0">
                  <a:solidFill>
                    <a:schemeClr val="bg1">
                      <a:lumMod val="75000"/>
                    </a:schemeClr>
                  </a:solidFill>
                  <a:latin typeface="Trebuchet MS" pitchFamily="34" charset="0"/>
                </a:rPr>
              </a:br>
              <a:r>
                <a:rPr lang="en-US" sz="2400" b="0" baseline="0" dirty="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499"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500"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a:solidFill>
                      <a:schemeClr val="tx2"/>
                    </a:solidFill>
                    <a:latin typeface="Trebuchet MS" pitchFamily="34" charset="0"/>
                  </a:rPr>
                  <a:t>Student</a:t>
                </a:r>
                <a:r>
                  <a:rPr lang="en-US" sz="2400" baseline="0" dirty="0">
                    <a:solidFill>
                      <a:schemeClr val="tx2"/>
                    </a:solidFill>
                    <a:latin typeface="Trebuchet MS" pitchFamily="34" charset="0"/>
                  </a:rPr>
                  <a:t> discounts are available on our </a:t>
                </a:r>
                <a:r>
                  <a:rPr lang="en-US" sz="2400" baseline="0" dirty="0" err="1">
                    <a:solidFill>
                      <a:schemeClr val="tx2"/>
                    </a:solidFill>
                    <a:latin typeface="Trebuchet MS" pitchFamily="34" charset="0"/>
                  </a:rPr>
                  <a:t>Facebook</a:t>
                </a:r>
                <a:r>
                  <a:rPr lang="en-US" sz="2400" baseline="0" dirty="0">
                    <a:solidFill>
                      <a:schemeClr val="tx2"/>
                    </a:solidFill>
                    <a:latin typeface="Trebuchet MS" pitchFamily="34" charset="0"/>
                  </a:rPr>
                  <a:t> page.</a:t>
                </a:r>
                <a:br>
                  <a:rPr lang="en-US" sz="2400" baseline="0" dirty="0">
                    <a:solidFill>
                      <a:schemeClr val="tx2"/>
                    </a:solidFill>
                    <a:latin typeface="Trebuchet MS" pitchFamily="34" charset="0"/>
                  </a:rPr>
                </a:br>
                <a:r>
                  <a:rPr lang="en-US" sz="2400" baseline="0" dirty="0">
                    <a:solidFill>
                      <a:schemeClr val="tx2"/>
                    </a:solidFill>
                    <a:latin typeface="Trebuchet MS" pitchFamily="34" charset="0"/>
                  </a:rPr>
                  <a:t>Go to </a:t>
                </a:r>
                <a:r>
                  <a:rPr lang="en-US" sz="2400" u="sng" baseline="0" dirty="0">
                    <a:solidFill>
                      <a:schemeClr val="tx2"/>
                    </a:solidFill>
                    <a:latin typeface="Trebuchet MS" pitchFamily="34" charset="0"/>
                  </a:rPr>
                  <a:t>PosterPresentations.com</a:t>
                </a:r>
                <a:r>
                  <a:rPr lang="en-US" sz="2400" baseline="0" dirty="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a:solidFill>
                    <a:schemeClr val="bg1"/>
                  </a:solidFill>
                </a:rPr>
                <a:t>© 2015</a:t>
              </a:r>
              <a:r>
                <a:rPr lang="en-US" sz="2800" baseline="0" dirty="0">
                  <a:solidFill>
                    <a:schemeClr val="bg1"/>
                  </a:solidFill>
                </a:rPr>
                <a:t> </a:t>
              </a:r>
              <a:r>
                <a:rPr lang="en-US" sz="2800" dirty="0">
                  <a:solidFill>
                    <a:schemeClr val="bg1"/>
                  </a:solidFill>
                </a:rPr>
                <a:t>PosterPresentations.com</a:t>
              </a:r>
              <a:br>
                <a:rPr lang="en-US" sz="2800" dirty="0">
                  <a:solidFill>
                    <a:schemeClr val="bg1"/>
                  </a:solidFill>
                </a:rPr>
              </a:br>
              <a:r>
                <a:rPr lang="en-US" sz="2800" dirty="0">
                  <a:solidFill>
                    <a:schemeClr val="bg1"/>
                  </a:solidFill>
                </a:rPr>
                <a:t>    </a:t>
              </a:r>
              <a:r>
                <a:rPr lang="en-US" sz="2400" dirty="0">
                  <a:solidFill>
                    <a:schemeClr val="bg1"/>
                  </a:solidFill>
                </a:rPr>
                <a:t>2117 Fourth Street ,</a:t>
              </a:r>
              <a:r>
                <a:rPr lang="en-US" sz="2400" baseline="0" dirty="0">
                  <a:solidFill>
                    <a:schemeClr val="bg1"/>
                  </a:solidFill>
                </a:rPr>
                <a:t> Unit C        </a:t>
              </a:r>
            </a:p>
            <a:p>
              <a:pPr>
                <a:lnSpc>
                  <a:spcPts val="2600"/>
                </a:lnSpc>
              </a:pPr>
              <a:r>
                <a:rPr lang="en-US" sz="2400" baseline="0" dirty="0">
                  <a:solidFill>
                    <a:schemeClr val="bg1"/>
                  </a:solidFill>
                </a:rPr>
                <a:t>     Berkeley CA </a:t>
              </a:r>
              <a:r>
                <a:rPr lang="en-US" sz="2000" baseline="0" dirty="0">
                  <a:solidFill>
                    <a:schemeClr val="bg1"/>
                  </a:solidFill>
                </a:rPr>
                <a:t>94710</a:t>
              </a:r>
              <a:br>
                <a:rPr lang="en-US" sz="2400" baseline="0" dirty="0">
                  <a:solidFill>
                    <a:schemeClr val="bg1"/>
                  </a:solidFill>
                </a:rPr>
              </a:br>
              <a:r>
                <a:rPr lang="en-US" sz="2400" baseline="0" dirty="0">
                  <a:solidFill>
                    <a:schemeClr val="bg1"/>
                  </a:solidFill>
                </a:rPr>
                <a:t>    </a:t>
              </a:r>
              <a:r>
                <a:rPr lang="en-US" sz="2400" b="1" baseline="0" dirty="0">
                  <a:solidFill>
                    <a:srgbClr val="FFFF00"/>
                  </a:solidFill>
                </a:rPr>
                <a:t>posterpresenter@gmail.com</a:t>
              </a:r>
              <a:endParaRPr lang="en-US" sz="2800" b="1" dirty="0">
                <a:solidFill>
                  <a:srgbClr val="FFFF00"/>
                </a:solidFill>
              </a:endParaRPr>
            </a:p>
          </p:txBody>
        </p:sp>
      </p:grpSp>
      <p:grpSp>
        <p:nvGrpSpPr>
          <p:cNvPr id="53" name="Group 52"/>
          <p:cNvGrpSpPr/>
          <p:nvPr userDrawn="1"/>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a:solidFill>
                    <a:srgbClr val="FF0000"/>
                  </a:solidFill>
                  <a:latin typeface="Trebuchet MS" pitchFamily="34" charset="0"/>
                </a:rPr>
                <a:t>(—THIS SIDEBAR DOES NOT PRINT—)</a:t>
              </a:r>
              <a:endParaRPr lang="en-US" sz="3200" b="1" spc="600" dirty="0">
                <a:solidFill>
                  <a:schemeClr val="bg1"/>
                </a:solidFill>
                <a:latin typeface="Trebuchet MS" pitchFamily="34" charset="0"/>
              </a:endParaRPr>
            </a:p>
            <a:p>
              <a:pPr algn="ctr"/>
              <a:r>
                <a:rPr lang="en-US" sz="4000" b="1" spc="600" dirty="0">
                  <a:solidFill>
                    <a:schemeClr val="bg1"/>
                  </a:solidFill>
                  <a:latin typeface="Trebuchet MS" pitchFamily="34" charset="0"/>
                </a:rPr>
                <a:t>DESIGN</a:t>
              </a:r>
              <a:r>
                <a:rPr lang="en-US" sz="4000" b="1" spc="600" baseline="0" dirty="0">
                  <a:solidFill>
                    <a:schemeClr val="bg1"/>
                  </a:solidFill>
                  <a:latin typeface="Trebuchet MS" pitchFamily="34" charset="0"/>
                </a:rPr>
                <a:t> </a:t>
              </a:r>
              <a:r>
                <a:rPr lang="en-US" sz="4000" b="1" spc="600" dirty="0">
                  <a:solidFill>
                    <a:schemeClr val="bg1"/>
                  </a:solidFill>
                  <a:latin typeface="Trebuchet MS" pitchFamily="34" charset="0"/>
                </a:rPr>
                <a:t>GUIDE</a:t>
              </a:r>
            </a:p>
            <a:p>
              <a:pPr algn="ctr"/>
              <a:endParaRPr lang="en-US" sz="2800" b="1" dirty="0">
                <a:latin typeface="Trebuchet MS" pitchFamily="34" charset="0"/>
              </a:endParaRPr>
            </a:p>
            <a:p>
              <a:pPr defTabSz="3765639"/>
              <a:r>
                <a:rPr lang="en-US" sz="2800" i="0" dirty="0">
                  <a:latin typeface="Trebuchet MS" pitchFamily="34" charset="0"/>
                </a:rPr>
                <a:t>This PowerPoint</a:t>
              </a:r>
              <a:r>
                <a:rPr lang="en-US" sz="2800" i="0" baseline="0" dirty="0">
                  <a:latin typeface="Trebuchet MS" pitchFamily="34" charset="0"/>
                </a:rPr>
                <a:t> </a:t>
              </a:r>
              <a:r>
                <a:rPr lang="en-US" sz="2800" i="0" dirty="0">
                  <a:latin typeface="Trebuchet MS" pitchFamily="34" charset="0"/>
                </a:rPr>
                <a:t>2007 template produces</a:t>
              </a:r>
              <a:r>
                <a:rPr lang="en-US" sz="2800" i="0" baseline="0" dirty="0">
                  <a:latin typeface="Trebuchet MS" pitchFamily="34" charset="0"/>
                </a:rPr>
                <a:t> </a:t>
              </a:r>
              <a:r>
                <a:rPr lang="en-US" sz="2800" i="0" dirty="0">
                  <a:latin typeface="Trebuchet MS" pitchFamily="34" charset="0"/>
                </a:rPr>
                <a:t>a 36”x48” presentation poster. </a:t>
              </a:r>
              <a:r>
                <a:rPr lang="en-US" sz="2800" dirty="0">
                  <a:latin typeface="Trebuchet MS" pitchFamily="34" charset="0"/>
                </a:rPr>
                <a:t>You</a:t>
              </a:r>
              <a:r>
                <a:rPr lang="en-US" sz="2800" baseline="0" dirty="0">
                  <a:latin typeface="Trebuchet MS" pitchFamily="34" charset="0"/>
                </a:rPr>
                <a:t> can u</a:t>
              </a:r>
              <a:r>
                <a:rPr lang="en-US" sz="2800" dirty="0">
                  <a:latin typeface="Trebuchet MS" pitchFamily="34" charset="0"/>
                </a:rPr>
                <a:t>se</a:t>
              </a:r>
              <a:r>
                <a:rPr lang="en-US" sz="2800" baseline="0" dirty="0">
                  <a:latin typeface="Trebuchet MS" pitchFamily="34" charset="0"/>
                </a:rPr>
                <a:t> it to create your research poster and </a:t>
              </a:r>
              <a:r>
                <a:rPr lang="en-US" sz="2800" dirty="0">
                  <a:latin typeface="Trebuchet MS" pitchFamily="34" charset="0"/>
                </a:rPr>
                <a:t>save valuable time placing titles, subtitles,</a:t>
              </a:r>
              <a:r>
                <a:rPr lang="en-US" sz="2800" baseline="0" dirty="0">
                  <a:latin typeface="Trebuchet MS" pitchFamily="34" charset="0"/>
                </a:rPr>
                <a:t> text, and graphics</a:t>
              </a:r>
              <a:r>
                <a:rPr lang="en-US" sz="2800" dirty="0">
                  <a:latin typeface="Trebuchet MS" pitchFamily="34" charset="0"/>
                </a:rPr>
                <a:t>. </a:t>
              </a:r>
            </a:p>
            <a:p>
              <a:pPr defTabSz="3765639"/>
              <a:endParaRPr lang="en-US" sz="2800" dirty="0">
                <a:latin typeface="Trebuchet MS" pitchFamily="34" charset="0"/>
              </a:endParaRPr>
            </a:p>
            <a:p>
              <a:pPr defTabSz="4389219"/>
              <a:r>
                <a:rPr lang="en-US" sz="2800" dirty="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a:solidFill>
                    <a:srgbClr val="FFC000"/>
                  </a:solidFill>
                  <a:latin typeface="Trebuchet MS" pitchFamily="34" charset="0"/>
                </a:rPr>
                <a:t>PosterPresentations.com</a:t>
              </a:r>
              <a:r>
                <a:rPr lang="en-US" sz="2800" b="1" dirty="0">
                  <a:solidFill>
                    <a:schemeClr val="bg1"/>
                  </a:solidFill>
                  <a:latin typeface="Trebuchet MS" pitchFamily="34" charset="0"/>
                </a:rPr>
                <a:t> </a:t>
              </a:r>
              <a:r>
                <a:rPr lang="en-US" sz="2800" dirty="0">
                  <a:solidFill>
                    <a:schemeClr val="bg1"/>
                  </a:solidFill>
                  <a:latin typeface="Trebuchet MS" pitchFamily="34" charset="0"/>
                </a:rPr>
                <a:t>and click on HELP DESK.</a:t>
              </a:r>
            </a:p>
            <a:p>
              <a:pPr defTabSz="4389219"/>
              <a:endParaRPr lang="en-US" sz="2800" dirty="0">
                <a:latin typeface="Trebuchet MS" pitchFamily="34" charset="0"/>
              </a:endParaRPr>
            </a:p>
            <a:p>
              <a:pPr defTabSz="4389219"/>
              <a:r>
                <a:rPr lang="en-US" sz="2800" dirty="0">
                  <a:solidFill>
                    <a:schemeClr val="bg1"/>
                  </a:solidFill>
                  <a:latin typeface="Trebuchet MS" pitchFamily="34" charset="0"/>
                </a:rPr>
                <a:t>When</a:t>
              </a:r>
              <a:r>
                <a:rPr lang="en-US" sz="2800" baseline="0" dirty="0">
                  <a:solidFill>
                    <a:schemeClr val="bg1"/>
                  </a:solidFill>
                  <a:latin typeface="Trebuchet MS" pitchFamily="34" charset="0"/>
                </a:rPr>
                <a:t> you are ready to print your poster</a:t>
              </a:r>
              <a:r>
                <a:rPr lang="en-US" sz="2800" dirty="0">
                  <a:solidFill>
                    <a:schemeClr val="bg1"/>
                  </a:solidFill>
                  <a:latin typeface="Trebuchet MS" pitchFamily="34" charset="0"/>
                </a:rPr>
                <a:t>,</a:t>
              </a:r>
              <a:r>
                <a:rPr lang="en-US" sz="2800" baseline="0" dirty="0">
                  <a:solidFill>
                    <a:schemeClr val="bg1"/>
                  </a:solidFill>
                  <a:latin typeface="Trebuchet MS" pitchFamily="34" charset="0"/>
                </a:rPr>
                <a:t> go online to </a:t>
              </a:r>
              <a:r>
                <a:rPr lang="en-US" sz="2800" b="0" dirty="0">
                  <a:solidFill>
                    <a:schemeClr val="bg1"/>
                  </a:solidFill>
                  <a:latin typeface="Trebuchet MS" pitchFamily="34" charset="0"/>
                </a:rPr>
                <a:t>PosterPresentations.com</a:t>
              </a:r>
              <a:br>
                <a:rPr lang="en-US" sz="2800" dirty="0">
                  <a:solidFill>
                    <a:schemeClr val="bg1"/>
                  </a:solidFill>
                  <a:latin typeface="Trebuchet MS" pitchFamily="34" charset="0"/>
                </a:rPr>
              </a:br>
              <a:endParaRPr lang="en-US" sz="2800" dirty="0">
                <a:solidFill>
                  <a:schemeClr val="bg1"/>
                </a:solidFill>
                <a:latin typeface="Trebuchet MS" pitchFamily="34" charset="0"/>
              </a:endParaRPr>
            </a:p>
            <a:p>
              <a:pPr algn="l" defTabSz="3765639"/>
              <a:r>
                <a:rPr lang="en-US" sz="2800" b="0" dirty="0">
                  <a:solidFill>
                    <a:schemeClr val="bg1"/>
                  </a:solidFill>
                  <a:latin typeface="Trebuchet MS" pitchFamily="34" charset="0"/>
                </a:rPr>
                <a:t>Need</a:t>
              </a:r>
              <a:r>
                <a:rPr lang="en-US" sz="2800" b="0" baseline="0" dirty="0">
                  <a:solidFill>
                    <a:schemeClr val="bg1"/>
                  </a:solidFill>
                  <a:latin typeface="Trebuchet MS" pitchFamily="34" charset="0"/>
                </a:rPr>
                <a:t> assistance? Call us at </a:t>
              </a:r>
              <a:r>
                <a:rPr lang="en-US" sz="2800" b="0" dirty="0">
                  <a:solidFill>
                    <a:srgbClr val="FFC000"/>
                  </a:solidFill>
                  <a:latin typeface="Trebuchet MS" pitchFamily="34" charset="0"/>
                </a:rPr>
                <a:t>1.510.649.3001</a:t>
              </a:r>
            </a:p>
            <a:p>
              <a:pPr algn="l" defTabSz="3765639"/>
              <a:endParaRPr lang="en-US" sz="3600" b="1" dirty="0">
                <a:solidFill>
                  <a:srgbClr val="FFFF00"/>
                </a:solidFill>
                <a:latin typeface="Trebuchet MS" pitchFamily="34" charset="0"/>
              </a:endParaRPr>
            </a:p>
            <a:p>
              <a:pPr algn="ctr"/>
              <a:endParaRPr lang="en-US" sz="2400" b="1" dirty="0">
                <a:solidFill>
                  <a:schemeClr val="bg1"/>
                </a:solidFill>
                <a:latin typeface="Trebuchet MS" pitchFamily="34" charset="0"/>
              </a:endParaRPr>
            </a:p>
            <a:p>
              <a:pPr algn="ctr"/>
              <a:r>
                <a:rPr lang="en-US" sz="4000" b="1" spc="600" dirty="0">
                  <a:solidFill>
                    <a:schemeClr val="bg1"/>
                  </a:solidFill>
                  <a:latin typeface="Trebuchet MS" pitchFamily="34" charset="0"/>
                </a:rPr>
                <a:t>QUICK START</a:t>
              </a:r>
            </a:p>
            <a:p>
              <a:pPr algn="ctr"/>
              <a:endParaRPr lang="en-US" sz="3200" b="1"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Zoom in and out</a:t>
              </a:r>
            </a:p>
            <a:p>
              <a:pPr marL="1892300" indent="-1892300" algn="l" defTabSz="850900"/>
              <a:r>
                <a:rPr lang="en-US" sz="2400" b="0" baseline="0" dirty="0">
                  <a:solidFill>
                    <a:schemeClr val="bg1"/>
                  </a:solidFill>
                  <a:latin typeface="Trebuchet MS" pitchFamily="34" charset="0"/>
                </a:rPr>
                <a:t>	</a:t>
              </a:r>
              <a:r>
                <a:rPr lang="en-US" sz="2400" b="0" baseline="0" dirty="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a:solidFill>
                    <a:schemeClr val="bg1">
                      <a:lumMod val="75000"/>
                    </a:schemeClr>
                  </a:solidFill>
                  <a:latin typeface="Trebuchet MS" pitchFamily="34" charset="0"/>
                </a:rPr>
                <a:t>	</a:t>
              </a:r>
              <a:r>
                <a:rPr lang="en-US" sz="2400" b="0" baseline="0" dirty="0">
                  <a:solidFill>
                    <a:schemeClr val="bg1">
                      <a:lumMod val="75000"/>
                    </a:schemeClr>
                  </a:solidFill>
                  <a:latin typeface="Trebuchet MS" pitchFamily="34" charset="0"/>
                </a:rPr>
                <a:t>Go to VIEW &gt; ZOOM.</a:t>
              </a:r>
            </a:p>
            <a:p>
              <a:pPr algn="l"/>
              <a:endParaRPr lang="en-US" sz="2800" b="0" baseline="0" dirty="0">
                <a:solidFill>
                  <a:schemeClr val="bg1"/>
                </a:solidFill>
                <a:latin typeface="Trebuchet MS" pitchFamily="34" charset="0"/>
              </a:endParaRPr>
            </a:p>
            <a:p>
              <a:pPr algn="ctr"/>
              <a:r>
                <a:rPr lang="en-US" sz="3200" b="1" baseline="0" dirty="0">
                  <a:solidFill>
                    <a:srgbClr val="FFC000"/>
                  </a:solidFill>
                  <a:latin typeface="Trebuchet MS" pitchFamily="34" charset="0"/>
                </a:rPr>
                <a:t>Title, Authors, and Affiliations</a:t>
              </a:r>
            </a:p>
            <a:p>
              <a:pPr algn="l"/>
              <a:r>
                <a:rPr lang="en-US" sz="2400" b="0" baseline="0" dirty="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The font size of your title should be bigger than your name(s) and institution name(s).</a:t>
              </a:r>
            </a:p>
            <a:p>
              <a:pPr algn="l"/>
              <a:br>
                <a:rPr lang="en-US" sz="2800" b="1" baseline="0" dirty="0">
                  <a:solidFill>
                    <a:schemeClr val="bg1"/>
                  </a:solidFill>
                  <a:latin typeface="Trebuchet MS" pitchFamily="34" charset="0"/>
                </a:rPr>
              </a:br>
              <a:endParaRPr lang="en-US" sz="2800" b="1" dirty="0">
                <a:solidFill>
                  <a:schemeClr val="bg1"/>
                </a:solidFill>
                <a:latin typeface="Trebuchet MS" pitchFamily="34" charset="0"/>
              </a:endParaRPr>
            </a:p>
            <a:p>
              <a:pPr algn="ctr"/>
              <a:endParaRPr lang="en-US" sz="2800" b="1" dirty="0">
                <a:solidFill>
                  <a:srgbClr val="FFC000"/>
                </a:solidFill>
                <a:latin typeface="Trebuchet MS" pitchFamily="34" charset="0"/>
              </a:endParaRPr>
            </a:p>
            <a:p>
              <a:pPr algn="ctr"/>
              <a:endParaRPr lang="en-US" sz="2800" b="1" dirty="0">
                <a:solidFill>
                  <a:srgbClr val="FFC000"/>
                </a:solidFill>
                <a:latin typeface="Trebuchet MS" pitchFamily="34" charset="0"/>
              </a:endParaRPr>
            </a:p>
            <a:p>
              <a:pPr algn="ctr"/>
              <a:r>
                <a:rPr lang="en-US" sz="3200" b="1" dirty="0">
                  <a:solidFill>
                    <a:srgbClr val="FFC000"/>
                  </a:solidFill>
                  <a:latin typeface="Trebuchet MS" pitchFamily="34" charset="0"/>
                </a:rPr>
                <a:t>Adding Logos</a:t>
              </a:r>
              <a:r>
                <a:rPr lang="en-US" sz="3200" b="1" baseline="0" dirty="0">
                  <a:solidFill>
                    <a:srgbClr val="FFC000"/>
                  </a:solidFill>
                  <a:latin typeface="Trebuchet MS" pitchFamily="34" charset="0"/>
                </a:rPr>
                <a:t> / Seals</a:t>
              </a:r>
            </a:p>
            <a:p>
              <a:pPr algn="l"/>
              <a:r>
                <a:rPr lang="en-US" sz="2400" b="0" baseline="0" dirty="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a:solidFill>
                  <a:schemeClr val="bg1">
                    <a:lumMod val="75000"/>
                  </a:schemeClr>
                </a:solidFill>
                <a:latin typeface="Trebuchet MS" pitchFamily="34" charset="0"/>
              </a:endParaRPr>
            </a:p>
            <a:p>
              <a:pPr algn="l"/>
              <a:r>
                <a:rPr lang="en-US" sz="2400" b="1" spc="300" baseline="0" dirty="0">
                  <a:solidFill>
                    <a:srgbClr val="FFC000"/>
                  </a:solidFill>
                  <a:latin typeface="Trebuchet MS" pitchFamily="34" charset="0"/>
                </a:rPr>
                <a:t>TIP:</a:t>
              </a:r>
              <a:r>
                <a:rPr lang="en-US" sz="2400" b="1" spc="0" baseline="0" dirty="0">
                  <a:solidFill>
                    <a:srgbClr val="FFC000"/>
                  </a:solidFill>
                  <a:latin typeface="Trebuchet MS" pitchFamily="34" charset="0"/>
                </a:rPr>
                <a:t> </a:t>
              </a:r>
              <a:r>
                <a:rPr lang="en-US" sz="2400" b="0" baseline="0" dirty="0">
                  <a:solidFill>
                    <a:schemeClr val="bg1">
                      <a:lumMod val="75000"/>
                    </a:schemeClr>
                  </a:solidFill>
                  <a:latin typeface="Trebuchet MS" pitchFamily="34" charset="0"/>
                </a:rPr>
                <a:t>See if your school’s logo is available on our free poster templates page.</a:t>
              </a:r>
            </a:p>
            <a:p>
              <a:pPr algn="l"/>
              <a:endParaRPr lang="en-US" sz="2400" b="0" baseline="0" dirty="0">
                <a:latin typeface="Trebuchet MS" pitchFamily="34" charset="0"/>
              </a:endParaRPr>
            </a:p>
            <a:p>
              <a:pPr algn="ctr"/>
              <a:r>
                <a:rPr lang="en-US" sz="3200" b="1" baseline="0" dirty="0">
                  <a:solidFill>
                    <a:srgbClr val="FFC000"/>
                  </a:solidFill>
                  <a:latin typeface="Trebuchet MS" pitchFamily="34" charset="0"/>
                </a:rPr>
                <a:t>Photographs / Graphics</a:t>
              </a:r>
            </a:p>
            <a:p>
              <a:pPr algn="l" defTabSz="977900"/>
              <a:r>
                <a:rPr lang="en-US" sz="2400" b="0" baseline="0" dirty="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a:solidFill>
                    <a:schemeClr val="bg1">
                      <a:lumMod val="75000"/>
                    </a:schemeClr>
                  </a:solidFill>
                  <a:latin typeface="Trebuchet MS" pitchFamily="34" charset="0"/>
                </a:rPr>
                <a:t>disproportionally.</a:t>
              </a:r>
            </a:p>
            <a:p>
              <a:pPr algn="l" defTabSz="977900"/>
              <a:endParaRPr lang="en-US" sz="2400" b="0" baseline="0" dirty="0">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endParaRPr lang="en-US" sz="2800" b="1" baseline="0" dirty="0">
                <a:solidFill>
                  <a:srgbClr val="FFC000"/>
                </a:solidFill>
                <a:latin typeface="Trebuchet MS" pitchFamily="34" charset="0"/>
              </a:endParaRPr>
            </a:p>
            <a:p>
              <a:pPr algn="ctr"/>
              <a:r>
                <a:rPr lang="en-US" sz="3200" b="1" baseline="0" dirty="0">
                  <a:solidFill>
                    <a:srgbClr val="FFC000"/>
                  </a:solidFill>
                  <a:latin typeface="Trebuchet MS" pitchFamily="34" charset="0"/>
                </a:rPr>
                <a:t>Image Quality Check</a:t>
              </a:r>
            </a:p>
            <a:p>
              <a:pPr lvl="0" algn="l" defTabSz="977900"/>
              <a:r>
                <a:rPr lang="en-US" sz="2400" b="0" baseline="0" dirty="0">
                  <a:solidFill>
                    <a:schemeClr val="bg1">
                      <a:lumMod val="75000"/>
                    </a:schemeClr>
                  </a:solidFill>
                  <a:latin typeface="Trebuchet MS" pitchFamily="34" charset="0"/>
                </a:rPr>
                <a:t>Zoom in and look at your images at 100% magnification. If they look good they will print well. </a:t>
              </a:r>
              <a:endParaRPr lang="en-US" sz="2800" b="0" dirty="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a:solidFill>
                        <a:schemeClr val="tx1"/>
                      </a:solidFill>
                    </a:rPr>
                    <a:t>ORIGINAL</a:t>
                  </a: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a:solidFill>
                      <a:schemeClr val="bg1"/>
                    </a:solidFill>
                  </a:rPr>
                  <a:t>Corner</a:t>
                </a:r>
                <a:r>
                  <a:rPr lang="en-US" sz="1600" baseline="0" dirty="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501"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502"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a:solidFill>
                      <a:srgbClr val="92D050"/>
                    </a:solidFill>
                  </a:rPr>
                  <a:t>Good</a:t>
                </a:r>
                <a:r>
                  <a:rPr lang="en-US" sz="1600" baseline="0" dirty="0">
                    <a:solidFill>
                      <a:srgbClr val="92D050"/>
                    </a:solidFill>
                  </a:rPr>
                  <a:t> </a:t>
                </a:r>
                <a:r>
                  <a:rPr lang="en-US" sz="1600" baseline="0" dirty="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a:solidFill>
                      <a:srgbClr val="FF0000"/>
                    </a:solidFill>
                  </a:rPr>
                  <a:t>Bad </a:t>
                </a:r>
                <a:r>
                  <a:rPr lang="en-US" sz="1600" dirty="0">
                    <a:solidFill>
                      <a:schemeClr val="bg1"/>
                    </a:solidFill>
                  </a:rPr>
                  <a:t>printing quality</a:t>
                </a:r>
              </a:p>
            </p:txBody>
          </p:sp>
        </p:grpSp>
      </p:grpSp>
      <p:sp>
        <p:nvSpPr>
          <p:cNvPr id="38" name="Text Box 14"/>
          <p:cNvSpPr txBox="1">
            <a:spLocks noChangeArrowheads="1"/>
          </p:cNvSpPr>
          <p:nvPr userDrawn="1"/>
        </p:nvSpPr>
        <p:spPr bwMode="auto">
          <a:xfrm>
            <a:off x="1567305" y="32315729"/>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leapfroggroup.org/sites/default/files/Files/cesarean-section-trends-1989%202015.pdf" TargetMode="External"/><Relationship Id="rId13" Type="http://schemas.openxmlformats.org/officeDocument/2006/relationships/image" Target="../media/image13.png"/><Relationship Id="rId3" Type="http://schemas.openxmlformats.org/officeDocument/2006/relationships/slideLayout" Target="../slideLayouts/slideLayout2.xml"/><Relationship Id="rId7" Type="http://schemas.openxmlformats.org/officeDocument/2006/relationships/hyperlink" Target="https://www.jointcommission.org/assets/1/6/NPSG_Chapter_HAP_Jan2019.pdf" TargetMode="External"/><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audio" Target="../media/media1.m4a"/><Relationship Id="rId16" Type="http://schemas.openxmlformats.org/officeDocument/2006/relationships/chart" Target="../charts/chart1.xml"/><Relationship Id="rId1" Type="http://schemas.microsoft.com/office/2007/relationships/media" Target="../media/media1.m4a"/><Relationship Id="rId6" Type="http://schemas.openxmlformats.org/officeDocument/2006/relationships/hyperlink" Target="https://doi.org/10.1177/1179559X1772527310.12968/bjom.2016.24.3.170" TargetMode="External"/><Relationship Id="rId11" Type="http://schemas.openxmlformats.org/officeDocument/2006/relationships/hyperlink" Target="https://www.who.int/infectionprevention/tools/surgical/SSI-surveillance-protocol.pdf" TargetMode="External"/><Relationship Id="rId5" Type="http://schemas.openxmlformats.org/officeDocument/2006/relationships/hyperlink" Target="https://www.cdc.gov/nhsn/pdfs/pscmanual/9pscssicurrent.pdf" TargetMode="External"/><Relationship Id="rId15" Type="http://schemas.openxmlformats.org/officeDocument/2006/relationships/image" Target="../media/image15.png"/><Relationship Id="rId10" Type="http://schemas.openxmlformats.org/officeDocument/2006/relationships/hyperlink" Target="https://doi.org/10.1007/s00540-016-2266-2" TargetMode="External"/><Relationship Id="rId4" Type="http://schemas.openxmlformats.org/officeDocument/2006/relationships/notesSlide" Target="../notesSlides/notesSlide1.xml"/><Relationship Id="rId9" Type="http://schemas.openxmlformats.org/officeDocument/2006/relationships/hyperlink" Target="https://health.gov/hcq/prevent-hai-measures.asp" TargetMode="External"/><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C99B0"/>
        </a:solidFill>
        <a:effectLst/>
      </p:bgPr>
    </p:bg>
    <p:spTree>
      <p:nvGrpSpPr>
        <p:cNvPr id="1" name=""/>
        <p:cNvGrpSpPr/>
        <p:nvPr/>
      </p:nvGrpSpPr>
      <p:grpSpPr>
        <a:xfrm>
          <a:off x="0" y="0"/>
          <a:ext cx="0" cy="0"/>
          <a:chOff x="0" y="0"/>
          <a:chExt cx="0" cy="0"/>
        </a:xfrm>
      </p:grpSpPr>
      <p:sp>
        <p:nvSpPr>
          <p:cNvPr id="456" name="Rectangle 455"/>
          <p:cNvSpPr/>
          <p:nvPr/>
        </p:nvSpPr>
        <p:spPr>
          <a:xfrm>
            <a:off x="0" y="0"/>
            <a:ext cx="43891200" cy="4476016"/>
          </a:xfrm>
          <a:prstGeom prst="rect">
            <a:avLst/>
          </a:prstGeom>
          <a:solidFill>
            <a:srgbClr val="0047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Placeholder 449"/>
          <p:cNvSpPr>
            <a:spLocks noGrp="1"/>
          </p:cNvSpPr>
          <p:nvPr>
            <p:ph type="body" sz="quarter" idx="10"/>
          </p:nvPr>
        </p:nvSpPr>
        <p:spPr>
          <a:xfrm>
            <a:off x="904188" y="5869325"/>
            <a:ext cx="10056813" cy="13006615"/>
          </a:xfrm>
        </p:spPr>
        <p:txBody>
          <a:bodyPr/>
          <a:lstStyle/>
          <a:p>
            <a:r>
              <a:rPr lang="en-US" sz="2800" b="1" dirty="0"/>
              <a:t>SSI Facts:</a:t>
            </a:r>
          </a:p>
          <a:p>
            <a:pPr marL="685800" indent="-685800">
              <a:buFont typeface="Arial" panose="020B0604020202020204" pitchFamily="34" charset="0"/>
              <a:buChar char="•"/>
            </a:pPr>
            <a:r>
              <a:rPr lang="en-US" sz="2800" dirty="0"/>
              <a:t>Second most common healthcare acquired infection (HAI) in the United States</a:t>
            </a:r>
          </a:p>
          <a:p>
            <a:pPr marL="685800" indent="-685800">
              <a:buFont typeface="Arial" panose="020B0604020202020204" pitchFamily="34" charset="0"/>
              <a:buChar char="•"/>
            </a:pPr>
            <a:r>
              <a:rPr lang="en-US" sz="2800" dirty="0"/>
              <a:t>Costs more than $10 billion a year resulting in an additional 400,000 patient days in the hospital</a:t>
            </a:r>
          </a:p>
          <a:p>
            <a:pPr marL="685800" indent="-685800">
              <a:buFont typeface="Arial" panose="020B0604020202020204" pitchFamily="34" charset="0"/>
              <a:buChar char="•"/>
            </a:pPr>
            <a:r>
              <a:rPr lang="en-US" sz="2800" dirty="0"/>
              <a:t>Indicator of care quality</a:t>
            </a:r>
          </a:p>
          <a:p>
            <a:pPr marL="685800" indent="-685800">
              <a:buFont typeface="Arial" panose="020B0604020202020204" pitchFamily="34" charset="0"/>
              <a:buChar char="•"/>
            </a:pPr>
            <a:r>
              <a:rPr lang="en-US" sz="2800" dirty="0"/>
              <a:t>Associated with up to 3% of maternal mortality </a:t>
            </a:r>
          </a:p>
          <a:p>
            <a:pPr marL="685800" indent="-685800">
              <a:buFont typeface="Arial" panose="020B0604020202020204" pitchFamily="34" charset="0"/>
              <a:buChar char="•"/>
            </a:pPr>
            <a:r>
              <a:rPr lang="en-US" sz="2800" dirty="0"/>
              <a:t>Leading cause of serious complications after cesarean section with an incidence of 3-15% </a:t>
            </a:r>
          </a:p>
          <a:p>
            <a:r>
              <a:rPr lang="en-US" sz="2800" b="1" dirty="0"/>
              <a:t>Hospital History:</a:t>
            </a:r>
          </a:p>
          <a:p>
            <a:pPr marL="685800" indent="-685800">
              <a:buFont typeface="Arial" panose="020B0604020202020204" pitchFamily="34" charset="0"/>
              <a:buChar char="•"/>
            </a:pPr>
            <a:r>
              <a:rPr lang="en-US" sz="2800" dirty="0"/>
              <a:t>Increasing cesarean section SSI rate from 1.4% in FY 17 to 3.5% FY19 </a:t>
            </a:r>
          </a:p>
          <a:p>
            <a:pPr marL="685800" indent="-685800">
              <a:buFont typeface="Arial" panose="020B0604020202020204" pitchFamily="34" charset="0"/>
              <a:buChar char="•"/>
            </a:pPr>
            <a:r>
              <a:rPr lang="en-US" sz="2800" dirty="0"/>
              <a:t>Long term goal to reduce SSI to zero</a:t>
            </a:r>
          </a:p>
          <a:p>
            <a:pPr marL="685800" indent="-685800">
              <a:buFont typeface="Arial" panose="020B0604020202020204" pitchFamily="34" charset="0"/>
              <a:buChar char="•"/>
            </a:pPr>
            <a:r>
              <a:rPr lang="en-US" sz="2800" dirty="0"/>
              <a:t>Inconsistent use of negative pressure wound therapy to prevent surgical site infections</a:t>
            </a:r>
          </a:p>
          <a:p>
            <a:r>
              <a:rPr lang="en-US" sz="2800" b="1" dirty="0"/>
              <a:t>The Project Question:</a:t>
            </a:r>
          </a:p>
          <a:p>
            <a:r>
              <a:rPr lang="en-US" sz="2800" dirty="0"/>
              <a:t>Will the implementation of a standardized post-operative dressing algorithm for use of negative pressure dressings and silver infused dressings versus dressings applied by provider preference result in a decrease number of surgical site infections after cesarean section from 3.5% to 2%</a:t>
            </a:r>
          </a:p>
          <a:p>
            <a:r>
              <a:rPr lang="en-US" sz="2800" b="1" dirty="0"/>
              <a:t>Goals</a:t>
            </a:r>
          </a:p>
          <a:p>
            <a:pPr marL="457200" indent="-457200">
              <a:buFont typeface="Arial" panose="020B0604020202020204" pitchFamily="34" charset="0"/>
              <a:buChar char="•"/>
            </a:pPr>
            <a:r>
              <a:rPr lang="en-US" sz="2800" dirty="0"/>
              <a:t>Design and implement a standardized post-operative dressing algorithm used by nursing</a:t>
            </a:r>
          </a:p>
          <a:p>
            <a:pPr marL="457200" indent="-457200">
              <a:buFont typeface="Arial" panose="020B0604020202020204" pitchFamily="34" charset="0"/>
              <a:buChar char="•"/>
            </a:pPr>
            <a:r>
              <a:rPr lang="en-US" sz="2800" dirty="0"/>
              <a:t>Educate and monitor success of implementation</a:t>
            </a:r>
          </a:p>
          <a:p>
            <a:pPr marL="457200" indent="-457200">
              <a:buFont typeface="Arial" panose="020B0604020202020204" pitchFamily="34" charset="0"/>
              <a:buChar char="•"/>
            </a:pPr>
            <a:r>
              <a:rPr lang="en-US" sz="2800" dirty="0"/>
              <a:t>Reduce cesarean section SSI from 3.5% to 2%</a:t>
            </a:r>
          </a:p>
        </p:txBody>
      </p:sp>
      <p:sp>
        <p:nvSpPr>
          <p:cNvPr id="453" name="Text Placeholder 452"/>
          <p:cNvSpPr>
            <a:spLocks noGrp="1"/>
          </p:cNvSpPr>
          <p:nvPr>
            <p:ph type="body" sz="quarter" idx="11"/>
          </p:nvPr>
        </p:nvSpPr>
        <p:spPr>
          <a:solidFill>
            <a:srgbClr val="F26724"/>
          </a:solidFill>
        </p:spPr>
        <p:txBody>
          <a:bodyPr/>
          <a:lstStyle/>
          <a:p>
            <a:pPr lvl="0"/>
            <a:r>
              <a:rPr lang="en-US" dirty="0"/>
              <a:t>Background</a:t>
            </a:r>
          </a:p>
        </p:txBody>
      </p:sp>
      <p:sp>
        <p:nvSpPr>
          <p:cNvPr id="455" name="Text Placeholder 454"/>
          <p:cNvSpPr>
            <a:spLocks noGrp="1"/>
          </p:cNvSpPr>
          <p:nvPr>
            <p:ph type="body" sz="quarter" idx="19"/>
          </p:nvPr>
        </p:nvSpPr>
        <p:spPr>
          <a:xfrm>
            <a:off x="922341" y="20071948"/>
            <a:ext cx="10058400" cy="12000089"/>
          </a:xfrm>
        </p:spPr>
        <p:txBody>
          <a:bodyPr/>
          <a:lstStyle/>
          <a:p>
            <a:pPr lvl="0" defTabSz="457200">
              <a:lnSpc>
                <a:spcPct val="90000"/>
              </a:lnSpc>
              <a:spcAft>
                <a:spcPts val="600"/>
              </a:spcAft>
              <a:buClr>
                <a:srgbClr val="903163"/>
              </a:buClr>
              <a:buSzPct val="92000"/>
            </a:pPr>
            <a:r>
              <a:rPr lang="en-US" sz="3200" b="1" dirty="0">
                <a:solidFill>
                  <a:schemeClr val="tx1"/>
                </a:solidFill>
              </a:rPr>
              <a:t>PLAN</a:t>
            </a:r>
          </a:p>
          <a:p>
            <a:pPr lvl="0" defTabSz="457200">
              <a:lnSpc>
                <a:spcPct val="90000"/>
              </a:lnSpc>
              <a:spcAft>
                <a:spcPts val="600"/>
              </a:spcAft>
              <a:buClr>
                <a:srgbClr val="903163"/>
              </a:buClr>
              <a:buSzPct val="92000"/>
            </a:pPr>
            <a:r>
              <a:rPr lang="en-US" sz="2800" b="1" dirty="0">
                <a:solidFill>
                  <a:schemeClr val="tx1"/>
                </a:solidFill>
              </a:rPr>
              <a:t>Evaluation of SSI rates</a:t>
            </a:r>
          </a:p>
          <a:p>
            <a:pPr marL="457200" lvl="0" indent="-457200" defTabSz="457200">
              <a:lnSpc>
                <a:spcPct val="90000"/>
              </a:lnSpc>
              <a:spcAft>
                <a:spcPts val="600"/>
              </a:spcAft>
              <a:buSzPct val="92000"/>
              <a:buFont typeface="Arial" panose="020B0604020202020204" pitchFamily="34" charset="0"/>
              <a:buChar char="•"/>
            </a:pPr>
            <a:r>
              <a:rPr lang="en-US" sz="2800" dirty="0">
                <a:solidFill>
                  <a:schemeClr val="tx1"/>
                </a:solidFill>
              </a:rPr>
              <a:t>Fish bone root cause analysis</a:t>
            </a:r>
          </a:p>
          <a:p>
            <a:pPr marL="457200" lvl="0" indent="-457200" defTabSz="457200">
              <a:lnSpc>
                <a:spcPct val="90000"/>
              </a:lnSpc>
              <a:spcAft>
                <a:spcPts val="600"/>
              </a:spcAft>
              <a:buSzPct val="92000"/>
              <a:buFont typeface="Arial" panose="020B0604020202020204" pitchFamily="34" charset="0"/>
              <a:buChar char="•"/>
            </a:pPr>
            <a:r>
              <a:rPr lang="en-US" sz="2800" dirty="0">
                <a:solidFill>
                  <a:schemeClr val="tx1"/>
                </a:solidFill>
              </a:rPr>
              <a:t>Literature Review</a:t>
            </a:r>
          </a:p>
          <a:p>
            <a:pPr lvl="0" defTabSz="457200">
              <a:lnSpc>
                <a:spcPct val="90000"/>
              </a:lnSpc>
              <a:spcAft>
                <a:spcPts val="600"/>
              </a:spcAft>
              <a:buClr>
                <a:srgbClr val="903163"/>
              </a:buClr>
              <a:buSzPct val="92000"/>
            </a:pPr>
            <a:r>
              <a:rPr lang="en-US" sz="2800" b="1" dirty="0">
                <a:solidFill>
                  <a:schemeClr val="tx1"/>
                </a:solidFill>
              </a:rPr>
              <a:t>Evaluation of culture</a:t>
            </a:r>
          </a:p>
          <a:p>
            <a:pPr lvl="0" defTabSz="457200">
              <a:lnSpc>
                <a:spcPct val="90000"/>
              </a:lnSpc>
              <a:spcAft>
                <a:spcPts val="600"/>
              </a:spcAft>
              <a:buClr>
                <a:srgbClr val="903163"/>
              </a:buClr>
              <a:buSzPct val="92000"/>
            </a:pPr>
            <a:r>
              <a:rPr lang="en-US" sz="2800" dirty="0">
                <a:solidFill>
                  <a:schemeClr val="tx1"/>
                </a:solidFill>
              </a:rPr>
              <a:t>Zero harm/Safety Culture</a:t>
            </a:r>
          </a:p>
          <a:p>
            <a:pPr marL="457200" lvl="0" indent="-457200" defTabSz="457200">
              <a:lnSpc>
                <a:spcPct val="90000"/>
              </a:lnSpc>
              <a:spcAft>
                <a:spcPts val="600"/>
              </a:spcAft>
              <a:buClr>
                <a:schemeClr val="tx1"/>
              </a:buClr>
              <a:buSzPct val="92000"/>
              <a:buFont typeface="Arial" panose="020B0604020202020204" pitchFamily="34" charset="0"/>
              <a:buChar char="•"/>
            </a:pPr>
            <a:r>
              <a:rPr lang="en-US" sz="2800" dirty="0">
                <a:solidFill>
                  <a:schemeClr val="tx1"/>
                </a:solidFill>
              </a:rPr>
              <a:t>Cost Benefit Analysis</a:t>
            </a:r>
          </a:p>
          <a:p>
            <a:pPr marL="457200" lvl="0" indent="-457200" defTabSz="457200">
              <a:lnSpc>
                <a:spcPct val="90000"/>
              </a:lnSpc>
              <a:spcAft>
                <a:spcPts val="600"/>
              </a:spcAft>
              <a:buClr>
                <a:schemeClr val="tx1"/>
              </a:buClr>
              <a:buSzPct val="92000"/>
              <a:buFont typeface="Arial" panose="020B0604020202020204" pitchFamily="34" charset="0"/>
              <a:buChar char="•"/>
            </a:pPr>
            <a:r>
              <a:rPr lang="en-US" sz="2800" dirty="0">
                <a:solidFill>
                  <a:schemeClr val="tx1"/>
                </a:solidFill>
              </a:rPr>
              <a:t>Estimated savings of $332,571 annually</a:t>
            </a:r>
          </a:p>
          <a:p>
            <a:r>
              <a:rPr lang="en-US" sz="3200" b="1" dirty="0">
                <a:solidFill>
                  <a:schemeClr val="tx1"/>
                </a:solidFill>
              </a:rPr>
              <a:t>DO</a:t>
            </a:r>
          </a:p>
          <a:p>
            <a:r>
              <a:rPr lang="en-US" sz="2800" b="1" dirty="0">
                <a:solidFill>
                  <a:schemeClr val="tx1"/>
                </a:solidFill>
              </a:rPr>
              <a:t>Implementation</a:t>
            </a:r>
          </a:p>
          <a:p>
            <a:pPr marL="457200" indent="-457200">
              <a:buFont typeface="Arial" panose="020B0604020202020204" pitchFamily="34" charset="0"/>
              <a:buChar char="•"/>
            </a:pPr>
            <a:r>
              <a:rPr lang="en-US" sz="2800" dirty="0">
                <a:solidFill>
                  <a:schemeClr val="tx1"/>
                </a:solidFill>
              </a:rPr>
              <a:t>Design of the algorithm</a:t>
            </a:r>
          </a:p>
          <a:p>
            <a:pPr marL="457200" indent="-457200">
              <a:buFont typeface="Arial" panose="020B0604020202020204" pitchFamily="34" charset="0"/>
              <a:buChar char="•"/>
            </a:pPr>
            <a:r>
              <a:rPr lang="en-US" sz="2800" dirty="0">
                <a:solidFill>
                  <a:schemeClr val="tx1"/>
                </a:solidFill>
              </a:rPr>
              <a:t>Approval from target audience</a:t>
            </a:r>
          </a:p>
          <a:p>
            <a:pPr marL="457200" indent="-457200">
              <a:buFont typeface="Arial" panose="020B0604020202020204" pitchFamily="34" charset="0"/>
              <a:buChar char="•"/>
            </a:pPr>
            <a:r>
              <a:rPr lang="en-US" sz="2800" dirty="0">
                <a:solidFill>
                  <a:schemeClr val="tx1"/>
                </a:solidFill>
              </a:rPr>
              <a:t>Supplies stocked through estimates</a:t>
            </a:r>
          </a:p>
          <a:p>
            <a:r>
              <a:rPr lang="en-US" sz="2800" b="1" dirty="0">
                <a:solidFill>
                  <a:schemeClr val="tx1"/>
                </a:solidFill>
              </a:rPr>
              <a:t>Education</a:t>
            </a:r>
          </a:p>
          <a:p>
            <a:pPr marL="457200" indent="-457200">
              <a:buFont typeface="Arial" panose="020B0604020202020204" pitchFamily="34" charset="0"/>
              <a:buChar char="•"/>
            </a:pPr>
            <a:r>
              <a:rPr lang="en-US" sz="2800" dirty="0">
                <a:solidFill>
                  <a:schemeClr val="tx1"/>
                </a:solidFill>
              </a:rPr>
              <a:t>Staff meetings, Shift Huddle, Unit Skills</a:t>
            </a:r>
          </a:p>
          <a:p>
            <a:pPr marL="457200" indent="-457200">
              <a:buFont typeface="Arial" panose="020B0604020202020204" pitchFamily="34" charset="0"/>
              <a:buChar char="•"/>
            </a:pPr>
            <a:r>
              <a:rPr lang="en-US" sz="2800" dirty="0">
                <a:solidFill>
                  <a:schemeClr val="tx1"/>
                </a:solidFill>
              </a:rPr>
              <a:t>Post Education Evaluation</a:t>
            </a:r>
          </a:p>
          <a:p>
            <a:r>
              <a:rPr lang="en-US" sz="3200" b="1" dirty="0">
                <a:solidFill>
                  <a:schemeClr val="tx1"/>
                </a:solidFill>
              </a:rPr>
              <a:t>CHECK</a:t>
            </a:r>
          </a:p>
          <a:p>
            <a:pPr marL="457200" indent="-457200">
              <a:buFont typeface="Arial" panose="020B0604020202020204" pitchFamily="34" charset="0"/>
              <a:buChar char="•"/>
            </a:pPr>
            <a:r>
              <a:rPr lang="en-US" sz="2800" dirty="0">
                <a:solidFill>
                  <a:schemeClr val="tx1"/>
                </a:solidFill>
              </a:rPr>
              <a:t>Shift Monitoring Tools and Infection Control Dashboards</a:t>
            </a:r>
          </a:p>
          <a:p>
            <a:r>
              <a:rPr lang="en-US" sz="3200" b="1" dirty="0">
                <a:solidFill>
                  <a:schemeClr val="tx1"/>
                </a:solidFill>
              </a:rPr>
              <a:t>ACT/ADJUST</a:t>
            </a:r>
          </a:p>
          <a:p>
            <a:pPr marL="457200" indent="-457200">
              <a:buFont typeface="Arial" panose="020B0604020202020204" pitchFamily="34" charset="0"/>
              <a:buChar char="•"/>
            </a:pPr>
            <a:r>
              <a:rPr lang="en-US" sz="2800" dirty="0">
                <a:solidFill>
                  <a:schemeClr val="tx1"/>
                </a:solidFill>
              </a:rPr>
              <a:t>Evaluation of non-compliance</a:t>
            </a:r>
          </a:p>
          <a:p>
            <a:pPr marL="457200" indent="-457200">
              <a:buFont typeface="Arial" panose="020B0604020202020204" pitchFamily="34" charset="0"/>
              <a:buChar char="•"/>
            </a:pPr>
            <a:r>
              <a:rPr lang="en-US" sz="2800" dirty="0">
                <a:solidFill>
                  <a:schemeClr val="tx1"/>
                </a:solidFill>
              </a:rPr>
              <a:t>Root Cause analysis of SSI incidence</a:t>
            </a:r>
          </a:p>
        </p:txBody>
      </p:sp>
      <p:sp>
        <p:nvSpPr>
          <p:cNvPr id="465" name="Text Placeholder 464"/>
          <p:cNvSpPr>
            <a:spLocks noGrp="1"/>
          </p:cNvSpPr>
          <p:nvPr>
            <p:ph type="body" sz="quarter" idx="20"/>
          </p:nvPr>
        </p:nvSpPr>
        <p:spPr>
          <a:xfrm>
            <a:off x="902598" y="18937778"/>
            <a:ext cx="10050462" cy="754045"/>
          </a:xfrm>
          <a:solidFill>
            <a:srgbClr val="F26724"/>
          </a:solidFill>
        </p:spPr>
        <p:txBody>
          <a:bodyPr/>
          <a:lstStyle/>
          <a:p>
            <a:r>
              <a:rPr lang="en-US" dirty="0"/>
              <a:t>Methods</a:t>
            </a:r>
          </a:p>
        </p:txBody>
      </p:sp>
      <p:sp>
        <p:nvSpPr>
          <p:cNvPr id="24" name="Text Placeholder 23"/>
          <p:cNvSpPr>
            <a:spLocks noGrp="1"/>
          </p:cNvSpPr>
          <p:nvPr>
            <p:ph type="body" sz="quarter" idx="22"/>
          </p:nvPr>
        </p:nvSpPr>
        <p:spPr>
          <a:xfrm>
            <a:off x="11587164" y="5003474"/>
            <a:ext cx="9925299" cy="754045"/>
          </a:xfrm>
          <a:solidFill>
            <a:srgbClr val="F26724"/>
          </a:solidFill>
        </p:spPr>
        <p:txBody>
          <a:bodyPr/>
          <a:lstStyle/>
          <a:p>
            <a:r>
              <a:rPr lang="en-US" dirty="0"/>
              <a:t>Concepts</a:t>
            </a:r>
          </a:p>
        </p:txBody>
      </p:sp>
      <p:sp>
        <p:nvSpPr>
          <p:cNvPr id="25" name="Text Placeholder 24"/>
          <p:cNvSpPr>
            <a:spLocks noGrp="1"/>
          </p:cNvSpPr>
          <p:nvPr>
            <p:ph type="body" sz="quarter" idx="23"/>
          </p:nvPr>
        </p:nvSpPr>
        <p:spPr>
          <a:xfrm>
            <a:off x="22364291" y="6310763"/>
            <a:ext cx="9925299" cy="9411785"/>
          </a:xfrm>
        </p:spPr>
        <p:txBody>
          <a:bodyPr/>
          <a:lstStyle/>
          <a:p>
            <a:r>
              <a:rPr lang="en-US" sz="3200" b="1" dirty="0"/>
              <a:t>Algorithm Design and Implementation</a:t>
            </a:r>
          </a:p>
          <a:p>
            <a:pPr marL="457200" indent="-457200">
              <a:buFont typeface="Arial" panose="020B0604020202020204" pitchFamily="34" charset="0"/>
              <a:buChar char="•"/>
            </a:pPr>
            <a:r>
              <a:rPr lang="en-US" sz="3200" dirty="0"/>
              <a:t>Algorithm was designed and implemented</a:t>
            </a:r>
          </a:p>
          <a:p>
            <a:pPr marL="457200" indent="-457200">
              <a:buFont typeface="Arial" panose="020B0604020202020204" pitchFamily="34" charset="0"/>
              <a:buChar char="•"/>
            </a:pPr>
            <a:r>
              <a:rPr lang="en-US" sz="3200" dirty="0"/>
              <a:t>Approval from multidisciplinary team</a:t>
            </a:r>
          </a:p>
          <a:p>
            <a:pPr marL="457200" indent="-457200">
              <a:buFont typeface="Arial" panose="020B0604020202020204" pitchFamily="34" charset="0"/>
              <a:buChar char="•"/>
            </a:pPr>
            <a:r>
              <a:rPr lang="en-US" sz="3200" dirty="0"/>
              <a:t>Joint effort for monitoring with L&amp;D staff and Infection Prevention Department</a:t>
            </a:r>
          </a:p>
          <a:p>
            <a:r>
              <a:rPr lang="en-US" sz="3200" b="1" dirty="0"/>
              <a:t>Education</a:t>
            </a:r>
          </a:p>
          <a:p>
            <a:pPr marL="457200" indent="-457200">
              <a:buFont typeface="Arial" panose="020B0604020202020204" pitchFamily="34" charset="0"/>
              <a:buChar char="•"/>
            </a:pPr>
            <a:r>
              <a:rPr lang="en-US" sz="3200" dirty="0"/>
              <a:t>100% nurses were educated on NPWT</a:t>
            </a:r>
          </a:p>
          <a:p>
            <a:r>
              <a:rPr lang="en-US" sz="3200" b="1" dirty="0"/>
              <a:t>Compliance</a:t>
            </a:r>
          </a:p>
          <a:p>
            <a:pPr marL="457200" indent="-457200">
              <a:buFont typeface="Arial" panose="020B0604020202020204" pitchFamily="34" charset="0"/>
              <a:buChar char="•"/>
            </a:pPr>
            <a:r>
              <a:rPr lang="en-US" sz="3200" dirty="0"/>
              <a:t>80% patients who qualified received NPWT</a:t>
            </a:r>
          </a:p>
          <a:p>
            <a:r>
              <a:rPr lang="en-US" sz="3200" b="1" dirty="0"/>
              <a:t>Data</a:t>
            </a:r>
          </a:p>
          <a:p>
            <a:pPr marL="457200" indent="-457200">
              <a:buFont typeface="Arial" panose="020B0604020202020204" pitchFamily="34" charset="0"/>
              <a:buChar char="•"/>
            </a:pPr>
            <a:r>
              <a:rPr lang="en-US" sz="3200" dirty="0"/>
              <a:t>Reduced surgical site infections after implementation YTD FY20 to 1.1%</a:t>
            </a:r>
          </a:p>
          <a:p>
            <a:pPr marL="457200" indent="-457200">
              <a:buFont typeface="Arial" panose="020B0604020202020204" pitchFamily="34" charset="0"/>
              <a:buChar char="•"/>
            </a:pPr>
            <a:r>
              <a:rPr lang="en-US" sz="3200" dirty="0"/>
              <a:t>SSI rate decreased from 3.5% to 1.1% (exceeding project goal to decrease to 2%)</a:t>
            </a:r>
          </a:p>
          <a:p>
            <a:pPr marL="457200" indent="-457200">
              <a:buFont typeface="Arial" panose="020B0604020202020204" pitchFamily="34" charset="0"/>
              <a:buChar char="•"/>
            </a:pPr>
            <a:endParaRPr lang="en-US" sz="3200" dirty="0"/>
          </a:p>
          <a:p>
            <a:endParaRPr lang="en-US" dirty="0"/>
          </a:p>
        </p:txBody>
      </p:sp>
      <p:sp>
        <p:nvSpPr>
          <p:cNvPr id="26" name="Text Placeholder 25"/>
          <p:cNvSpPr>
            <a:spLocks noGrp="1"/>
          </p:cNvSpPr>
          <p:nvPr>
            <p:ph type="body" sz="quarter" idx="24"/>
          </p:nvPr>
        </p:nvSpPr>
        <p:spPr>
          <a:xfrm>
            <a:off x="22364289" y="5003473"/>
            <a:ext cx="9925301" cy="754045"/>
          </a:xfrm>
          <a:solidFill>
            <a:srgbClr val="F26724"/>
          </a:solidFill>
        </p:spPr>
        <p:txBody>
          <a:bodyPr/>
          <a:lstStyle/>
          <a:p>
            <a:r>
              <a:rPr lang="en-US" dirty="0"/>
              <a:t>Results</a:t>
            </a:r>
          </a:p>
        </p:txBody>
      </p:sp>
      <p:sp>
        <p:nvSpPr>
          <p:cNvPr id="27" name="Text Placeholder 26"/>
          <p:cNvSpPr>
            <a:spLocks noGrp="1"/>
          </p:cNvSpPr>
          <p:nvPr>
            <p:ph type="body" sz="quarter" idx="25"/>
          </p:nvPr>
        </p:nvSpPr>
        <p:spPr>
          <a:solidFill>
            <a:srgbClr val="F26724"/>
          </a:solidFill>
        </p:spPr>
        <p:txBody>
          <a:bodyPr/>
          <a:lstStyle/>
          <a:p>
            <a:r>
              <a:rPr lang="en-US" dirty="0"/>
              <a:t>References</a:t>
            </a:r>
          </a:p>
        </p:txBody>
      </p:sp>
      <p:sp>
        <p:nvSpPr>
          <p:cNvPr id="28" name="Text Placeholder 27"/>
          <p:cNvSpPr>
            <a:spLocks noGrp="1"/>
          </p:cNvSpPr>
          <p:nvPr>
            <p:ph type="body" sz="quarter" idx="26"/>
          </p:nvPr>
        </p:nvSpPr>
        <p:spPr>
          <a:xfrm>
            <a:off x="32971517" y="6494479"/>
            <a:ext cx="10047018" cy="18858987"/>
          </a:xfrm>
        </p:spPr>
        <p:txBody>
          <a:bodyPr/>
          <a:lstStyle/>
          <a:p>
            <a:pPr marL="457200" lvl="0" indent="-457200">
              <a:lnSpc>
                <a:spcPct val="115000"/>
              </a:lnSpc>
              <a:spcBef>
                <a:spcPts val="0"/>
              </a:spcBef>
              <a:spcAft>
                <a:spcPts val="1000"/>
              </a:spcAft>
            </a:pPr>
            <a:r>
              <a:rPr lang="en-US" sz="1800" u="sng" dirty="0">
                <a:solidFill>
                  <a:srgbClr val="000000"/>
                </a:solidFill>
                <a:ea typeface="Calibri" panose="020F0502020204030204" pitchFamily="34" charset="0"/>
                <a:cs typeface="Arial" panose="020B0604020202020204" pitchFamily="34" charset="0"/>
              </a:rPr>
              <a:t>Centers for Disease Control and Prevention (CDC).</a:t>
            </a:r>
            <a:r>
              <a:rPr lang="en-US" sz="1800" dirty="0">
                <a:solidFill>
                  <a:srgbClr val="000000"/>
                </a:solidFill>
                <a:ea typeface="Calibri" panose="020F0502020204030204" pitchFamily="34" charset="0"/>
                <a:cs typeface="Arial" panose="020B0604020202020204" pitchFamily="34" charset="0"/>
              </a:rPr>
              <a:t> </a:t>
            </a:r>
            <a:r>
              <a:rPr lang="en-US" sz="1800" dirty="0">
                <a:solidFill>
                  <a:prstClr val="black"/>
                </a:solidFill>
                <a:ea typeface="Calibri" panose="020F0502020204030204" pitchFamily="34" charset="0"/>
                <a:cs typeface="Arial" panose="020B0604020202020204" pitchFamily="34" charset="0"/>
              </a:rPr>
              <a:t>(2018). </a:t>
            </a:r>
            <a:r>
              <a:rPr lang="en-US" sz="1800" i="1" dirty="0">
                <a:solidFill>
                  <a:prstClr val="black"/>
                </a:solidFill>
                <a:ea typeface="Calibri" panose="020F0502020204030204" pitchFamily="34" charset="0"/>
                <a:cs typeface="Arial" panose="020B0604020202020204" pitchFamily="34" charset="0"/>
              </a:rPr>
              <a:t>National Healthcare Safety Network.</a:t>
            </a:r>
            <a:r>
              <a:rPr lang="en-US" sz="1800" dirty="0">
                <a:solidFill>
                  <a:prstClr val="black"/>
                </a:solidFill>
                <a:ea typeface="Calibri" panose="020F0502020204030204" pitchFamily="34" charset="0"/>
                <a:cs typeface="Arial" panose="020B0604020202020204" pitchFamily="34" charset="0"/>
              </a:rPr>
              <a:t> Retrieved from https://www.cdc.gov/nhsn/</a:t>
            </a:r>
          </a:p>
          <a:p>
            <a:pPr marL="457200" lvl="0" indent="-457200">
              <a:lnSpc>
                <a:spcPct val="115000"/>
              </a:lnSpc>
              <a:spcBef>
                <a:spcPts val="0"/>
              </a:spcBef>
              <a:spcAft>
                <a:spcPts val="1000"/>
              </a:spcAft>
            </a:pPr>
            <a:r>
              <a:rPr lang="en-US" sz="1800" u="sng" dirty="0">
                <a:solidFill>
                  <a:srgbClr val="0000FF"/>
                </a:solidFill>
                <a:ea typeface="Calibri" panose="020F0502020204030204" pitchFamily="34" charset="0"/>
                <a:cs typeface="Arial" panose="020B0604020202020204" pitchFamily="34" charset="0"/>
              </a:rPr>
              <a:t> CDC. (2019). </a:t>
            </a:r>
            <a:r>
              <a:rPr lang="en-US" sz="1800" i="1" dirty="0">
                <a:solidFill>
                  <a:prstClr val="black"/>
                </a:solidFill>
                <a:ea typeface="Calibri" panose="020F0502020204030204" pitchFamily="34" charset="0"/>
                <a:cs typeface="Arial" panose="020B0604020202020204" pitchFamily="34" charset="0"/>
              </a:rPr>
              <a:t>Procedure-associated module SSI</a:t>
            </a:r>
            <a:r>
              <a:rPr lang="en-US" sz="1800" dirty="0">
                <a:solidFill>
                  <a:prstClr val="black"/>
                </a:solidFill>
                <a:ea typeface="Calibri" panose="020F0502020204030204" pitchFamily="34" charset="0"/>
                <a:cs typeface="Arial" panose="020B0604020202020204" pitchFamily="34" charset="0"/>
              </a:rPr>
              <a:t>.  Retrieved from </a:t>
            </a:r>
            <a:r>
              <a:rPr lang="en-US" sz="1800" u="sng" dirty="0">
                <a:solidFill>
                  <a:srgbClr val="0000FF"/>
                </a:solidFill>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https://www.cdc.gov/nhsn/pdfs/pscmanual/9pscssicurrent.pdf</a:t>
            </a:r>
            <a:endParaRPr lang="en-US" sz="1800" dirty="0">
              <a:solidFill>
                <a:prstClr val="black"/>
              </a:solidFill>
              <a:ea typeface="Calibri" panose="020F0502020204030204" pitchFamily="34" charset="0"/>
              <a:cs typeface="Arial" panose="020B0604020202020204" pitchFamily="34" charset="0"/>
            </a:endParaRP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Dias, M., Dick, A., Reynolds, R. M., Lahti-</a:t>
            </a:r>
            <a:r>
              <a:rPr lang="en-US" sz="1800" dirty="0" err="1">
                <a:solidFill>
                  <a:prstClr val="black"/>
                </a:solidFill>
                <a:ea typeface="Calibri" panose="020F0502020204030204" pitchFamily="34" charset="0"/>
                <a:cs typeface="Arial" panose="020B0604020202020204" pitchFamily="34" charset="0"/>
              </a:rPr>
              <a:t>Pulkkinen</a:t>
            </a:r>
            <a:r>
              <a:rPr lang="en-US" sz="1800" dirty="0">
                <a:solidFill>
                  <a:prstClr val="black"/>
                </a:solidFill>
                <a:ea typeface="Calibri" panose="020F0502020204030204" pitchFamily="34" charset="0"/>
                <a:cs typeface="Arial" panose="020B0604020202020204" pitchFamily="34" charset="0"/>
              </a:rPr>
              <a:t>, M., &amp; Denison, F. C. (2019). Predictors of surgical site skin infection and clinical outcome at caesarean section in the very severely obese: A retrospective cohort study. </a:t>
            </a:r>
            <a:r>
              <a:rPr lang="en-US" sz="1800" dirty="0" err="1">
                <a:solidFill>
                  <a:prstClr val="black"/>
                </a:solidFill>
                <a:ea typeface="Calibri" panose="020F0502020204030204" pitchFamily="34" charset="0"/>
                <a:cs typeface="Arial" panose="020B0604020202020204" pitchFamily="34" charset="0"/>
              </a:rPr>
              <a:t>Plos</a:t>
            </a:r>
            <a:r>
              <a:rPr lang="en-US" sz="1800" dirty="0">
                <a:solidFill>
                  <a:prstClr val="black"/>
                </a:solidFill>
                <a:ea typeface="Calibri" panose="020F0502020204030204" pitchFamily="34" charset="0"/>
                <a:cs typeface="Arial" panose="020B0604020202020204" pitchFamily="34" charset="0"/>
              </a:rPr>
              <a:t> One, 14(6), e0216157. doi.org/10.1371/journal.pone.0216157</a:t>
            </a: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Jasim, H., Syed S., Khan, A., Dawood, O., </a:t>
            </a:r>
            <a:r>
              <a:rPr lang="en-US" sz="1800" dirty="0" err="1">
                <a:solidFill>
                  <a:prstClr val="black"/>
                </a:solidFill>
                <a:ea typeface="Calibri" panose="020F0502020204030204" pitchFamily="34" charset="0"/>
                <a:cs typeface="Arial" panose="020B0604020202020204" pitchFamily="34" charset="0"/>
              </a:rPr>
              <a:t>Abdulameer</a:t>
            </a:r>
            <a:r>
              <a:rPr lang="en-US" sz="1800" dirty="0">
                <a:solidFill>
                  <a:prstClr val="black"/>
                </a:solidFill>
                <a:ea typeface="Calibri" panose="020F0502020204030204" pitchFamily="34" charset="0"/>
                <a:cs typeface="Arial" panose="020B0604020202020204" pitchFamily="34" charset="0"/>
              </a:rPr>
              <a:t>, A., &amp; Usha, R. (2017). Incidence and risk factors of surgical site infection among patients undergoing cesarean section. </a:t>
            </a:r>
            <a:r>
              <a:rPr lang="en-US" sz="1800" i="1" dirty="0">
                <a:solidFill>
                  <a:prstClr val="black"/>
                </a:solidFill>
                <a:ea typeface="Calibri" panose="020F0502020204030204" pitchFamily="34" charset="0"/>
                <a:cs typeface="Arial" panose="020B0604020202020204" pitchFamily="34" charset="0"/>
              </a:rPr>
              <a:t>Clinical Medicine Insights: Therapeutics</a:t>
            </a:r>
            <a:r>
              <a:rPr lang="en-US" sz="1800" dirty="0">
                <a:solidFill>
                  <a:prstClr val="black"/>
                </a:solidFill>
                <a:ea typeface="Calibri" panose="020F0502020204030204" pitchFamily="34" charset="0"/>
                <a:cs typeface="Arial" panose="020B0604020202020204" pitchFamily="34" charset="0"/>
              </a:rPr>
              <a:t>,</a:t>
            </a:r>
            <a:r>
              <a:rPr lang="en-US" sz="1800" i="1" dirty="0">
                <a:solidFill>
                  <a:prstClr val="black"/>
                </a:solidFill>
                <a:ea typeface="Calibri" panose="020F0502020204030204" pitchFamily="34" charset="0"/>
                <a:cs typeface="Arial" panose="020B0604020202020204" pitchFamily="34" charset="0"/>
              </a:rPr>
              <a:t> 9</a:t>
            </a:r>
            <a:r>
              <a:rPr lang="en-US" sz="1800" dirty="0">
                <a:solidFill>
                  <a:prstClr val="black"/>
                </a:solidFill>
                <a:ea typeface="Calibri" panose="020F0502020204030204" pitchFamily="34" charset="0"/>
                <a:cs typeface="Arial" panose="020B0604020202020204" pitchFamily="34" charset="0"/>
              </a:rPr>
              <a:t>, 1–7. </a:t>
            </a:r>
            <a:r>
              <a:rPr lang="en-US" sz="1800" u="sng" dirty="0">
                <a:solidFill>
                  <a:srgbClr val="0000FF"/>
                </a:solidFill>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https://doi.org/10.1177/1179559X1772527310.12968/bjom.2016.24.3.170</a:t>
            </a:r>
            <a:endParaRPr lang="en-US" sz="1800" dirty="0">
              <a:solidFill>
                <a:prstClr val="black"/>
              </a:solidFill>
              <a:ea typeface="Calibri" panose="020F0502020204030204" pitchFamily="34" charset="0"/>
              <a:cs typeface="Arial" panose="020B0604020202020204" pitchFamily="34" charset="0"/>
            </a:endParaRPr>
          </a:p>
          <a:p>
            <a:pPr marL="457200" lvl="0" indent="-457200">
              <a:lnSpc>
                <a:spcPct val="115000"/>
              </a:lnSpc>
              <a:spcBef>
                <a:spcPts val="0"/>
              </a:spcBef>
              <a:spcAft>
                <a:spcPts val="1000"/>
              </a:spcAft>
            </a:pPr>
            <a:r>
              <a:rPr lang="en-US" sz="1800" dirty="0">
                <a:solidFill>
                  <a:srgbClr val="000000"/>
                </a:solidFill>
                <a:ea typeface="Calibri" panose="020F0502020204030204" pitchFamily="34" charset="0"/>
                <a:cs typeface="Arial" panose="020B0604020202020204" pitchFamily="34" charset="0"/>
              </a:rPr>
              <a:t>The Joint Commission. (2019, January). </a:t>
            </a:r>
            <a:r>
              <a:rPr lang="en-US" sz="1800" i="1" dirty="0">
                <a:solidFill>
                  <a:srgbClr val="000000"/>
                </a:solidFill>
                <a:ea typeface="Calibri" panose="020F0502020204030204" pitchFamily="34" charset="0"/>
                <a:cs typeface="Arial" panose="020B0604020202020204" pitchFamily="34" charset="0"/>
              </a:rPr>
              <a:t>Hospital national patient safety goals</a:t>
            </a:r>
            <a:r>
              <a:rPr lang="en-US" sz="1800" dirty="0">
                <a:solidFill>
                  <a:srgbClr val="000000"/>
                </a:solidFill>
                <a:ea typeface="Calibri" panose="020F0502020204030204" pitchFamily="34" charset="0"/>
                <a:cs typeface="Arial" panose="020B0604020202020204" pitchFamily="34" charset="0"/>
              </a:rPr>
              <a:t>. Retrieved from </a:t>
            </a:r>
            <a:r>
              <a:rPr lang="en-US" sz="1800" u="sng" dirty="0">
                <a:solidFill>
                  <a:srgbClr val="0000FF"/>
                </a:solidFill>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https://www.jointcommission.org/assets/1/6/NPSG_Chapter_HAP_Jan2019.pdf </a:t>
            </a:r>
            <a:endParaRPr lang="en-US" sz="1800" dirty="0">
              <a:solidFill>
                <a:prstClr val="black"/>
              </a:solidFill>
              <a:ea typeface="Calibri" panose="020F0502020204030204" pitchFamily="34" charset="0"/>
              <a:cs typeface="Arial" panose="020B0604020202020204" pitchFamily="34" charset="0"/>
            </a:endParaRP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Leapfrog. (2017, March). </a:t>
            </a:r>
            <a:r>
              <a:rPr lang="en-US" sz="1800" i="1" dirty="0">
                <a:solidFill>
                  <a:prstClr val="black"/>
                </a:solidFill>
                <a:ea typeface="Calibri" panose="020F0502020204030204" pitchFamily="34" charset="0"/>
                <a:cs typeface="Arial" panose="020B0604020202020204" pitchFamily="34" charset="0"/>
              </a:rPr>
              <a:t>Cesarean birth trends in the United States, 1989–2015</a:t>
            </a:r>
            <a:r>
              <a:rPr lang="en-US" sz="1800" dirty="0">
                <a:solidFill>
                  <a:prstClr val="black"/>
                </a:solidFill>
                <a:ea typeface="Calibri" panose="020F0502020204030204" pitchFamily="34" charset="0"/>
                <a:cs typeface="Arial" panose="020B0604020202020204" pitchFamily="34" charset="0"/>
              </a:rPr>
              <a:t>. Retrieved from </a:t>
            </a:r>
            <a:r>
              <a:rPr lang="en-US" sz="1800" u="sng" dirty="0">
                <a:solidFill>
                  <a:srgbClr val="0000FF"/>
                </a:solidFill>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https://www.leapfroggroup.org/sites/default/files/Files/cesarean-section-trends-1989 2015.pdf</a:t>
            </a:r>
            <a:endParaRPr lang="en-US" sz="1800" dirty="0">
              <a:solidFill>
                <a:prstClr val="black"/>
              </a:solidFill>
              <a:ea typeface="Calibri" panose="020F0502020204030204" pitchFamily="34" charset="0"/>
              <a:cs typeface="Arial" panose="020B0604020202020204" pitchFamily="34" charset="0"/>
            </a:endParaRPr>
          </a:p>
          <a:p>
            <a:pPr marL="457200" lvl="0" indent="-457200">
              <a:lnSpc>
                <a:spcPct val="115000"/>
              </a:lnSpc>
              <a:spcBef>
                <a:spcPts val="0"/>
              </a:spcBef>
              <a:spcAft>
                <a:spcPts val="1000"/>
              </a:spcAft>
            </a:pPr>
            <a:r>
              <a:rPr lang="en-US" sz="1800" dirty="0" err="1">
                <a:solidFill>
                  <a:prstClr val="black"/>
                </a:solidFill>
                <a:ea typeface="Calibri" panose="020F0502020204030204" pitchFamily="34" charset="0"/>
                <a:cs typeface="Arial" panose="020B0604020202020204" pitchFamily="34" charset="0"/>
              </a:rPr>
              <a:t>Looby</a:t>
            </a:r>
            <a:r>
              <a:rPr lang="en-US" sz="1800" dirty="0">
                <a:solidFill>
                  <a:prstClr val="black"/>
                </a:solidFill>
                <a:ea typeface="Calibri" panose="020F0502020204030204" pitchFamily="34" charset="0"/>
                <a:cs typeface="Arial" panose="020B0604020202020204" pitchFamily="34" charset="0"/>
              </a:rPr>
              <a:t>, M. A., Vogel, R. I., </a:t>
            </a:r>
            <a:r>
              <a:rPr lang="en-US" sz="1800" dirty="0" err="1">
                <a:solidFill>
                  <a:prstClr val="black"/>
                </a:solidFill>
                <a:ea typeface="Calibri" panose="020F0502020204030204" pitchFamily="34" charset="0"/>
                <a:cs typeface="Arial" panose="020B0604020202020204" pitchFamily="34" charset="0"/>
              </a:rPr>
              <a:t>Bangdiwala</a:t>
            </a:r>
            <a:r>
              <a:rPr lang="en-US" sz="1800" dirty="0">
                <a:solidFill>
                  <a:prstClr val="black"/>
                </a:solidFill>
                <a:ea typeface="Calibri" panose="020F0502020204030204" pitchFamily="34" charset="0"/>
                <a:cs typeface="Arial" panose="020B0604020202020204" pitchFamily="34" charset="0"/>
              </a:rPr>
              <a:t>, A., </a:t>
            </a:r>
            <a:r>
              <a:rPr lang="en-US" sz="1800" dirty="0" err="1">
                <a:solidFill>
                  <a:prstClr val="black"/>
                </a:solidFill>
                <a:ea typeface="Calibri" panose="020F0502020204030204" pitchFamily="34" charset="0"/>
                <a:cs typeface="Arial" panose="020B0604020202020204" pitchFamily="34" charset="0"/>
              </a:rPr>
              <a:t>Hyer</a:t>
            </a:r>
            <a:r>
              <a:rPr lang="en-US" sz="1800" dirty="0">
                <a:solidFill>
                  <a:prstClr val="black"/>
                </a:solidFill>
                <a:ea typeface="Calibri" panose="020F0502020204030204" pitchFamily="34" charset="0"/>
                <a:cs typeface="Arial" panose="020B0604020202020204" pitchFamily="34" charset="0"/>
              </a:rPr>
              <a:t>, B., &amp; Das, K. (2017). Prophylactic negative pressure wound therapy in obese patients following cesarean delivery. </a:t>
            </a:r>
            <a:r>
              <a:rPr lang="en-US" sz="1800" i="1" dirty="0">
                <a:solidFill>
                  <a:prstClr val="black"/>
                </a:solidFill>
                <a:ea typeface="Calibri" panose="020F0502020204030204" pitchFamily="34" charset="0"/>
                <a:cs typeface="Arial" panose="020B0604020202020204" pitchFamily="34" charset="0"/>
              </a:rPr>
              <a:t>Surgical</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Innovation</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25</a:t>
            </a:r>
            <a:r>
              <a:rPr lang="en-US" sz="1800" dirty="0">
                <a:solidFill>
                  <a:prstClr val="black"/>
                </a:solidFill>
                <a:ea typeface="Calibri" panose="020F0502020204030204" pitchFamily="34" charset="0"/>
                <a:cs typeface="Arial" panose="020B0604020202020204" pitchFamily="34" charset="0"/>
              </a:rPr>
              <a:t>(1), 43-49. doi:10.1177/1553350617736652</a:t>
            </a:r>
          </a:p>
          <a:p>
            <a:pPr marL="457200" lvl="0" indent="-457200">
              <a:lnSpc>
                <a:spcPct val="115000"/>
              </a:lnSpc>
              <a:spcBef>
                <a:spcPts val="0"/>
              </a:spcBef>
              <a:spcAft>
                <a:spcPts val="1000"/>
              </a:spcAft>
            </a:pPr>
            <a:r>
              <a:rPr lang="en-US" sz="1800" u="sng" dirty="0">
                <a:solidFill>
                  <a:srgbClr val="0000FF"/>
                </a:solidFill>
                <a:ea typeface="Calibri" panose="020F0502020204030204" pitchFamily="34" charset="0"/>
                <a:cs typeface="Arial" panose="020B0604020202020204" pitchFamily="34" charset="0"/>
              </a:rPr>
              <a:t>McLaughlin, D. B., &amp; Olson, J. R. (2017). </a:t>
            </a:r>
            <a:r>
              <a:rPr lang="en-US" sz="1800" i="1" dirty="0">
                <a:solidFill>
                  <a:prstClr val="black"/>
                </a:solidFill>
                <a:ea typeface="Calibri" panose="020F0502020204030204" pitchFamily="34" charset="0"/>
                <a:cs typeface="Arial" panose="020B0604020202020204" pitchFamily="34" charset="0"/>
              </a:rPr>
              <a:t>Healthcare operations management</a:t>
            </a:r>
            <a:r>
              <a:rPr lang="en-US" sz="1800" dirty="0">
                <a:solidFill>
                  <a:prstClr val="black"/>
                </a:solidFill>
                <a:ea typeface="Calibri" panose="020F0502020204030204" pitchFamily="34" charset="0"/>
                <a:cs typeface="Arial" panose="020B0604020202020204" pitchFamily="34" charset="0"/>
              </a:rPr>
              <a:t> (3rd ed.). Chicago, IL: Health Administration Press. </a:t>
            </a: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Office of Disease Prevention and Health Promotion. (2019). </a:t>
            </a:r>
            <a:r>
              <a:rPr lang="en-US" sz="1800" i="1" dirty="0">
                <a:solidFill>
                  <a:prstClr val="black"/>
                </a:solidFill>
                <a:ea typeface="Calibri" panose="020F0502020204030204" pitchFamily="34" charset="0"/>
                <a:cs typeface="Arial" panose="020B0604020202020204" pitchFamily="34" charset="0"/>
              </a:rPr>
              <a:t>National targets and metrics</a:t>
            </a:r>
            <a:r>
              <a:rPr lang="en-US" sz="1800" dirty="0">
                <a:solidFill>
                  <a:prstClr val="black"/>
                </a:solidFill>
                <a:ea typeface="Calibri" panose="020F0502020204030204" pitchFamily="34" charset="0"/>
                <a:cs typeface="Arial" panose="020B0604020202020204" pitchFamily="34" charset="0"/>
              </a:rPr>
              <a:t>. Retrieved from </a:t>
            </a:r>
            <a:r>
              <a:rPr lang="en-US" sz="1800" u="sng" dirty="0">
                <a:solidFill>
                  <a:srgbClr val="0000FF"/>
                </a:solidFill>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https://health.gov/hcq/prevent-hai-measures.asp</a:t>
            </a:r>
            <a:endParaRPr lang="en-US" sz="1800" dirty="0">
              <a:solidFill>
                <a:prstClr val="black"/>
              </a:solidFill>
              <a:ea typeface="Calibri" panose="020F0502020204030204" pitchFamily="34" charset="0"/>
              <a:cs typeface="Arial" panose="020B0604020202020204" pitchFamily="34" charset="0"/>
            </a:endParaRP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Saeed, K., Corcoran, P., </a:t>
            </a:r>
            <a:r>
              <a:rPr lang="en-US" sz="1800" dirty="0" err="1">
                <a:solidFill>
                  <a:prstClr val="black"/>
                </a:solidFill>
                <a:ea typeface="Calibri" panose="020F0502020204030204" pitchFamily="34" charset="0"/>
                <a:cs typeface="Arial" panose="020B0604020202020204" pitchFamily="34" charset="0"/>
              </a:rPr>
              <a:t>O’Riordan</a:t>
            </a:r>
            <a:r>
              <a:rPr lang="en-US" sz="1800" dirty="0">
                <a:solidFill>
                  <a:prstClr val="black"/>
                </a:solidFill>
                <a:ea typeface="Calibri" panose="020F0502020204030204" pitchFamily="34" charset="0"/>
                <a:cs typeface="Arial" panose="020B0604020202020204" pitchFamily="34" charset="0"/>
              </a:rPr>
              <a:t>, M., &amp; Greene, R. (2019).  Risk factors for surgical site infection after cesarean delivery: A case-control study. </a:t>
            </a:r>
            <a:r>
              <a:rPr lang="en-US" sz="1800" i="1" dirty="0">
                <a:solidFill>
                  <a:prstClr val="black"/>
                </a:solidFill>
                <a:ea typeface="Calibri" panose="020F0502020204030204" pitchFamily="34" charset="0"/>
                <a:cs typeface="Arial" panose="020B0604020202020204" pitchFamily="34" charset="0"/>
              </a:rPr>
              <a:t>American Journal of Infection</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Control,</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47</a:t>
            </a:r>
            <a:r>
              <a:rPr lang="en-US" sz="1800" dirty="0">
                <a:solidFill>
                  <a:prstClr val="black"/>
                </a:solidFill>
                <a:ea typeface="Calibri" panose="020F0502020204030204" pitchFamily="34" charset="0"/>
                <a:cs typeface="Arial" panose="020B0604020202020204" pitchFamily="34" charset="0"/>
              </a:rPr>
              <a:t>(2), 164-169.  </a:t>
            </a:r>
            <a:r>
              <a:rPr lang="en-US" sz="1800" dirty="0" err="1">
                <a:solidFill>
                  <a:prstClr val="black"/>
                </a:solidFill>
                <a:ea typeface="Calibri" panose="020F0502020204030204" pitchFamily="34" charset="0"/>
                <a:cs typeface="Arial" panose="020B0604020202020204" pitchFamily="34" charset="0"/>
              </a:rPr>
              <a:t>doi</a:t>
            </a:r>
            <a:r>
              <a:rPr lang="en-US" sz="1800" dirty="0">
                <a:solidFill>
                  <a:prstClr val="black"/>
                </a:solidFill>
                <a:ea typeface="Calibri" panose="020F0502020204030204" pitchFamily="34" charset="0"/>
                <a:cs typeface="Arial" panose="020B0604020202020204" pitchFamily="34" charset="0"/>
              </a:rPr>
              <a:t>: https://doi.org/10.1016/j.ajic.2018.07.023</a:t>
            </a: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Swift, S., Zimmerman, M., &amp; Hardy-Fairbanks, A. (2015). Effect of single-use negative pressure wound therapy on </a:t>
            </a:r>
            <a:r>
              <a:rPr lang="en-US" sz="1800" dirty="0" err="1">
                <a:solidFill>
                  <a:prstClr val="black"/>
                </a:solidFill>
                <a:ea typeface="Calibri" panose="020F0502020204030204" pitchFamily="34" charset="0"/>
                <a:cs typeface="Arial" panose="020B0604020202020204" pitchFamily="34" charset="0"/>
              </a:rPr>
              <a:t>postcesarean</a:t>
            </a:r>
            <a:r>
              <a:rPr lang="en-US" sz="1800" dirty="0">
                <a:solidFill>
                  <a:prstClr val="black"/>
                </a:solidFill>
                <a:ea typeface="Calibri" panose="020F0502020204030204" pitchFamily="34" charset="0"/>
                <a:cs typeface="Arial" panose="020B0604020202020204" pitchFamily="34" charset="0"/>
              </a:rPr>
              <a:t> infections and wound complications for high-risk patients. </a:t>
            </a:r>
            <a:r>
              <a:rPr lang="en-US" sz="1800" i="1" dirty="0">
                <a:solidFill>
                  <a:prstClr val="black"/>
                </a:solidFill>
                <a:ea typeface="Calibri" panose="020F0502020204030204" pitchFamily="34" charset="0"/>
                <a:cs typeface="Arial" panose="020B0604020202020204" pitchFamily="34" charset="0"/>
              </a:rPr>
              <a:t>Journal of Reproductive Medicine</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60</a:t>
            </a:r>
            <a:r>
              <a:rPr lang="en-US" sz="1800" dirty="0">
                <a:solidFill>
                  <a:prstClr val="black"/>
                </a:solidFill>
                <a:ea typeface="Calibri" panose="020F0502020204030204" pitchFamily="34" charset="0"/>
                <a:cs typeface="Arial" panose="020B0604020202020204" pitchFamily="34" charset="0"/>
              </a:rPr>
              <a:t>(5-6), 211-218. </a:t>
            </a: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Spruce, L. (2015). Back to Basics: Implementing evidence-based practice. </a:t>
            </a:r>
            <a:r>
              <a:rPr lang="en-US" sz="1800" i="1" dirty="0">
                <a:solidFill>
                  <a:prstClr val="black"/>
                </a:solidFill>
                <a:ea typeface="Calibri" panose="020F0502020204030204" pitchFamily="34" charset="0"/>
                <a:cs typeface="Arial" panose="020B0604020202020204" pitchFamily="34" charset="0"/>
              </a:rPr>
              <a:t>AORN Journal</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101</a:t>
            </a:r>
            <a:r>
              <a:rPr lang="en-US" sz="1800" dirty="0">
                <a:solidFill>
                  <a:prstClr val="black"/>
                </a:solidFill>
                <a:ea typeface="Calibri" panose="020F0502020204030204" pitchFamily="34" charset="0"/>
                <a:cs typeface="Arial" panose="020B0604020202020204" pitchFamily="34" charset="0"/>
              </a:rPr>
              <a:t>(1), 106–114. https://doi.org/10.1016/j.aorn.2014.08.009</a:t>
            </a:r>
          </a:p>
          <a:p>
            <a:pPr marL="457200" lvl="0" indent="-457200">
              <a:lnSpc>
                <a:spcPct val="115000"/>
              </a:lnSpc>
              <a:spcBef>
                <a:spcPts val="0"/>
              </a:spcBef>
              <a:spcAft>
                <a:spcPts val="1000"/>
              </a:spcAft>
            </a:pPr>
            <a:r>
              <a:rPr lang="en-US" sz="1800" u="sng" dirty="0" err="1">
                <a:solidFill>
                  <a:srgbClr val="0000FF"/>
                </a:solidFill>
                <a:ea typeface="Calibri" panose="020F0502020204030204" pitchFamily="34" charset="0"/>
                <a:cs typeface="Arial" panose="020B0604020202020204" pitchFamily="34" charset="0"/>
              </a:rPr>
              <a:t>Strugala</a:t>
            </a:r>
            <a:r>
              <a:rPr lang="en-US" sz="1800" u="sng" dirty="0">
                <a:solidFill>
                  <a:srgbClr val="0000FF"/>
                </a:solidFill>
                <a:ea typeface="Calibri" panose="020F0502020204030204" pitchFamily="34" charset="0"/>
                <a:cs typeface="Arial" panose="020B0604020202020204" pitchFamily="34" charset="0"/>
              </a:rPr>
              <a:t>, V., &amp; Martin, R. (2017). </a:t>
            </a:r>
            <a:r>
              <a:rPr lang="en-US" sz="1800" dirty="0">
                <a:solidFill>
                  <a:prstClr val="black"/>
                </a:solidFill>
                <a:ea typeface="Calibri" panose="020F0502020204030204" pitchFamily="34" charset="0"/>
                <a:cs typeface="Arial" panose="020B0604020202020204" pitchFamily="34" charset="0"/>
              </a:rPr>
              <a:t>Meta-analysis of comparative trials evaluating a prophylactic single-use negative pressure wound therapy system for the prevention of surgical site complications. </a:t>
            </a:r>
            <a:r>
              <a:rPr lang="en-US" sz="1800" i="1" dirty="0">
                <a:solidFill>
                  <a:prstClr val="black"/>
                </a:solidFill>
                <a:ea typeface="Calibri" panose="020F0502020204030204" pitchFamily="34" charset="0"/>
                <a:cs typeface="Arial" panose="020B0604020202020204" pitchFamily="34" charset="0"/>
              </a:rPr>
              <a:t>Surgical Infections</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18</a:t>
            </a:r>
            <a:r>
              <a:rPr lang="en-US" sz="1800" dirty="0">
                <a:solidFill>
                  <a:prstClr val="black"/>
                </a:solidFill>
                <a:ea typeface="Calibri" panose="020F0502020204030204" pitchFamily="34" charset="0"/>
                <a:cs typeface="Arial" panose="020B0604020202020204" pitchFamily="34" charset="0"/>
              </a:rPr>
              <a:t>(7), 810-819. doi:10.1089/sur.2017.156</a:t>
            </a: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Vallejo, M., </a:t>
            </a:r>
            <a:r>
              <a:rPr lang="en-US" sz="1800" dirty="0" err="1">
                <a:solidFill>
                  <a:prstClr val="black"/>
                </a:solidFill>
                <a:ea typeface="Calibri" panose="020F0502020204030204" pitchFamily="34" charset="0"/>
                <a:cs typeface="Arial" panose="020B0604020202020204" pitchFamily="34" charset="0"/>
              </a:rPr>
              <a:t>Attaallah</a:t>
            </a:r>
            <a:r>
              <a:rPr lang="en-US" sz="1800" dirty="0">
                <a:solidFill>
                  <a:prstClr val="black"/>
                </a:solidFill>
                <a:ea typeface="Calibri" panose="020F0502020204030204" pitchFamily="34" charset="0"/>
                <a:cs typeface="Arial" panose="020B0604020202020204" pitchFamily="34" charset="0"/>
              </a:rPr>
              <a:t>, A., Shapiro, R., </a:t>
            </a:r>
            <a:r>
              <a:rPr lang="en-US" sz="1800" dirty="0" err="1">
                <a:solidFill>
                  <a:prstClr val="black"/>
                </a:solidFill>
                <a:ea typeface="Calibri" panose="020F0502020204030204" pitchFamily="34" charset="0"/>
                <a:cs typeface="Arial" panose="020B0604020202020204" pitchFamily="34" charset="0"/>
              </a:rPr>
              <a:t>Elzamzamy</a:t>
            </a:r>
            <a:r>
              <a:rPr lang="en-US" sz="1800" dirty="0">
                <a:solidFill>
                  <a:prstClr val="black"/>
                </a:solidFill>
                <a:ea typeface="Calibri" panose="020F0502020204030204" pitchFamily="34" charset="0"/>
                <a:cs typeface="Arial" panose="020B0604020202020204" pitchFamily="34" charset="0"/>
              </a:rPr>
              <a:t>, O., Mueller, M., &amp; Eller, W. (2017). Independent risk factors for surgical site infection after cesarean delivery in a rural tertiary care medical center. </a:t>
            </a:r>
            <a:r>
              <a:rPr lang="en-US" sz="1800" i="1" dirty="0">
                <a:solidFill>
                  <a:prstClr val="black"/>
                </a:solidFill>
                <a:ea typeface="Calibri" panose="020F0502020204030204" pitchFamily="34" charset="0"/>
                <a:cs typeface="Arial" panose="020B0604020202020204" pitchFamily="34" charset="0"/>
              </a:rPr>
              <a:t>Journal of Anesthesia</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31</a:t>
            </a:r>
            <a:r>
              <a:rPr lang="en-US" sz="1800" dirty="0">
                <a:solidFill>
                  <a:prstClr val="black"/>
                </a:solidFill>
                <a:ea typeface="Calibri" panose="020F0502020204030204" pitchFamily="34" charset="0"/>
                <a:cs typeface="Arial" panose="020B0604020202020204" pitchFamily="34" charset="0"/>
              </a:rPr>
              <a:t>(1), 120–126. </a:t>
            </a:r>
            <a:r>
              <a:rPr lang="en-US" sz="1800" u="sng" dirty="0">
                <a:solidFill>
                  <a:srgbClr val="0000FF"/>
                </a:solidFill>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https://doi.org/10.1007/s00540-016-2266-2</a:t>
            </a:r>
            <a:endParaRPr lang="en-US" sz="1800" dirty="0">
              <a:solidFill>
                <a:prstClr val="black"/>
              </a:solidFill>
              <a:ea typeface="Calibri" panose="020F0502020204030204" pitchFamily="34" charset="0"/>
              <a:cs typeface="Arial" panose="020B0604020202020204" pitchFamily="34" charset="0"/>
            </a:endParaRP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Villers, M., Hopkins, M., Harris, B., </a:t>
            </a:r>
            <a:r>
              <a:rPr lang="en-US" sz="1800" dirty="0" err="1">
                <a:solidFill>
                  <a:prstClr val="black"/>
                </a:solidFill>
                <a:ea typeface="Calibri" panose="020F0502020204030204" pitchFamily="34" charset="0"/>
                <a:cs typeface="Arial" panose="020B0604020202020204" pitchFamily="34" charset="0"/>
              </a:rPr>
              <a:t>Brancazio</a:t>
            </a:r>
            <a:r>
              <a:rPr lang="en-US" sz="1800" dirty="0">
                <a:solidFill>
                  <a:prstClr val="black"/>
                </a:solidFill>
                <a:ea typeface="Calibri" panose="020F0502020204030204" pitchFamily="34" charset="0"/>
                <a:cs typeface="Arial" panose="020B0604020202020204" pitchFamily="34" charset="0"/>
              </a:rPr>
              <a:t>, L., </a:t>
            </a:r>
            <a:r>
              <a:rPr lang="en-US" sz="1800" dirty="0" err="1">
                <a:solidFill>
                  <a:prstClr val="black"/>
                </a:solidFill>
                <a:ea typeface="Calibri" panose="020F0502020204030204" pitchFamily="34" charset="0"/>
                <a:cs typeface="Arial" panose="020B0604020202020204" pitchFamily="34" charset="0"/>
              </a:rPr>
              <a:t>Grotegut</a:t>
            </a:r>
            <a:r>
              <a:rPr lang="en-US" sz="1800" dirty="0">
                <a:solidFill>
                  <a:prstClr val="black"/>
                </a:solidFill>
                <a:ea typeface="Calibri" panose="020F0502020204030204" pitchFamily="34" charset="0"/>
                <a:cs typeface="Arial" panose="020B0604020202020204" pitchFamily="34" charset="0"/>
              </a:rPr>
              <a:t>, C., &amp; Heine, R. (2017).  Negative pressure wound therapy reduces cesarean delivery surgical site infections in morbidly obese women. </a:t>
            </a:r>
            <a:r>
              <a:rPr lang="en-US" sz="1800" i="1" dirty="0">
                <a:solidFill>
                  <a:prstClr val="black"/>
                </a:solidFill>
                <a:ea typeface="Calibri" panose="020F0502020204030204" pitchFamily="34" charset="0"/>
                <a:cs typeface="Arial" panose="020B0604020202020204" pitchFamily="34" charset="0"/>
              </a:rPr>
              <a:t>American Journal of Obstetrics and Gynecology</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216</a:t>
            </a:r>
            <a:r>
              <a:rPr lang="en-US" sz="1800" dirty="0">
                <a:solidFill>
                  <a:prstClr val="black"/>
                </a:solidFill>
                <a:ea typeface="Calibri" panose="020F0502020204030204" pitchFamily="34" charset="0"/>
                <a:cs typeface="Arial" panose="020B0604020202020204" pitchFamily="34" charset="0"/>
              </a:rPr>
              <a:t>(1), S207. doi:10.1016/j.ajog.2016.11.599</a:t>
            </a:r>
          </a:p>
          <a:p>
            <a:pPr marL="457200" lvl="0" indent="-457200">
              <a:lnSpc>
                <a:spcPct val="115000"/>
              </a:lnSpc>
              <a:spcBef>
                <a:spcPts val="0"/>
              </a:spcBef>
              <a:spcAft>
                <a:spcPts val="1000"/>
              </a:spcAft>
            </a:pPr>
            <a:r>
              <a:rPr lang="en-US" sz="1800" dirty="0">
                <a:solidFill>
                  <a:prstClr val="black"/>
                </a:solidFill>
                <a:ea typeface="Calibri" panose="020F0502020204030204" pitchFamily="34" charset="0"/>
                <a:cs typeface="Arial" panose="020B0604020202020204" pitchFamily="34" charset="0"/>
              </a:rPr>
              <a:t>World Health Organization. (n.d.). </a:t>
            </a:r>
            <a:r>
              <a:rPr lang="en-US" sz="1800" i="1" dirty="0">
                <a:solidFill>
                  <a:prstClr val="black"/>
                </a:solidFill>
                <a:ea typeface="Calibri" panose="020F0502020204030204" pitchFamily="34" charset="0"/>
                <a:cs typeface="Arial" panose="020B0604020202020204" pitchFamily="34" charset="0"/>
              </a:rPr>
              <a:t>Protocol for surgical site infection surveillance with a focus on settings with limited resources</a:t>
            </a:r>
            <a:r>
              <a:rPr lang="en-US" sz="1800" dirty="0">
                <a:solidFill>
                  <a:prstClr val="black"/>
                </a:solidFill>
                <a:ea typeface="Calibri" panose="020F0502020204030204" pitchFamily="34" charset="0"/>
                <a:cs typeface="Arial" panose="020B0604020202020204" pitchFamily="34" charset="0"/>
              </a:rPr>
              <a:t>. Retrieved from </a:t>
            </a:r>
            <a:r>
              <a:rPr lang="en-US" sz="1800" u="sng" dirty="0">
                <a:solidFill>
                  <a:srgbClr val="0000FF"/>
                </a:solidFill>
                <a:ea typeface="Calibri" panose="020F050202020403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https://www.who.int/infectionprevention/tools/surgical/SSI-surveillance-protocol.pdf</a:t>
            </a:r>
            <a:r>
              <a:rPr lang="en-US" sz="1800" dirty="0">
                <a:solidFill>
                  <a:prstClr val="black"/>
                </a:solidFill>
                <a:ea typeface="Calibri" panose="020F0502020204030204" pitchFamily="34" charset="0"/>
                <a:cs typeface="Arial" panose="020B0604020202020204" pitchFamily="34" charset="0"/>
              </a:rPr>
              <a:t> </a:t>
            </a:r>
          </a:p>
          <a:p>
            <a:pPr marL="457200" lvl="0" indent="-457200">
              <a:lnSpc>
                <a:spcPct val="115000"/>
              </a:lnSpc>
              <a:spcBef>
                <a:spcPts val="0"/>
              </a:spcBef>
              <a:spcAft>
                <a:spcPts val="1000"/>
              </a:spcAft>
            </a:pPr>
            <a:r>
              <a:rPr lang="en-US" sz="1800" u="sng" dirty="0">
                <a:solidFill>
                  <a:srgbClr val="0000FF"/>
                </a:solidFill>
                <a:ea typeface="Calibri" panose="020F0502020204030204" pitchFamily="34" charset="0"/>
                <a:cs typeface="Arial" panose="020B0604020202020204" pitchFamily="34" charset="0"/>
              </a:rPr>
              <a:t>Yu, L., </a:t>
            </a:r>
            <a:r>
              <a:rPr lang="en-US" sz="1800" u="sng" dirty="0" err="1">
                <a:solidFill>
                  <a:srgbClr val="0000FF"/>
                </a:solidFill>
                <a:ea typeface="Calibri" panose="020F0502020204030204" pitchFamily="34" charset="0"/>
                <a:cs typeface="Arial" panose="020B0604020202020204" pitchFamily="34" charset="0"/>
              </a:rPr>
              <a:t>Kronen</a:t>
            </a:r>
            <a:r>
              <a:rPr lang="en-US" sz="1800" u="sng" dirty="0">
                <a:solidFill>
                  <a:srgbClr val="0000FF"/>
                </a:solidFill>
                <a:ea typeface="Calibri" panose="020F0502020204030204" pitchFamily="34" charset="0"/>
                <a:cs typeface="Arial" panose="020B0604020202020204" pitchFamily="34" charset="0"/>
              </a:rPr>
              <a:t>, R. J., Simon, L. E., Stoll, C. R., Colditz, G. A., &amp; </a:t>
            </a:r>
            <a:r>
              <a:rPr lang="en-US" sz="1800" u="sng" dirty="0" err="1">
                <a:solidFill>
                  <a:srgbClr val="0000FF"/>
                </a:solidFill>
                <a:ea typeface="Calibri" panose="020F0502020204030204" pitchFamily="34" charset="0"/>
                <a:cs typeface="Arial" panose="020B0604020202020204" pitchFamily="34" charset="0"/>
              </a:rPr>
              <a:t>Tuuli</a:t>
            </a:r>
            <a:r>
              <a:rPr lang="en-US" sz="1800" u="sng" dirty="0">
                <a:solidFill>
                  <a:srgbClr val="0000FF"/>
                </a:solidFill>
                <a:ea typeface="Calibri" panose="020F0502020204030204" pitchFamily="34" charset="0"/>
                <a:cs typeface="Arial" panose="020B0604020202020204" pitchFamily="34" charset="0"/>
              </a:rPr>
              <a:t>, M. G. </a:t>
            </a:r>
            <a:r>
              <a:rPr lang="en-US" sz="1800" dirty="0">
                <a:solidFill>
                  <a:prstClr val="black"/>
                </a:solidFill>
                <a:ea typeface="Calibri" panose="020F0502020204030204" pitchFamily="34" charset="0"/>
                <a:cs typeface="Arial" panose="020B0604020202020204" pitchFamily="34" charset="0"/>
              </a:rPr>
              <a:t>(2018). Prophylactic negative-pressure wound therapy after cesarean is associated with reduced risk of surgical site infection: A systematic review and meta-analysis. </a:t>
            </a:r>
            <a:r>
              <a:rPr lang="en-US" sz="1800" i="1" dirty="0">
                <a:solidFill>
                  <a:prstClr val="black"/>
                </a:solidFill>
                <a:ea typeface="Calibri" panose="020F0502020204030204" pitchFamily="34" charset="0"/>
                <a:cs typeface="Arial" panose="020B0604020202020204" pitchFamily="34" charset="0"/>
              </a:rPr>
              <a:t>American Journal of Obstetrics and Gynecology</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218</a:t>
            </a:r>
            <a:r>
              <a:rPr lang="en-US" sz="1800" dirty="0">
                <a:solidFill>
                  <a:prstClr val="black"/>
                </a:solidFill>
                <a:ea typeface="Calibri" panose="020F0502020204030204" pitchFamily="34" charset="0"/>
                <a:cs typeface="Arial" panose="020B0604020202020204" pitchFamily="34" charset="0"/>
              </a:rPr>
              <a:t>(2), 200-210.e1. doi:10.1016/j.ajog.2017.09.017</a:t>
            </a:r>
          </a:p>
          <a:p>
            <a:pPr marL="457200" lvl="0" indent="-457200">
              <a:lnSpc>
                <a:spcPct val="115000"/>
              </a:lnSpc>
              <a:spcBef>
                <a:spcPts val="0"/>
              </a:spcBef>
              <a:spcAft>
                <a:spcPts val="1000"/>
              </a:spcAft>
            </a:pPr>
            <a:r>
              <a:rPr lang="en-US" sz="1800" dirty="0" err="1">
                <a:solidFill>
                  <a:prstClr val="black"/>
                </a:solidFill>
                <a:ea typeface="Calibri" panose="020F0502020204030204" pitchFamily="34" charset="0"/>
                <a:cs typeface="Arial" panose="020B0604020202020204" pitchFamily="34" charset="0"/>
              </a:rPr>
              <a:t>Zuarez</a:t>
            </a:r>
            <a:r>
              <a:rPr lang="en-US" sz="1800" dirty="0">
                <a:solidFill>
                  <a:prstClr val="black"/>
                </a:solidFill>
                <a:ea typeface="Calibri" panose="020F0502020204030204" pitchFamily="34" charset="0"/>
                <a:cs typeface="Arial" panose="020B0604020202020204" pitchFamily="34" charset="0"/>
              </a:rPr>
              <a:t>-Easton S, </a:t>
            </a:r>
            <a:r>
              <a:rPr lang="en-US" sz="1800" dirty="0" err="1">
                <a:solidFill>
                  <a:prstClr val="black"/>
                </a:solidFill>
                <a:ea typeface="Calibri" panose="020F0502020204030204" pitchFamily="34" charset="0"/>
                <a:cs typeface="Arial" panose="020B0604020202020204" pitchFamily="34" charset="0"/>
              </a:rPr>
              <a:t>Zafran</a:t>
            </a:r>
            <a:r>
              <a:rPr lang="en-US" sz="1800" dirty="0">
                <a:solidFill>
                  <a:prstClr val="black"/>
                </a:solidFill>
                <a:ea typeface="Calibri" panose="020F0502020204030204" pitchFamily="34" charset="0"/>
                <a:cs typeface="Arial" panose="020B0604020202020204" pitchFamily="34" charset="0"/>
              </a:rPr>
              <a:t> N, </a:t>
            </a:r>
            <a:r>
              <a:rPr lang="en-US" sz="1800" dirty="0" err="1">
                <a:solidFill>
                  <a:prstClr val="black"/>
                </a:solidFill>
                <a:ea typeface="Calibri" panose="020F0502020204030204" pitchFamily="34" charset="0"/>
                <a:cs typeface="Arial" panose="020B0604020202020204" pitchFamily="34" charset="0"/>
              </a:rPr>
              <a:t>Garmi</a:t>
            </a:r>
            <a:r>
              <a:rPr lang="en-US" sz="1800" dirty="0">
                <a:solidFill>
                  <a:prstClr val="black"/>
                </a:solidFill>
                <a:ea typeface="Calibri" panose="020F0502020204030204" pitchFamily="34" charset="0"/>
                <a:cs typeface="Arial" panose="020B0604020202020204" pitchFamily="34" charset="0"/>
              </a:rPr>
              <a:t> G, &amp; Salim R. (2017). </a:t>
            </a:r>
            <a:r>
              <a:rPr lang="en-US" sz="1800" dirty="0" err="1">
                <a:solidFill>
                  <a:prstClr val="black"/>
                </a:solidFill>
                <a:ea typeface="Calibri" panose="020F0502020204030204" pitchFamily="34" charset="0"/>
                <a:cs typeface="Arial" panose="020B0604020202020204" pitchFamily="34" charset="0"/>
              </a:rPr>
              <a:t>Postcesarean</a:t>
            </a:r>
            <a:r>
              <a:rPr lang="en-US" sz="1800" dirty="0">
                <a:solidFill>
                  <a:prstClr val="black"/>
                </a:solidFill>
                <a:ea typeface="Calibri" panose="020F0502020204030204" pitchFamily="34" charset="0"/>
                <a:cs typeface="Arial" panose="020B0604020202020204" pitchFamily="34" charset="0"/>
              </a:rPr>
              <a:t> wound infection: Prevalence, impact, prevention, and management challenges. </a:t>
            </a:r>
            <a:r>
              <a:rPr lang="en-US" sz="1800" i="1" dirty="0">
                <a:solidFill>
                  <a:prstClr val="black"/>
                </a:solidFill>
                <a:ea typeface="Calibri" panose="020F0502020204030204" pitchFamily="34" charset="0"/>
                <a:cs typeface="Arial" panose="020B0604020202020204" pitchFamily="34" charset="0"/>
              </a:rPr>
              <a:t>International Journal of Women’s Health</a:t>
            </a:r>
            <a:r>
              <a:rPr lang="en-US" sz="1800" dirty="0">
                <a:solidFill>
                  <a:prstClr val="black"/>
                </a:solidFill>
                <a:ea typeface="Calibri" panose="020F0502020204030204" pitchFamily="34" charset="0"/>
                <a:cs typeface="Arial" panose="020B0604020202020204" pitchFamily="34" charset="0"/>
              </a:rPr>
              <a:t>, </a:t>
            </a:r>
            <a:r>
              <a:rPr lang="en-US" sz="1800" i="1" dirty="0">
                <a:solidFill>
                  <a:prstClr val="black"/>
                </a:solidFill>
                <a:ea typeface="Calibri" panose="020F0502020204030204" pitchFamily="34" charset="0"/>
                <a:cs typeface="Arial" panose="020B0604020202020204" pitchFamily="34" charset="0"/>
              </a:rPr>
              <a:t>9</a:t>
            </a:r>
            <a:r>
              <a:rPr lang="en-US" sz="1800" dirty="0">
                <a:solidFill>
                  <a:prstClr val="black"/>
                </a:solidFill>
                <a:ea typeface="Calibri" panose="020F0502020204030204" pitchFamily="34" charset="0"/>
                <a:cs typeface="Arial" panose="020B0604020202020204" pitchFamily="34" charset="0"/>
              </a:rPr>
              <a:t>, 81. Retrieved from https://www.ncbi.nlm.nih.gov/pmc/articles/PMC5322852/</a:t>
            </a:r>
          </a:p>
          <a:p>
            <a:endParaRPr lang="en-US" dirty="0"/>
          </a:p>
        </p:txBody>
      </p:sp>
      <p:sp>
        <p:nvSpPr>
          <p:cNvPr id="30" name="Text Placeholder 29"/>
          <p:cNvSpPr>
            <a:spLocks noGrp="1"/>
          </p:cNvSpPr>
          <p:nvPr>
            <p:ph type="body" sz="quarter" idx="28"/>
          </p:nvPr>
        </p:nvSpPr>
        <p:spPr>
          <a:xfrm>
            <a:off x="22406921" y="25004023"/>
            <a:ext cx="9732777" cy="6063176"/>
          </a:xfrm>
        </p:spPr>
        <p:txBody>
          <a:bodyPr/>
          <a:lstStyle/>
          <a:p>
            <a:pPr marL="457200" indent="-457200" algn="just">
              <a:buFont typeface="Arial" panose="020B0604020202020204" pitchFamily="34" charset="0"/>
              <a:buChar char="•"/>
            </a:pPr>
            <a:r>
              <a:rPr lang="en-US" sz="3200" dirty="0"/>
              <a:t>Monitoring will continue and the identification of future infections will continue to be evaluated for root causes and interventions will aimed at eliminating cesarean section infections</a:t>
            </a:r>
          </a:p>
          <a:p>
            <a:pPr marL="457200" indent="-457200" algn="just">
              <a:buFont typeface="Arial" panose="020B0604020202020204" pitchFamily="34" charset="0"/>
              <a:buChar char="•"/>
            </a:pPr>
            <a:r>
              <a:rPr lang="en-US" sz="3200" dirty="0"/>
              <a:t>The study population was limited to patients undergoing C/S at one campus of a hospital system located in Northeast Georgia. </a:t>
            </a:r>
          </a:p>
          <a:p>
            <a:pPr marL="457200" indent="-457200" algn="just">
              <a:buFont typeface="Arial" panose="020B0604020202020204" pitchFamily="34" charset="0"/>
              <a:buChar char="•"/>
            </a:pPr>
            <a:r>
              <a:rPr lang="en-US" sz="3200" dirty="0"/>
              <a:t>Future work may consider replication with a larger population sample from different organizations and varies geographic regions. </a:t>
            </a:r>
          </a:p>
          <a:p>
            <a:endParaRPr lang="en-US" dirty="0"/>
          </a:p>
        </p:txBody>
      </p:sp>
      <p:sp>
        <p:nvSpPr>
          <p:cNvPr id="31" name="Text Placeholder 30"/>
          <p:cNvSpPr>
            <a:spLocks noGrp="1"/>
          </p:cNvSpPr>
          <p:nvPr>
            <p:ph type="body" sz="quarter" idx="29"/>
          </p:nvPr>
        </p:nvSpPr>
        <p:spPr>
          <a:solidFill>
            <a:srgbClr val="F26724"/>
          </a:solidFill>
        </p:spPr>
        <p:txBody>
          <a:bodyPr/>
          <a:lstStyle/>
          <a:p>
            <a:endParaRPr lang="en-US" dirty="0"/>
          </a:p>
        </p:txBody>
      </p:sp>
      <p:sp>
        <p:nvSpPr>
          <p:cNvPr id="448" name="Text Placeholder 447"/>
          <p:cNvSpPr>
            <a:spLocks noGrp="1"/>
          </p:cNvSpPr>
          <p:nvPr>
            <p:ph type="body" sz="quarter" idx="30"/>
          </p:nvPr>
        </p:nvSpPr>
        <p:spPr>
          <a:xfrm>
            <a:off x="32916809" y="27567541"/>
            <a:ext cx="10052050" cy="1680438"/>
          </a:xfrm>
        </p:spPr>
        <p:txBody>
          <a:bodyPr/>
          <a:lstStyle/>
          <a:p>
            <a:pPr algn="ctr"/>
            <a:r>
              <a:rPr lang="en-US" sz="3600" dirty="0"/>
              <a:t>Candice Ledford, MSN, RNC-OB</a:t>
            </a:r>
          </a:p>
          <a:p>
            <a:pPr algn="ctr"/>
            <a:r>
              <a:rPr lang="en-US" sz="3600" dirty="0"/>
              <a:t>Jessica Martin, BSN, RNC-OB, C-EFM</a:t>
            </a:r>
          </a:p>
        </p:txBody>
      </p:sp>
      <p:sp>
        <p:nvSpPr>
          <p:cNvPr id="449" name="Text Placeholder 448"/>
          <p:cNvSpPr>
            <a:spLocks noGrp="1"/>
          </p:cNvSpPr>
          <p:nvPr>
            <p:ph type="body" sz="quarter" idx="151"/>
          </p:nvPr>
        </p:nvSpPr>
        <p:spPr>
          <a:xfrm>
            <a:off x="5486400" y="2627219"/>
            <a:ext cx="27419136" cy="1637973"/>
          </a:xfrm>
        </p:spPr>
        <p:txBody>
          <a:bodyPr>
            <a:normAutofit fontScale="70000" lnSpcReduction="20000"/>
          </a:bodyPr>
          <a:lstStyle/>
          <a:p>
            <a:r>
              <a:rPr lang="en-US" dirty="0"/>
              <a:t>More Than Just a Bundle: Prophylactic Dressing on Cesarean Section Patients to Reduce Surgical Site Infection</a:t>
            </a:r>
          </a:p>
          <a:p>
            <a:endParaRPr lang="en-US" dirty="0"/>
          </a:p>
        </p:txBody>
      </p:sp>
      <p:sp>
        <p:nvSpPr>
          <p:cNvPr id="451" name="Text Placeholder 450"/>
          <p:cNvSpPr>
            <a:spLocks noGrp="1"/>
          </p:cNvSpPr>
          <p:nvPr>
            <p:ph type="body" sz="quarter" idx="153"/>
          </p:nvPr>
        </p:nvSpPr>
        <p:spPr>
          <a:xfrm>
            <a:off x="5486400" y="420612"/>
            <a:ext cx="25335705" cy="1637973"/>
          </a:xfrm>
        </p:spPr>
        <p:txBody>
          <a:bodyPr>
            <a:normAutofit fontScale="92500" lnSpcReduction="10000"/>
          </a:bodyPr>
          <a:lstStyle/>
          <a:p>
            <a:r>
              <a:rPr lang="en-US" dirty="0"/>
              <a:t>Research Week</a:t>
            </a:r>
          </a:p>
        </p:txBody>
      </p:sp>
      <p:sp>
        <p:nvSpPr>
          <p:cNvPr id="452" name="Text Placeholder 451"/>
          <p:cNvSpPr>
            <a:spLocks noGrp="1"/>
          </p:cNvSpPr>
          <p:nvPr>
            <p:ph type="body" sz="quarter" idx="154"/>
          </p:nvPr>
        </p:nvSpPr>
        <p:spPr/>
        <p:txBody>
          <a:bodyPr/>
          <a:lstStyle/>
          <a:p>
            <a:endParaRPr lang="en-US"/>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2342632" y="-501830"/>
            <a:ext cx="11172825" cy="5086350"/>
          </a:xfrm>
          <a:prstGeom prst="rect">
            <a:avLst/>
          </a:prstGeom>
        </p:spPr>
      </p:pic>
      <p:pic>
        <p:nvPicPr>
          <p:cNvPr id="21" name="Picture 20">
            <a:extLst>
              <a:ext uri="{FF2B5EF4-FFF2-40B4-BE49-F238E27FC236}">
                <a16:creationId xmlns:a16="http://schemas.microsoft.com/office/drawing/2014/main" id="{1EF18403-B0C4-4BE2-AF86-D1977622BD38}"/>
              </a:ext>
            </a:extLst>
          </p:cNvPr>
          <p:cNvPicPr>
            <a:picLocks noChangeAspect="1"/>
          </p:cNvPicPr>
          <p:nvPr/>
        </p:nvPicPr>
        <p:blipFill>
          <a:blip r:embed="rId13"/>
          <a:stretch>
            <a:fillRect/>
          </a:stretch>
        </p:blipFill>
        <p:spPr>
          <a:xfrm>
            <a:off x="546597" y="550209"/>
            <a:ext cx="4221345" cy="3721849"/>
          </a:xfrm>
          <a:prstGeom prst="rect">
            <a:avLst/>
          </a:prstGeom>
        </p:spPr>
      </p:pic>
      <p:pic>
        <p:nvPicPr>
          <p:cNvPr id="32" name="Picture 31">
            <a:extLst>
              <a:ext uri="{FF2B5EF4-FFF2-40B4-BE49-F238E27FC236}">
                <a16:creationId xmlns:a16="http://schemas.microsoft.com/office/drawing/2014/main" id="{1B90292A-3832-4406-A7CE-0F9D46FCAEC3}"/>
              </a:ext>
            </a:extLst>
          </p:cNvPr>
          <p:cNvPicPr>
            <a:picLocks noChangeAspect="1"/>
          </p:cNvPicPr>
          <p:nvPr/>
        </p:nvPicPr>
        <p:blipFill>
          <a:blip r:embed="rId14"/>
          <a:stretch>
            <a:fillRect/>
          </a:stretch>
        </p:blipFill>
        <p:spPr>
          <a:xfrm>
            <a:off x="11596687" y="5765874"/>
            <a:ext cx="10085677" cy="8687146"/>
          </a:xfrm>
          <a:prstGeom prst="rect">
            <a:avLst/>
          </a:prstGeom>
        </p:spPr>
      </p:pic>
      <p:sp>
        <p:nvSpPr>
          <p:cNvPr id="33" name="Text Placeholder 23">
            <a:extLst>
              <a:ext uri="{FF2B5EF4-FFF2-40B4-BE49-F238E27FC236}">
                <a16:creationId xmlns:a16="http://schemas.microsoft.com/office/drawing/2014/main" id="{DC8BE43F-5F76-4CE8-A4D3-A84F25551980}"/>
              </a:ext>
            </a:extLst>
          </p:cNvPr>
          <p:cNvSpPr txBox="1">
            <a:spLocks/>
          </p:cNvSpPr>
          <p:nvPr/>
        </p:nvSpPr>
        <p:spPr>
          <a:xfrm>
            <a:off x="11617667" y="14470136"/>
            <a:ext cx="9925299" cy="754045"/>
          </a:xfrm>
          <a:prstGeom prst="rect">
            <a:avLst/>
          </a:prstGeom>
          <a:solidFill>
            <a:srgbClr val="F26724"/>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Algorithm</a:t>
            </a:r>
          </a:p>
        </p:txBody>
      </p:sp>
      <p:pic>
        <p:nvPicPr>
          <p:cNvPr id="34" name="Picture 33">
            <a:extLst>
              <a:ext uri="{FF2B5EF4-FFF2-40B4-BE49-F238E27FC236}">
                <a16:creationId xmlns:a16="http://schemas.microsoft.com/office/drawing/2014/main" id="{F2F2CDF0-3736-4BC7-A1EB-083836C85732}"/>
              </a:ext>
            </a:extLst>
          </p:cNvPr>
          <p:cNvPicPr>
            <a:picLocks noChangeAspect="1"/>
          </p:cNvPicPr>
          <p:nvPr/>
        </p:nvPicPr>
        <p:blipFill>
          <a:blip r:embed="rId15"/>
          <a:stretch>
            <a:fillRect/>
          </a:stretch>
        </p:blipFill>
        <p:spPr>
          <a:xfrm>
            <a:off x="11596687" y="15232535"/>
            <a:ext cx="10085677" cy="8687147"/>
          </a:xfrm>
          <a:prstGeom prst="rect">
            <a:avLst/>
          </a:prstGeom>
        </p:spPr>
      </p:pic>
      <p:sp>
        <p:nvSpPr>
          <p:cNvPr id="35" name="Text Placeholder 23">
            <a:extLst>
              <a:ext uri="{FF2B5EF4-FFF2-40B4-BE49-F238E27FC236}">
                <a16:creationId xmlns:a16="http://schemas.microsoft.com/office/drawing/2014/main" id="{0D35B9E9-5BBC-4621-A737-3818A2FE505D}"/>
              </a:ext>
            </a:extLst>
          </p:cNvPr>
          <p:cNvSpPr txBox="1">
            <a:spLocks/>
          </p:cNvSpPr>
          <p:nvPr/>
        </p:nvSpPr>
        <p:spPr>
          <a:xfrm>
            <a:off x="11641668" y="23919683"/>
            <a:ext cx="10042608" cy="754045"/>
          </a:xfrm>
          <a:prstGeom prst="rect">
            <a:avLst/>
          </a:prstGeom>
          <a:solidFill>
            <a:srgbClr val="F26724"/>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Results</a:t>
            </a:r>
          </a:p>
        </p:txBody>
      </p:sp>
      <p:graphicFrame>
        <p:nvGraphicFramePr>
          <p:cNvPr id="36" name="Chart 35">
            <a:extLst>
              <a:ext uri="{FF2B5EF4-FFF2-40B4-BE49-F238E27FC236}">
                <a16:creationId xmlns:a16="http://schemas.microsoft.com/office/drawing/2014/main" id="{08E70748-2027-40E3-AE9A-0D7A454E57E0}"/>
              </a:ext>
            </a:extLst>
          </p:cNvPr>
          <p:cNvGraphicFramePr>
            <a:graphicFrameLocks/>
          </p:cNvGraphicFramePr>
          <p:nvPr>
            <p:extLst>
              <p:ext uri="{D42A27DB-BD31-4B8C-83A1-F6EECF244321}">
                <p14:modId xmlns:p14="http://schemas.microsoft.com/office/powerpoint/2010/main" val="64608087"/>
              </p:ext>
            </p:extLst>
          </p:nvPr>
        </p:nvGraphicFramePr>
        <p:xfrm>
          <a:off x="11868150" y="24673727"/>
          <a:ext cx="9816127" cy="6902887"/>
        </p:xfrm>
        <a:graphic>
          <a:graphicData uri="http://schemas.openxmlformats.org/drawingml/2006/chart">
            <c:chart xmlns:c="http://schemas.openxmlformats.org/drawingml/2006/chart" xmlns:r="http://schemas.openxmlformats.org/officeDocument/2006/relationships" r:id="rId16"/>
          </a:graphicData>
        </a:graphic>
      </p:graphicFrame>
      <p:sp>
        <p:nvSpPr>
          <p:cNvPr id="37" name="Text Placeholder 25">
            <a:extLst>
              <a:ext uri="{FF2B5EF4-FFF2-40B4-BE49-F238E27FC236}">
                <a16:creationId xmlns:a16="http://schemas.microsoft.com/office/drawing/2014/main" id="{3471E9A6-D5E1-4ED4-8652-D225DEE0BEAB}"/>
              </a:ext>
            </a:extLst>
          </p:cNvPr>
          <p:cNvSpPr txBox="1">
            <a:spLocks/>
          </p:cNvSpPr>
          <p:nvPr/>
        </p:nvSpPr>
        <p:spPr>
          <a:xfrm>
            <a:off x="22323571" y="15066316"/>
            <a:ext cx="9925301" cy="754045"/>
          </a:xfrm>
          <a:prstGeom prst="rect">
            <a:avLst/>
          </a:prstGeom>
          <a:solidFill>
            <a:srgbClr val="F26724"/>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Discussion</a:t>
            </a:r>
          </a:p>
        </p:txBody>
      </p:sp>
      <p:sp>
        <p:nvSpPr>
          <p:cNvPr id="39" name="Text Placeholder 25">
            <a:extLst>
              <a:ext uri="{FF2B5EF4-FFF2-40B4-BE49-F238E27FC236}">
                <a16:creationId xmlns:a16="http://schemas.microsoft.com/office/drawing/2014/main" id="{EA9D8CB3-D305-4CCD-B3C7-22277A27B628}"/>
              </a:ext>
            </a:extLst>
          </p:cNvPr>
          <p:cNvSpPr txBox="1">
            <a:spLocks/>
          </p:cNvSpPr>
          <p:nvPr/>
        </p:nvSpPr>
        <p:spPr>
          <a:xfrm>
            <a:off x="22246982" y="23524815"/>
            <a:ext cx="10042608" cy="754045"/>
          </a:xfrm>
          <a:prstGeom prst="rect">
            <a:avLst/>
          </a:prstGeom>
          <a:solidFill>
            <a:srgbClr val="F26724"/>
          </a:solid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none" kern="1200" baseline="0">
                <a:solidFill>
                  <a:schemeClr val="bg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t>Limitations</a:t>
            </a:r>
          </a:p>
        </p:txBody>
      </p:sp>
      <p:sp>
        <p:nvSpPr>
          <p:cNvPr id="40" name="Text Placeholder 29">
            <a:extLst>
              <a:ext uri="{FF2B5EF4-FFF2-40B4-BE49-F238E27FC236}">
                <a16:creationId xmlns:a16="http://schemas.microsoft.com/office/drawing/2014/main" id="{2B57F618-C1EF-42D6-BA73-6A9A542B5911}"/>
              </a:ext>
            </a:extLst>
          </p:cNvPr>
          <p:cNvSpPr txBox="1">
            <a:spLocks/>
          </p:cNvSpPr>
          <p:nvPr/>
        </p:nvSpPr>
        <p:spPr>
          <a:xfrm>
            <a:off x="22342757" y="16445045"/>
            <a:ext cx="10085677" cy="6949573"/>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600" kern="1200">
                <a:solidFill>
                  <a:srgbClr val="404726"/>
                </a:solidFill>
                <a:latin typeface="Times New Roman" panose="02020603050405020304" pitchFamily="18" charset="0"/>
                <a:ea typeface="+mn-ea"/>
                <a:cs typeface="Times New Roman" panose="02020603050405020304"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sz="3200" b="1" dirty="0"/>
              <a:t>Literature Review</a:t>
            </a:r>
          </a:p>
          <a:p>
            <a:pPr marL="457200" indent="-457200">
              <a:buFont typeface="Arial" pitchFamily="34" charset="0"/>
              <a:buChar char="•"/>
            </a:pPr>
            <a:r>
              <a:rPr lang="en-US" sz="3200" dirty="0"/>
              <a:t>Identified common risk factors to guide in development of post C/S dressing algorithm</a:t>
            </a:r>
          </a:p>
          <a:p>
            <a:pPr marL="457200" indent="-457200">
              <a:buFont typeface="Arial" pitchFamily="34" charset="0"/>
              <a:buChar char="•"/>
            </a:pPr>
            <a:r>
              <a:rPr lang="en-US" sz="3200" dirty="0"/>
              <a:t>NPWT recommended</a:t>
            </a:r>
          </a:p>
          <a:p>
            <a:r>
              <a:rPr lang="en-US" sz="3200" b="1" dirty="0"/>
              <a:t>Feasibility</a:t>
            </a:r>
          </a:p>
          <a:p>
            <a:pPr marL="457200" indent="-457200">
              <a:buFont typeface="Arial" pitchFamily="34" charset="0"/>
              <a:buChar char="•"/>
            </a:pPr>
            <a:r>
              <a:rPr lang="en-US" sz="3200" dirty="0"/>
              <a:t>Return on Investment (ROI) estimate $336,384 after implementation</a:t>
            </a:r>
          </a:p>
          <a:p>
            <a:r>
              <a:rPr lang="en-US" sz="3200" b="1" dirty="0"/>
              <a:t>Concurrent Project Contributions</a:t>
            </a:r>
          </a:p>
          <a:p>
            <a:pPr marL="457200" indent="-457200">
              <a:buFont typeface="Arial" panose="020B0604020202020204" pitchFamily="34" charset="0"/>
              <a:buChar char="•"/>
            </a:pPr>
            <a:r>
              <a:rPr lang="en-US" sz="3200" dirty="0"/>
              <a:t>Acknowledge the concurrent addition of a Vaginal Prep that introduced in same time period as the standardization of post C/S dressing</a:t>
            </a:r>
          </a:p>
          <a:p>
            <a:endParaRPr lang="en-US" dirty="0"/>
          </a:p>
        </p:txBody>
      </p:sp>
      <p:pic>
        <p:nvPicPr>
          <p:cNvPr id="22" name="Poster">
            <a:hlinkClick r:id="" action="ppaction://media"/>
            <a:extLst>
              <a:ext uri="{FF2B5EF4-FFF2-40B4-BE49-F238E27FC236}">
                <a16:creationId xmlns:a16="http://schemas.microsoft.com/office/drawing/2014/main" id="{3C21414F-14F0-4DFD-8F5A-3D7CF00634DF}"/>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21640800" y="16154400"/>
            <a:ext cx="609600" cy="609600"/>
          </a:xfrm>
          <a:prstGeom prst="rect">
            <a:avLst/>
          </a:prstGeom>
        </p:spPr>
      </p:pic>
    </p:spTree>
    <p:extLst>
      <p:ext uri="{BB962C8B-B14F-4D97-AF65-F5344CB8AC3E}">
        <p14:creationId xmlns:p14="http://schemas.microsoft.com/office/powerpoint/2010/main" val="34252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2"/>
                </p:tgtEl>
              </p:cMediaNode>
            </p:audio>
          </p:childTnLst>
        </p:cTn>
      </p:par>
    </p:tnLst>
  </p:timing>
</p:sld>
</file>

<file path=ppt/theme/theme1.xml><?xml version="1.0" encoding="utf-8"?>
<a:theme xmlns:a="http://schemas.openxmlformats.org/drawingml/2006/main" name="36x48-Template-V2b">
  <a:themeElements>
    <a:clrScheme name="CHI SV Poster">
      <a:dk1>
        <a:sysClr val="windowText" lastClr="000000"/>
      </a:dk1>
      <a:lt1>
        <a:sysClr val="window" lastClr="FFFFFF"/>
      </a:lt1>
      <a:dk2>
        <a:srgbClr val="4E5B6F"/>
      </a:dk2>
      <a:lt2>
        <a:srgbClr val="D6ECFF"/>
      </a:lt2>
      <a:accent1>
        <a:srgbClr val="59CBE8"/>
      </a:accent1>
      <a:accent2>
        <a:srgbClr val="24509A"/>
      </a:accent2>
      <a:accent3>
        <a:srgbClr val="0097A9"/>
      </a:accent3>
      <a:accent4>
        <a:srgbClr val="64A70B"/>
      </a:accent4>
      <a:accent5>
        <a:srgbClr val="B884CB"/>
      </a:accent5>
      <a:accent6>
        <a:srgbClr val="FF6A39"/>
      </a:accent6>
      <a:hlink>
        <a:srgbClr val="86C8B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2245</TotalTime>
  <Words>1010</Words>
  <Application>Microsoft Office PowerPoint</Application>
  <PresentationFormat>Custom</PresentationFormat>
  <Paragraphs>95</Paragraphs>
  <Slides>1</Slides>
  <Notes>1</Notes>
  <HiddenSlides>0</HiddenSlides>
  <MMClips>1</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Rochelle Tinman</cp:lastModifiedBy>
  <cp:revision>140</cp:revision>
  <cp:lastPrinted>2016-07-25T16:08:09Z</cp:lastPrinted>
  <dcterms:created xsi:type="dcterms:W3CDTF">2012-02-03T19:11:35Z</dcterms:created>
  <dcterms:modified xsi:type="dcterms:W3CDTF">2020-09-01T17:11:49Z</dcterms:modified>
</cp:coreProperties>
</file>