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6" r:id="rId4"/>
  </p:sldIdLst>
  <p:sldSz cx="43891200" cy="32918400"/>
  <p:notesSz cx="7023100" cy="93091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9EB8"/>
    <a:srgbClr val="EF8511"/>
    <a:srgbClr val="F26724"/>
    <a:srgbClr val="5C99B0"/>
    <a:srgbClr val="004750"/>
    <a:srgbClr val="404726"/>
    <a:srgbClr val="525249"/>
    <a:srgbClr val="959300"/>
    <a:srgbClr val="643276"/>
    <a:srgbClr val="824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5101" autoAdjust="0"/>
  </p:normalViewPr>
  <p:slideViewPr>
    <p:cSldViewPr snapToGrid="0" snapToObjects="1" showGuides="1">
      <p:cViewPr varScale="1">
        <p:scale>
          <a:sx n="15" d="100"/>
          <a:sy n="15" d="100"/>
        </p:scale>
        <p:origin x="1770" y="96"/>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1"/>
            <a:ext cx="3043343" cy="465455"/>
          </a:xfrm>
          <a:prstGeom prst="rect">
            <a:avLst/>
          </a:prstGeom>
        </p:spPr>
        <p:txBody>
          <a:bodyPr vert="horz" lIns="93317" tIns="46659" rIns="93317" bIns="46659" rtlCol="0"/>
          <a:lstStyle>
            <a:lvl1pPr algn="r">
              <a:defRPr sz="1200"/>
            </a:lvl1pPr>
          </a:lstStyle>
          <a:p>
            <a:fld id="{0158C5BC-9A70-462C-B28D-9600239EAC64}" type="datetimeFigureOut">
              <a:rPr lang="en-US" smtClean="0"/>
              <a:pPr/>
              <a:t>9/1/2020</a:t>
            </a:fld>
            <a:endParaRPr lang="en-US" dirty="0"/>
          </a:p>
        </p:txBody>
      </p:sp>
      <p:sp>
        <p:nvSpPr>
          <p:cNvPr id="4" name="Footer Placeholder 3"/>
          <p:cNvSpPr>
            <a:spLocks noGrp="1"/>
          </p:cNvSpPr>
          <p:nvPr>
            <p:ph type="ftr" sz="quarter" idx="2"/>
          </p:nvPr>
        </p:nvSpPr>
        <p:spPr>
          <a:xfrm>
            <a:off x="0" y="8842031"/>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317" tIns="46659" rIns="93317" bIns="46659"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1"/>
            <a:ext cx="3043343" cy="465455"/>
          </a:xfrm>
          <a:prstGeom prst="rect">
            <a:avLst/>
          </a:prstGeom>
        </p:spPr>
        <p:txBody>
          <a:bodyPr vert="horz" lIns="93317" tIns="46659" rIns="93317" bIns="46659" rtlCol="0"/>
          <a:lstStyle>
            <a:lvl1pPr algn="r">
              <a:defRPr sz="1200"/>
            </a:lvl1pPr>
          </a:lstStyle>
          <a:p>
            <a:fld id="{E6CC2317-6751-4CD4-9995-8782DD78E936}" type="datetimeFigureOut">
              <a:rPr lang="en-US" smtClean="0"/>
              <a:pPr/>
              <a:t>9/1/2020</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17" tIns="46659" rIns="93317" bIns="466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317" tIns="46659" rIns="93317" bIns="4665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extLst>
      <p:ext uri="{BB962C8B-B14F-4D97-AF65-F5344CB8AC3E}">
        <p14:creationId xmlns:p14="http://schemas.microsoft.com/office/powerpoint/2010/main" val="504940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 id="2147483672" r:id="rId2"/>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475"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476"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477"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478"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499"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500"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501"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502"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jpg"/><Relationship Id="rId2" Type="http://schemas.openxmlformats.org/officeDocument/2006/relationships/audio" Target="../media/media1.m4a"/><Relationship Id="rId16" Type="http://schemas.openxmlformats.org/officeDocument/2006/relationships/image" Target="../media/image22.jpg"/><Relationship Id="rId1" Type="http://schemas.microsoft.com/office/2007/relationships/media" Target="../media/media1.m4a"/><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5" Type="http://schemas.openxmlformats.org/officeDocument/2006/relationships/image" Target="../media/image21.jp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6.emf"/><Relationship Id="rId14" Type="http://schemas.openxmlformats.org/officeDocument/2006/relationships/hyperlink" Target="https://youtu.be/xOS3si_tey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99B0"/>
        </a:solidFill>
        <a:effectLst/>
      </p:bgPr>
    </p:bg>
    <p:spTree>
      <p:nvGrpSpPr>
        <p:cNvPr id="1" name=""/>
        <p:cNvGrpSpPr/>
        <p:nvPr/>
      </p:nvGrpSpPr>
      <p:grpSpPr>
        <a:xfrm>
          <a:off x="0" y="0"/>
          <a:ext cx="0" cy="0"/>
          <a:chOff x="0" y="0"/>
          <a:chExt cx="0" cy="0"/>
        </a:xfrm>
      </p:grpSpPr>
      <p:sp>
        <p:nvSpPr>
          <p:cNvPr id="456" name="Rectangle 455"/>
          <p:cNvSpPr/>
          <p:nvPr/>
        </p:nvSpPr>
        <p:spPr>
          <a:xfrm>
            <a:off x="0" y="0"/>
            <a:ext cx="43891200" cy="4476016"/>
          </a:xfrm>
          <a:prstGeom prst="rect">
            <a:avLst/>
          </a:prstGeom>
          <a:solidFill>
            <a:srgbClr val="004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 name="Text Placeholder 449"/>
          <p:cNvSpPr>
            <a:spLocks noGrp="1"/>
          </p:cNvSpPr>
          <p:nvPr>
            <p:ph type="body" sz="quarter" idx="10"/>
          </p:nvPr>
        </p:nvSpPr>
        <p:spPr>
          <a:xfrm>
            <a:off x="22285819" y="5588562"/>
            <a:ext cx="10056813" cy="15862782"/>
          </a:xfrm>
        </p:spPr>
        <p:txBody>
          <a:bodyPr/>
          <a:lstStyle/>
          <a:p>
            <a:pPr marL="514350" indent="-514350">
              <a:buAutoNum type="arabicPeriod"/>
            </a:pPr>
            <a:r>
              <a:rPr lang="en-US" sz="2800" dirty="0">
                <a:solidFill>
                  <a:schemeClr val="tx1"/>
                </a:solidFill>
                <a:latin typeface="+mn-lt"/>
              </a:rPr>
              <a:t>TAR WARS program presented to Barrow County elementary school principals and school nurses</a:t>
            </a:r>
          </a:p>
          <a:p>
            <a:pPr marL="514350" indent="-514350">
              <a:buAutoNum type="arabicPeriod"/>
            </a:pPr>
            <a:r>
              <a:rPr lang="en-US" sz="2800" dirty="0">
                <a:solidFill>
                  <a:schemeClr val="tx1"/>
                </a:solidFill>
                <a:latin typeface="+mn-lt"/>
              </a:rPr>
              <a:t>Implementation dates set to coordinate with Red Ribbon Week </a:t>
            </a:r>
          </a:p>
          <a:p>
            <a:pPr marL="514350" indent="-514350">
              <a:buAutoNum type="arabicPeriod"/>
            </a:pPr>
            <a:r>
              <a:rPr lang="en-US" sz="2800" dirty="0">
                <a:solidFill>
                  <a:schemeClr val="tx1"/>
                </a:solidFill>
                <a:latin typeface="+mn-lt"/>
              </a:rPr>
              <a:t>Barrow County school nurses and counselors provided with TAR WARS materials and resources.</a:t>
            </a:r>
          </a:p>
          <a:p>
            <a:pPr marL="514350" indent="-514350">
              <a:buAutoNum type="arabicPeriod"/>
            </a:pPr>
            <a:r>
              <a:rPr lang="en-US" sz="2800" dirty="0">
                <a:solidFill>
                  <a:schemeClr val="tx1"/>
                </a:solidFill>
                <a:latin typeface="+mn-lt"/>
              </a:rPr>
              <a:t>Implementation of  TAR WARS program in nine Barrow County Elementary Schools – October 2018 &amp; October 2019</a:t>
            </a: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endParaRPr lang="en-US" sz="3200" dirty="0">
              <a:solidFill>
                <a:schemeClr val="tx1"/>
              </a:solidFill>
              <a:latin typeface="+mn-lt"/>
            </a:endParaRPr>
          </a:p>
          <a:p>
            <a:r>
              <a:rPr lang="en-US" sz="2800" dirty="0">
                <a:solidFill>
                  <a:schemeClr val="tx1"/>
                </a:solidFill>
                <a:latin typeface="+mn-lt"/>
              </a:rPr>
              <a:t>5.   Pretest/post test administration to students</a:t>
            </a:r>
          </a:p>
          <a:p>
            <a:pPr marL="514350" indent="-514350">
              <a:buAutoNum type="arabicPeriod" startAt="6"/>
            </a:pPr>
            <a:r>
              <a:rPr lang="en-US" sz="2800" dirty="0">
                <a:solidFill>
                  <a:schemeClr val="tx1"/>
                </a:solidFill>
                <a:latin typeface="+mn-lt"/>
              </a:rPr>
              <a:t>Evaluation of Barrow County principals, teachers, nurses, and       </a:t>
            </a:r>
          </a:p>
          <a:p>
            <a:r>
              <a:rPr lang="en-US" sz="2800" dirty="0">
                <a:solidFill>
                  <a:schemeClr val="tx1"/>
                </a:solidFill>
                <a:latin typeface="+mn-lt"/>
              </a:rPr>
              <a:t>      counselors – December 2018</a:t>
            </a:r>
          </a:p>
          <a:p>
            <a:r>
              <a:rPr lang="en-US" sz="2800" dirty="0">
                <a:solidFill>
                  <a:schemeClr val="tx1"/>
                </a:solidFill>
                <a:latin typeface="+mn-lt"/>
              </a:rPr>
              <a:t>7.   Social media campaign to choose poster contest winners</a:t>
            </a:r>
          </a:p>
          <a:p>
            <a:r>
              <a:rPr lang="en-US" sz="2800" dirty="0">
                <a:solidFill>
                  <a:schemeClr val="tx1"/>
                </a:solidFill>
                <a:latin typeface="+mn-lt"/>
              </a:rPr>
              <a:t>8.   Recognition of students in the poster contest at a monthly </a:t>
            </a:r>
          </a:p>
          <a:p>
            <a:r>
              <a:rPr lang="en-US" sz="2800" dirty="0">
                <a:solidFill>
                  <a:schemeClr val="tx1"/>
                </a:solidFill>
                <a:latin typeface="+mn-lt"/>
              </a:rPr>
              <a:t>      school board meeting with monetary awards</a:t>
            </a:r>
          </a:p>
          <a:p>
            <a:r>
              <a:rPr lang="en-US" sz="3200" dirty="0">
                <a:solidFill>
                  <a:schemeClr val="tx1"/>
                </a:solidFill>
                <a:latin typeface="+mn-lt"/>
              </a:rPr>
              <a:t> </a:t>
            </a:r>
          </a:p>
          <a:p>
            <a:pPr marL="514350" indent="-514350">
              <a:buAutoNum type="arabicPeriod"/>
            </a:pPr>
            <a:endParaRPr lang="en-US" sz="2800" dirty="0"/>
          </a:p>
          <a:p>
            <a:pPr marL="514350" indent="-514350">
              <a:buAutoNum type="arabicPeriod"/>
            </a:pPr>
            <a:endParaRPr lang="en-US" sz="2800" dirty="0"/>
          </a:p>
          <a:p>
            <a:pPr marL="514350" indent="-514350">
              <a:buAutoNum type="arabicPeriod"/>
            </a:pPr>
            <a:endParaRPr lang="en-US" sz="2800" dirty="0"/>
          </a:p>
          <a:p>
            <a:endParaRPr lang="en-US" dirty="0"/>
          </a:p>
        </p:txBody>
      </p:sp>
      <p:sp>
        <p:nvSpPr>
          <p:cNvPr id="453" name="Text Placeholder 452"/>
          <p:cNvSpPr>
            <a:spLocks noGrp="1"/>
          </p:cNvSpPr>
          <p:nvPr>
            <p:ph type="body" sz="quarter" idx="11"/>
          </p:nvPr>
        </p:nvSpPr>
        <p:spPr>
          <a:solidFill>
            <a:srgbClr val="F26724"/>
          </a:solidFill>
        </p:spPr>
        <p:txBody>
          <a:bodyPr/>
          <a:lstStyle/>
          <a:p>
            <a:pPr lvl="0"/>
            <a:r>
              <a:rPr lang="en-US" dirty="0"/>
              <a:t>Background</a:t>
            </a:r>
          </a:p>
        </p:txBody>
      </p:sp>
      <p:sp>
        <p:nvSpPr>
          <p:cNvPr id="465" name="Text Placeholder 464"/>
          <p:cNvSpPr>
            <a:spLocks noGrp="1"/>
          </p:cNvSpPr>
          <p:nvPr>
            <p:ph type="body" sz="quarter" idx="20"/>
          </p:nvPr>
        </p:nvSpPr>
        <p:spPr>
          <a:xfrm>
            <a:off x="964076" y="25202242"/>
            <a:ext cx="10050461" cy="1085295"/>
          </a:xfrm>
          <a:solidFill>
            <a:srgbClr val="F26724"/>
          </a:solidFill>
        </p:spPr>
        <p:txBody>
          <a:bodyPr/>
          <a:lstStyle/>
          <a:p>
            <a:r>
              <a:rPr lang="en-US" dirty="0"/>
              <a:t>Evidence Based Intervention</a:t>
            </a:r>
          </a:p>
        </p:txBody>
      </p:sp>
      <p:sp>
        <p:nvSpPr>
          <p:cNvPr id="24" name="Text Placeholder 23"/>
          <p:cNvSpPr>
            <a:spLocks noGrp="1"/>
          </p:cNvSpPr>
          <p:nvPr>
            <p:ph type="body" sz="quarter" idx="22"/>
          </p:nvPr>
        </p:nvSpPr>
        <p:spPr>
          <a:xfrm>
            <a:off x="11587164" y="5003474"/>
            <a:ext cx="10055340" cy="754045"/>
          </a:xfrm>
          <a:solidFill>
            <a:srgbClr val="F26724"/>
          </a:solidFill>
        </p:spPr>
        <p:txBody>
          <a:bodyPr/>
          <a:lstStyle/>
          <a:p>
            <a:r>
              <a:rPr lang="en-US" dirty="0"/>
              <a:t>Program Goals</a:t>
            </a:r>
          </a:p>
        </p:txBody>
      </p:sp>
      <p:sp>
        <p:nvSpPr>
          <p:cNvPr id="25" name="Text Placeholder 24"/>
          <p:cNvSpPr>
            <a:spLocks noGrp="1"/>
          </p:cNvSpPr>
          <p:nvPr>
            <p:ph type="body" sz="quarter" idx="23"/>
          </p:nvPr>
        </p:nvSpPr>
        <p:spPr>
          <a:xfrm>
            <a:off x="11652184" y="5876342"/>
            <a:ext cx="9925299" cy="15394961"/>
          </a:xfrm>
        </p:spPr>
        <p:txBody>
          <a:bodyPr/>
          <a:lstStyle/>
          <a:p>
            <a:pPr marL="514350" indent="-514350">
              <a:buAutoNum type="arabicPeriod"/>
            </a:pPr>
            <a:r>
              <a:rPr lang="en-US" sz="3200" dirty="0">
                <a:solidFill>
                  <a:schemeClr val="tx1"/>
                </a:solidFill>
                <a:latin typeface="+mn-lt"/>
              </a:rPr>
              <a:t>Increase cancer prevention activities in Barrow County</a:t>
            </a:r>
          </a:p>
          <a:p>
            <a:pPr marL="514350" indent="-514350">
              <a:buFont typeface="Arial" pitchFamily="34" charset="0"/>
              <a:buAutoNum type="arabicPeriod"/>
            </a:pPr>
            <a:r>
              <a:rPr lang="en-US" sz="3200" dirty="0">
                <a:solidFill>
                  <a:schemeClr val="tx1"/>
                </a:solidFill>
                <a:latin typeface="+mn-lt"/>
              </a:rPr>
              <a:t>Foster relationships with Barrow County school staff</a:t>
            </a:r>
          </a:p>
          <a:p>
            <a:pPr marL="514350" indent="-514350">
              <a:buAutoNum type="arabicPeriod"/>
            </a:pPr>
            <a:r>
              <a:rPr lang="en-US" sz="3200" dirty="0">
                <a:solidFill>
                  <a:schemeClr val="tx1"/>
                </a:solidFill>
                <a:latin typeface="+mn-lt"/>
              </a:rPr>
              <a:t>Advance the image of nurses in the community setting</a:t>
            </a:r>
          </a:p>
          <a:p>
            <a:pPr marL="514350" indent="-514350">
              <a:buAutoNum type="arabicPeriod"/>
            </a:pPr>
            <a:r>
              <a:rPr lang="en-US" sz="3200" dirty="0">
                <a:solidFill>
                  <a:schemeClr val="tx1"/>
                </a:solidFill>
                <a:latin typeface="+mn-lt"/>
              </a:rPr>
              <a:t>Provide tobacco use and vaping prevention messages to 4</a:t>
            </a:r>
            <a:r>
              <a:rPr lang="en-US" sz="3200" baseline="30000" dirty="0">
                <a:solidFill>
                  <a:schemeClr val="tx1"/>
                </a:solidFill>
                <a:latin typeface="+mn-lt"/>
              </a:rPr>
              <a:t>th</a:t>
            </a:r>
            <a:r>
              <a:rPr lang="en-US" sz="3200" dirty="0">
                <a:solidFill>
                  <a:schemeClr val="tx1"/>
                </a:solidFill>
                <a:latin typeface="+mn-lt"/>
              </a:rPr>
              <a:t> and 5</a:t>
            </a:r>
            <a:r>
              <a:rPr lang="en-US" sz="3200" baseline="30000" dirty="0">
                <a:solidFill>
                  <a:schemeClr val="tx1"/>
                </a:solidFill>
                <a:latin typeface="+mn-lt"/>
              </a:rPr>
              <a:t>th</a:t>
            </a:r>
            <a:r>
              <a:rPr lang="en-US" sz="3200" dirty="0">
                <a:solidFill>
                  <a:schemeClr val="tx1"/>
                </a:solidFill>
                <a:latin typeface="+mn-lt"/>
              </a:rPr>
              <a:t> students in Barrow County </a:t>
            </a:r>
          </a:p>
          <a:p>
            <a:pPr lvl="1" indent="0">
              <a:buNone/>
            </a:pPr>
            <a:r>
              <a:rPr lang="en-US" sz="3200" dirty="0">
                <a:latin typeface="+mn-lt"/>
                <a:cs typeface="Times New Roman" panose="02020603050405020304" pitchFamily="18" charset="0"/>
              </a:rPr>
              <a:t>a. Increase knowledge of short-term health effects and image-based consequences of tobacco use and vaping</a:t>
            </a:r>
          </a:p>
          <a:p>
            <a:pPr lvl="1" indent="0">
              <a:buNone/>
            </a:pPr>
            <a:r>
              <a:rPr lang="en-US" sz="3200" dirty="0">
                <a:latin typeface="+mn-lt"/>
                <a:cs typeface="Times New Roman" panose="02020603050405020304" pitchFamily="18" charset="0"/>
              </a:rPr>
              <a:t>b. Illustrate cost/financial impact of using tobacco or vaping and ways money could be spent better</a:t>
            </a:r>
          </a:p>
          <a:p>
            <a:pPr lvl="1" indent="0">
              <a:buNone/>
            </a:pPr>
            <a:r>
              <a:rPr lang="en-US" sz="3200" dirty="0">
                <a:latin typeface="+mn-lt"/>
                <a:cs typeface="Times New Roman" panose="02020603050405020304" pitchFamily="18" charset="0"/>
              </a:rPr>
              <a:t>c. Identify reasons why people smoke or vape</a:t>
            </a:r>
          </a:p>
          <a:p>
            <a:pPr lvl="1" indent="0">
              <a:buNone/>
            </a:pPr>
            <a:r>
              <a:rPr lang="en-US" sz="3200" dirty="0">
                <a:latin typeface="+mn-lt"/>
                <a:cs typeface="Times New Roman" panose="02020603050405020304" pitchFamily="18" charset="0"/>
              </a:rPr>
              <a:t>d. Explain how advertising, tobacco use in movies, and the tobacco and vaping industry markets products to youth</a:t>
            </a:r>
          </a:p>
          <a:p>
            <a:pPr marL="514350" indent="-514350">
              <a:buFont typeface="Arial" pitchFamily="34" charset="0"/>
              <a:buAutoNum type="arabicPeriod"/>
            </a:pPr>
            <a:r>
              <a:rPr lang="en-US" sz="3200" dirty="0">
                <a:solidFill>
                  <a:schemeClr val="tx1"/>
                </a:solidFill>
                <a:latin typeface="+mn-lt"/>
              </a:rPr>
              <a:t>Evaluate the knowledge gain of 4</a:t>
            </a:r>
            <a:r>
              <a:rPr lang="en-US" sz="3200" baseline="30000" dirty="0">
                <a:solidFill>
                  <a:schemeClr val="tx1"/>
                </a:solidFill>
                <a:latin typeface="+mn-lt"/>
              </a:rPr>
              <a:t>th</a:t>
            </a:r>
            <a:r>
              <a:rPr lang="en-US" sz="3200" dirty="0">
                <a:solidFill>
                  <a:schemeClr val="tx1"/>
                </a:solidFill>
                <a:latin typeface="+mn-lt"/>
              </a:rPr>
              <a:t> and 5</a:t>
            </a:r>
            <a:r>
              <a:rPr lang="en-US" sz="3200" baseline="30000" dirty="0">
                <a:solidFill>
                  <a:schemeClr val="tx1"/>
                </a:solidFill>
                <a:latin typeface="+mn-lt"/>
              </a:rPr>
              <a:t>th</a:t>
            </a:r>
            <a:r>
              <a:rPr lang="en-US" sz="3200" dirty="0">
                <a:solidFill>
                  <a:schemeClr val="tx1"/>
                </a:solidFill>
                <a:latin typeface="+mn-lt"/>
              </a:rPr>
              <a:t> grade students through TAR WARS pretest and post test responses</a:t>
            </a:r>
          </a:p>
          <a:p>
            <a:pPr marL="514350" indent="-514350">
              <a:buFont typeface="Arial" pitchFamily="34" charset="0"/>
              <a:buAutoNum type="arabicPeriod"/>
            </a:pPr>
            <a:r>
              <a:rPr lang="en-US" sz="3200" dirty="0">
                <a:solidFill>
                  <a:schemeClr val="tx1"/>
                </a:solidFill>
                <a:latin typeface="+mn-lt"/>
              </a:rPr>
              <a:t>Compare 2018 pretest and post test responses with 2019 responses.</a:t>
            </a:r>
          </a:p>
          <a:p>
            <a:pPr marL="514350" indent="-514350">
              <a:buAutoNum type="arabicPeriod"/>
            </a:pPr>
            <a:r>
              <a:rPr lang="en-US" sz="3200" dirty="0">
                <a:solidFill>
                  <a:schemeClr val="tx1"/>
                </a:solidFill>
                <a:latin typeface="+mn-lt"/>
              </a:rPr>
              <a:t>Evaluate the Barrow County School principals, teachers, nurses, and counselor satisfaction with the tobacco use prevention program through an online survey</a:t>
            </a:r>
          </a:p>
          <a:p>
            <a:pPr lvl="1" indent="0">
              <a:buNone/>
            </a:pPr>
            <a:endParaRPr lang="en-US" sz="3100" dirty="0">
              <a:latin typeface="+mn-lt"/>
              <a:cs typeface="Times New Roman" panose="02020603050405020304" pitchFamily="18" charset="0"/>
            </a:endParaRPr>
          </a:p>
          <a:p>
            <a:pPr lvl="1" indent="0">
              <a:buNone/>
            </a:pPr>
            <a:endParaRPr lang="en-US" sz="3100" dirty="0">
              <a:latin typeface="+mn-lt"/>
              <a:cs typeface="Times New Roman" panose="02020603050405020304" pitchFamily="18" charset="0"/>
            </a:endParaRPr>
          </a:p>
        </p:txBody>
      </p:sp>
      <p:sp>
        <p:nvSpPr>
          <p:cNvPr id="26" name="Text Placeholder 25"/>
          <p:cNvSpPr>
            <a:spLocks noGrp="1"/>
          </p:cNvSpPr>
          <p:nvPr>
            <p:ph type="body" sz="quarter" idx="24"/>
          </p:nvPr>
        </p:nvSpPr>
        <p:spPr>
          <a:xfrm>
            <a:off x="22258453" y="5003473"/>
            <a:ext cx="10031138" cy="754045"/>
          </a:xfrm>
          <a:solidFill>
            <a:srgbClr val="F26724"/>
          </a:solidFill>
        </p:spPr>
        <p:txBody>
          <a:bodyPr/>
          <a:lstStyle/>
          <a:p>
            <a:r>
              <a:rPr lang="en-US" dirty="0"/>
              <a:t>Methods and Activities</a:t>
            </a:r>
          </a:p>
        </p:txBody>
      </p:sp>
      <p:sp>
        <p:nvSpPr>
          <p:cNvPr id="27" name="Text Placeholder 26"/>
          <p:cNvSpPr>
            <a:spLocks noGrp="1"/>
          </p:cNvSpPr>
          <p:nvPr>
            <p:ph type="body" sz="quarter" idx="25"/>
          </p:nvPr>
        </p:nvSpPr>
        <p:spPr>
          <a:xfrm>
            <a:off x="32919153" y="5003474"/>
            <a:ext cx="10047018" cy="754045"/>
          </a:xfrm>
          <a:solidFill>
            <a:srgbClr val="F26724"/>
          </a:solidFill>
        </p:spPr>
        <p:txBody>
          <a:bodyPr/>
          <a:lstStyle/>
          <a:p>
            <a:r>
              <a:rPr lang="en-US" dirty="0"/>
              <a:t>Barriers</a:t>
            </a:r>
          </a:p>
        </p:txBody>
      </p:sp>
      <p:sp>
        <p:nvSpPr>
          <p:cNvPr id="28" name="Text Placeholder 27"/>
          <p:cNvSpPr>
            <a:spLocks noGrp="1"/>
          </p:cNvSpPr>
          <p:nvPr>
            <p:ph type="body" sz="quarter" idx="26"/>
          </p:nvPr>
        </p:nvSpPr>
        <p:spPr>
          <a:xfrm>
            <a:off x="22256866" y="19497431"/>
            <a:ext cx="10203980" cy="14077678"/>
          </a:xfrm>
        </p:spPr>
        <p:txBody>
          <a:bodyPr/>
          <a:lstStyle/>
          <a:p>
            <a:pPr marL="514350" indent="-514350">
              <a:buAutoNum type="arabicPeriod"/>
            </a:pPr>
            <a:r>
              <a:rPr lang="en-US" sz="3200" dirty="0">
                <a:solidFill>
                  <a:schemeClr val="tx1"/>
                </a:solidFill>
                <a:latin typeface="+mn-lt"/>
              </a:rPr>
              <a:t>100% participation from all nine schools in both 2018 and 2019</a:t>
            </a:r>
          </a:p>
          <a:p>
            <a:pPr marL="514350" indent="-514350">
              <a:buAutoNum type="arabicPeriod"/>
            </a:pPr>
            <a:r>
              <a:rPr lang="en-US" sz="3200" dirty="0">
                <a:solidFill>
                  <a:schemeClr val="tx1"/>
                </a:solidFill>
                <a:latin typeface="+mn-lt"/>
              </a:rPr>
              <a:t>2,000+ students reached in 2018 and in 2019.</a:t>
            </a:r>
          </a:p>
          <a:p>
            <a:pPr marL="514350" indent="-514350">
              <a:buAutoNum type="arabicPeriod" startAt="3"/>
            </a:pPr>
            <a:r>
              <a:rPr lang="en-US" sz="3200" dirty="0">
                <a:solidFill>
                  <a:schemeClr val="tx1"/>
                </a:solidFill>
                <a:latin typeface="+mn-lt"/>
              </a:rPr>
              <a:t>Collection of 40% more pre/post tests in 2019 than in 2018</a:t>
            </a:r>
          </a:p>
          <a:p>
            <a:r>
              <a:rPr lang="en-US" sz="3200" dirty="0">
                <a:solidFill>
                  <a:schemeClr val="tx1"/>
                </a:solidFill>
                <a:latin typeface="+mn-lt"/>
              </a:rPr>
              <a:t>      a.  2018 Greatest knowledge increase seen in question       </a:t>
            </a:r>
          </a:p>
          <a:p>
            <a:r>
              <a:rPr lang="en-US" sz="3200" dirty="0">
                <a:solidFill>
                  <a:schemeClr val="tx1"/>
                </a:solidFill>
                <a:latin typeface="+mn-lt"/>
              </a:rPr>
              <a:t>          “Vapes are safer than regular cigarettes” </a:t>
            </a:r>
          </a:p>
          <a:p>
            <a:r>
              <a:rPr lang="en-US" sz="3200" dirty="0">
                <a:solidFill>
                  <a:schemeClr val="tx1"/>
                </a:solidFill>
                <a:latin typeface="+mn-lt"/>
              </a:rPr>
              <a:t>      b.  2019 Greatest knowledge increase seen in question          </a:t>
            </a:r>
          </a:p>
          <a:p>
            <a:r>
              <a:rPr lang="en-US" sz="3200" dirty="0">
                <a:solidFill>
                  <a:schemeClr val="tx1"/>
                </a:solidFill>
                <a:latin typeface="+mn-lt"/>
              </a:rPr>
              <a:t>          “Advertisers tell the truth about tobacco use”	</a:t>
            </a:r>
          </a:p>
          <a:p>
            <a:pPr marL="514350" indent="-514350">
              <a:buAutoNum type="arabicPeriod" startAt="4"/>
            </a:pPr>
            <a:r>
              <a:rPr lang="en-US" sz="3200" dirty="0">
                <a:solidFill>
                  <a:schemeClr val="tx1"/>
                </a:solidFill>
                <a:latin typeface="+mn-lt"/>
              </a:rPr>
              <a:t>Knowledge gains demonstrated in 2018 and 2019.</a:t>
            </a:r>
          </a:p>
          <a:p>
            <a:pPr marL="514350" indent="-514350">
              <a:buAutoNum type="arabicPeriod" startAt="4"/>
            </a:pPr>
            <a:endParaRPr lang="en-US" sz="3200" dirty="0">
              <a:solidFill>
                <a:schemeClr val="tx1"/>
              </a:solidFill>
              <a:latin typeface="+mn-lt"/>
            </a:endParaRPr>
          </a:p>
          <a:p>
            <a:endParaRPr lang="en-US" sz="3200" dirty="0">
              <a:solidFill>
                <a:schemeClr val="tx1"/>
              </a:solidFill>
              <a:latin typeface="+mn-lt"/>
            </a:endParaRPr>
          </a:p>
          <a:p>
            <a:r>
              <a:rPr lang="en-US" sz="3200" dirty="0">
                <a:solidFill>
                  <a:schemeClr val="tx1"/>
                </a:solidFill>
                <a:latin typeface="+mn-lt"/>
              </a:rPr>
              <a:t>      </a:t>
            </a:r>
            <a:endParaRPr lang="en-US" sz="3200" dirty="0">
              <a:latin typeface="+mn-lt"/>
            </a:endParaRPr>
          </a:p>
          <a:p>
            <a:pPr lvl="1" indent="0">
              <a:buNone/>
            </a:pPr>
            <a:endParaRPr lang="en-US" sz="3200" dirty="0">
              <a:latin typeface="+mn-lt"/>
            </a:endParaRPr>
          </a:p>
          <a:p>
            <a:pPr lvl="1" indent="0">
              <a:buNone/>
            </a:pPr>
            <a:endParaRPr lang="en-US" sz="3200" dirty="0">
              <a:latin typeface="+mn-lt"/>
            </a:endParaRPr>
          </a:p>
          <a:p>
            <a:r>
              <a:rPr lang="en-US" sz="3200" dirty="0">
                <a:solidFill>
                  <a:schemeClr val="tx1"/>
                </a:solidFill>
              </a:rPr>
              <a:t>   </a:t>
            </a:r>
          </a:p>
          <a:p>
            <a:endParaRPr lang="en-US" sz="3200" dirty="0">
              <a:solidFill>
                <a:schemeClr val="tx1"/>
              </a:solidFill>
            </a:endParaRPr>
          </a:p>
          <a:p>
            <a:endParaRPr lang="en-US" sz="3200" dirty="0">
              <a:solidFill>
                <a:schemeClr val="tx1"/>
              </a:solidFill>
            </a:endParaRPr>
          </a:p>
          <a:p>
            <a:r>
              <a:rPr lang="en-US" sz="3200" dirty="0">
                <a:solidFill>
                  <a:schemeClr val="tx1"/>
                </a:solidFill>
              </a:rPr>
              <a:t>   </a:t>
            </a:r>
            <a:endParaRPr lang="en-US" sz="3200" dirty="0">
              <a:solidFill>
                <a:schemeClr val="tx1"/>
              </a:solidFill>
              <a:latin typeface="+mn-lt"/>
            </a:endParaRPr>
          </a:p>
          <a:p>
            <a:pPr marL="514350" indent="-514350">
              <a:buAutoNum type="arabicPeriod" startAt="5"/>
            </a:pPr>
            <a:r>
              <a:rPr lang="en-US" sz="3200" dirty="0">
                <a:solidFill>
                  <a:schemeClr val="tx1"/>
                </a:solidFill>
                <a:latin typeface="+mn-lt"/>
              </a:rPr>
              <a:t>Survey of teachers, nurses, and counselors reported 53% of students as highly engaged in Tar Wars activities </a:t>
            </a:r>
          </a:p>
          <a:p>
            <a:r>
              <a:rPr lang="en-US" sz="3200" dirty="0">
                <a:solidFill>
                  <a:schemeClr val="tx1"/>
                </a:solidFill>
              </a:rPr>
              <a:t>  </a:t>
            </a:r>
          </a:p>
          <a:p>
            <a:r>
              <a:rPr lang="en-US" sz="2800" dirty="0">
                <a:solidFill>
                  <a:schemeClr val="tx1"/>
                </a:solidFill>
              </a:rPr>
              <a:t>   </a:t>
            </a:r>
            <a:endParaRPr lang="en-US" sz="3200" dirty="0">
              <a:latin typeface="+mn-lt"/>
            </a:endParaRPr>
          </a:p>
        </p:txBody>
      </p:sp>
      <p:sp>
        <p:nvSpPr>
          <p:cNvPr id="29" name="Text Placeholder 28"/>
          <p:cNvSpPr>
            <a:spLocks noGrp="1"/>
          </p:cNvSpPr>
          <p:nvPr>
            <p:ph type="body" sz="quarter" idx="27"/>
          </p:nvPr>
        </p:nvSpPr>
        <p:spPr>
          <a:xfrm>
            <a:off x="32928895" y="10008126"/>
            <a:ext cx="10047018" cy="754045"/>
          </a:xfrm>
          <a:solidFill>
            <a:srgbClr val="F26724"/>
          </a:solidFill>
        </p:spPr>
        <p:txBody>
          <a:bodyPr/>
          <a:lstStyle/>
          <a:p>
            <a:r>
              <a:rPr lang="en-US" dirty="0"/>
              <a:t>References</a:t>
            </a:r>
          </a:p>
        </p:txBody>
      </p:sp>
      <p:sp>
        <p:nvSpPr>
          <p:cNvPr id="30" name="Text Placeholder 29"/>
          <p:cNvSpPr>
            <a:spLocks noGrp="1"/>
          </p:cNvSpPr>
          <p:nvPr>
            <p:ph type="body" sz="quarter" idx="28"/>
          </p:nvPr>
        </p:nvSpPr>
        <p:spPr>
          <a:xfrm>
            <a:off x="32928895" y="10888892"/>
            <a:ext cx="10052050" cy="8247771"/>
          </a:xfrm>
        </p:spPr>
        <p:txBody>
          <a:bodyPr/>
          <a:lstStyle/>
          <a:p>
            <a:r>
              <a:rPr lang="en-US" sz="2400" dirty="0">
                <a:solidFill>
                  <a:schemeClr val="tx1"/>
                </a:solidFill>
                <a:latin typeface="Calibri" panose="020F0502020204030204" pitchFamily="34" charset="0"/>
                <a:cs typeface="Calibri" panose="020F0502020204030204" pitchFamily="34" charset="0"/>
              </a:rPr>
              <a:t>American Academy of Family Physicians. (2018). TAR WARS program. Retrieved from https://www.aafp.org/patient-care/public-health/tobacco-nicotine/tar-wars.html</a:t>
            </a:r>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Dewhirst, T. (2018). Package size matters: Tobacco packaging, retail merchandising and its influence on trial and impulse sales.</a:t>
            </a:r>
            <a:r>
              <a:rPr lang="en-US" i="1" dirty="0">
                <a:solidFill>
                  <a:schemeClr val="tx1"/>
                </a:solidFill>
                <a:latin typeface="Calibri" panose="020F0502020204030204" pitchFamily="34" charset="0"/>
                <a:cs typeface="Calibri" panose="020F0502020204030204" pitchFamily="34" charset="0"/>
              </a:rPr>
              <a:t> Tobacco Control, 27</a:t>
            </a:r>
            <a:r>
              <a:rPr lang="en-US" dirty="0">
                <a:solidFill>
                  <a:schemeClr val="tx1"/>
                </a:solidFill>
                <a:latin typeface="Calibri" panose="020F0502020204030204" pitchFamily="34" charset="0"/>
                <a:cs typeface="Calibri" panose="020F0502020204030204" pitchFamily="34" charset="0"/>
              </a:rPr>
              <a:t>(5), 600. </a:t>
            </a:r>
          </a:p>
          <a:p>
            <a:r>
              <a:rPr lang="en-US" dirty="0">
                <a:solidFill>
                  <a:schemeClr val="tx1"/>
                </a:solidFill>
                <a:latin typeface="Calibri" panose="020F0502020204030204" pitchFamily="34" charset="0"/>
                <a:cs typeface="Calibri" panose="020F0502020204030204" pitchFamily="34" charset="0"/>
              </a:rPr>
              <a:t>Henry, B. (2013). Impact of tobacco-control legislation. </a:t>
            </a:r>
            <a:r>
              <a:rPr lang="en-US" i="1" dirty="0">
                <a:solidFill>
                  <a:schemeClr val="tx1"/>
                </a:solidFill>
                <a:latin typeface="Calibri" panose="020F0502020204030204" pitchFamily="34" charset="0"/>
                <a:cs typeface="Calibri" panose="020F0502020204030204" pitchFamily="34" charset="0"/>
              </a:rPr>
              <a:t>Clinical Journal of Oncology Nursing, 17</a:t>
            </a:r>
            <a:r>
              <a:rPr lang="en-US" dirty="0">
                <a:solidFill>
                  <a:schemeClr val="tx1"/>
                </a:solidFill>
                <a:latin typeface="Calibri" panose="020F0502020204030204" pitchFamily="34" charset="0"/>
                <a:cs typeface="Calibri" panose="020F0502020204030204" pitchFamily="34" charset="0"/>
              </a:rPr>
              <a:t>(2), 195-200. </a:t>
            </a:r>
          </a:p>
          <a:p>
            <a:r>
              <a:rPr lang="en-US" dirty="0">
                <a:solidFill>
                  <a:schemeClr val="tx1"/>
                </a:solidFill>
                <a:latin typeface="Calibri" panose="020F0502020204030204" pitchFamily="34" charset="0"/>
                <a:cs typeface="Calibri" panose="020F0502020204030204" pitchFamily="34" charset="0"/>
              </a:rPr>
              <a:t>National Cancer Institute. (2018). State Cancer Profiles: Georgia. Retrieved from  https://statecancerprofiles.cancer.gov/quick-profiles/index.php?statename=georgia</a:t>
            </a:r>
          </a:p>
          <a:p>
            <a:r>
              <a:rPr lang="en-US" dirty="0">
                <a:solidFill>
                  <a:schemeClr val="tx1"/>
                </a:solidFill>
                <a:latin typeface="Calibri" panose="020F0502020204030204" pitchFamily="34" charset="0"/>
                <a:cs typeface="Calibri" panose="020F0502020204030204" pitchFamily="34" charset="0"/>
              </a:rPr>
              <a:t>Northeast Georgia Health System. (2016). 2016 Community Health Needs Assessment.  Retrieved from https://www.nghs.com/fullpanel/uploads/files/nghs-chna-report-2016.pdf</a:t>
            </a:r>
          </a:p>
          <a:p>
            <a:r>
              <a:rPr lang="en-US" dirty="0">
                <a:solidFill>
                  <a:schemeClr val="tx1"/>
                </a:solidFill>
                <a:latin typeface="Calibri" panose="020F0502020204030204" pitchFamily="34" charset="0"/>
                <a:cs typeface="Calibri" panose="020F0502020204030204" pitchFamily="34" charset="0"/>
              </a:rPr>
              <a:t>Park, E. &amp; Drake, E. (2015). Systematic review: Internet-based program for youth smoking prevention and cessation.</a:t>
            </a:r>
            <a:r>
              <a:rPr lang="en-US" i="1" dirty="0">
                <a:solidFill>
                  <a:schemeClr val="tx1"/>
                </a:solidFill>
                <a:latin typeface="Calibri" panose="020F0502020204030204" pitchFamily="34" charset="0"/>
                <a:cs typeface="Calibri" panose="020F0502020204030204" pitchFamily="34" charset="0"/>
              </a:rPr>
              <a:t> Journal of Nursing Scholarship, 47</a:t>
            </a:r>
            <a:r>
              <a:rPr lang="en-US" dirty="0">
                <a:solidFill>
                  <a:schemeClr val="tx1"/>
                </a:solidFill>
                <a:latin typeface="Calibri" panose="020F0502020204030204" pitchFamily="34" charset="0"/>
                <a:cs typeface="Calibri" panose="020F0502020204030204" pitchFamily="34" charset="0"/>
              </a:rPr>
              <a:t>(1), 43-50. </a:t>
            </a:r>
          </a:p>
        </p:txBody>
      </p:sp>
      <p:sp>
        <p:nvSpPr>
          <p:cNvPr id="31" name="Text Placeholder 30"/>
          <p:cNvSpPr>
            <a:spLocks noGrp="1"/>
          </p:cNvSpPr>
          <p:nvPr>
            <p:ph type="body" sz="quarter" idx="29"/>
          </p:nvPr>
        </p:nvSpPr>
        <p:spPr>
          <a:xfrm>
            <a:off x="32919153" y="18968954"/>
            <a:ext cx="10047018" cy="754045"/>
          </a:xfrm>
          <a:solidFill>
            <a:srgbClr val="F26724"/>
          </a:solidFill>
        </p:spPr>
        <p:txBody>
          <a:bodyPr/>
          <a:lstStyle/>
          <a:p>
            <a:endParaRPr lang="en-US" dirty="0"/>
          </a:p>
        </p:txBody>
      </p:sp>
      <p:sp>
        <p:nvSpPr>
          <p:cNvPr id="448" name="Text Placeholder 447"/>
          <p:cNvSpPr>
            <a:spLocks noGrp="1"/>
          </p:cNvSpPr>
          <p:nvPr>
            <p:ph type="body" sz="quarter" idx="30"/>
          </p:nvPr>
        </p:nvSpPr>
        <p:spPr>
          <a:xfrm>
            <a:off x="32990099" y="19681910"/>
            <a:ext cx="10052050" cy="6900328"/>
          </a:xfrm>
        </p:spPr>
        <p:txBody>
          <a:bodyPr/>
          <a:lstStyle/>
          <a:p>
            <a:r>
              <a:rPr lang="en-US" sz="2800" dirty="0">
                <a:solidFill>
                  <a:schemeClr val="tx1"/>
                </a:solidFill>
                <a:latin typeface="Calibri" panose="020F0502020204030204" pitchFamily="34" charset="0"/>
                <a:cs typeface="Calibri" panose="020F0502020204030204" pitchFamily="34" charset="0"/>
              </a:rPr>
              <a:t>Barrow County 4</a:t>
            </a:r>
            <a:r>
              <a:rPr lang="en-US" sz="2800" baseline="30000" dirty="0">
                <a:solidFill>
                  <a:schemeClr val="tx1"/>
                </a:solidFill>
                <a:latin typeface="Calibri" panose="020F0502020204030204" pitchFamily="34" charset="0"/>
                <a:cs typeface="Calibri" panose="020F0502020204030204" pitchFamily="34" charset="0"/>
              </a:rPr>
              <a:t>th</a:t>
            </a:r>
            <a:r>
              <a:rPr lang="en-US" sz="2800" dirty="0">
                <a:solidFill>
                  <a:schemeClr val="tx1"/>
                </a:solidFill>
                <a:latin typeface="Calibri" panose="020F0502020204030204" pitchFamily="34" charset="0"/>
                <a:cs typeface="Calibri" panose="020F0502020204030204" pitchFamily="34" charset="0"/>
              </a:rPr>
              <a:t> and 5</a:t>
            </a:r>
            <a:r>
              <a:rPr lang="en-US" sz="2800" baseline="30000" dirty="0">
                <a:solidFill>
                  <a:schemeClr val="tx1"/>
                </a:solidFill>
                <a:latin typeface="Calibri" panose="020F0502020204030204" pitchFamily="34" charset="0"/>
                <a:cs typeface="Calibri" panose="020F0502020204030204" pitchFamily="34" charset="0"/>
              </a:rPr>
              <a:t>th</a:t>
            </a:r>
            <a:r>
              <a:rPr lang="en-US" sz="2800" dirty="0">
                <a:solidFill>
                  <a:schemeClr val="tx1"/>
                </a:solidFill>
                <a:latin typeface="Calibri" panose="020F0502020204030204" pitchFamily="34" charset="0"/>
                <a:cs typeface="Calibri" panose="020F0502020204030204" pitchFamily="34" charset="0"/>
              </a:rPr>
              <a:t> grade students</a:t>
            </a:r>
          </a:p>
          <a:p>
            <a:r>
              <a:rPr lang="en-US" sz="2800" dirty="0">
                <a:solidFill>
                  <a:schemeClr val="tx1"/>
                </a:solidFill>
                <a:latin typeface="Calibri" panose="020F0502020204030204" pitchFamily="34" charset="0"/>
                <a:cs typeface="Calibri" panose="020F0502020204030204" pitchFamily="34" charset="0"/>
              </a:rPr>
              <a:t>Barrow County Elementary School principals, school nurses, school counselors</a:t>
            </a:r>
          </a:p>
          <a:p>
            <a:r>
              <a:rPr lang="en-US" sz="2800" dirty="0">
                <a:solidFill>
                  <a:schemeClr val="tx1"/>
                </a:solidFill>
                <a:latin typeface="Calibri" panose="020F0502020204030204" pitchFamily="34" charset="0"/>
                <a:cs typeface="Calibri" panose="020F0502020204030204" pitchFamily="34" charset="0"/>
              </a:rPr>
              <a:t>Ellen Petree, Barrow County Schools</a:t>
            </a:r>
          </a:p>
          <a:p>
            <a:r>
              <a:rPr lang="en-US" sz="2800" dirty="0">
                <a:solidFill>
                  <a:schemeClr val="tx1"/>
                </a:solidFill>
                <a:latin typeface="Calibri" panose="020F0502020204030204" pitchFamily="34" charset="0"/>
                <a:cs typeface="Calibri" panose="020F0502020204030204" pitchFamily="34" charset="0"/>
              </a:rPr>
              <a:t>Kimberly Tyner-Meeks, RN, OCN, Coordinator, Outpatient Infusion</a:t>
            </a:r>
          </a:p>
          <a:p>
            <a:r>
              <a:rPr lang="en-US" sz="2800" dirty="0">
                <a:solidFill>
                  <a:schemeClr val="tx1"/>
                </a:solidFill>
                <a:latin typeface="Calibri" panose="020F0502020204030204" pitchFamily="34" charset="0"/>
                <a:cs typeface="Calibri" panose="020F0502020204030204" pitchFamily="34" charset="0"/>
              </a:rPr>
              <a:t>Andria Caton, MSN, RN, OCN, CHPN, Assistant Nurse Manager</a:t>
            </a:r>
          </a:p>
          <a:p>
            <a:r>
              <a:rPr lang="en-US" sz="2800" dirty="0">
                <a:solidFill>
                  <a:schemeClr val="tx1"/>
                </a:solidFill>
                <a:latin typeface="Calibri" panose="020F0502020204030204" pitchFamily="34" charset="0"/>
                <a:cs typeface="Calibri" panose="020F0502020204030204" pitchFamily="34" charset="0"/>
              </a:rPr>
              <a:t>Christy Moore, Manager Community Benefits</a:t>
            </a:r>
          </a:p>
          <a:p>
            <a:r>
              <a:rPr lang="en-US" sz="2800" dirty="0">
                <a:solidFill>
                  <a:schemeClr val="tx1"/>
                </a:solidFill>
                <a:latin typeface="Calibri" panose="020F0502020204030204" pitchFamily="34" charset="0"/>
                <a:cs typeface="Calibri" panose="020F0502020204030204" pitchFamily="34" charset="0"/>
              </a:rPr>
              <a:t>Sunita Singh, Public Relations, Barrow</a:t>
            </a:r>
          </a:p>
          <a:p>
            <a:r>
              <a:rPr lang="en-US" sz="2800" dirty="0">
                <a:solidFill>
                  <a:schemeClr val="tx1"/>
                </a:solidFill>
                <a:latin typeface="Calibri" panose="020F0502020204030204" pitchFamily="34" charset="0"/>
                <a:cs typeface="Calibri" panose="020F0502020204030204" pitchFamily="34" charset="0"/>
              </a:rPr>
              <a:t>Susanne McNail, Coordinator Community Health Improvement</a:t>
            </a:r>
          </a:p>
          <a:p>
            <a:r>
              <a:rPr lang="en-US" sz="2800" dirty="0">
                <a:solidFill>
                  <a:schemeClr val="tx1"/>
                </a:solidFill>
                <a:latin typeface="Calibri" panose="020F0502020204030204" pitchFamily="34" charset="0"/>
                <a:cs typeface="Calibri" panose="020F0502020204030204" pitchFamily="34" charset="0"/>
              </a:rPr>
              <a:t>Monica Newton, MD</a:t>
            </a:r>
          </a:p>
          <a:p>
            <a:endParaRPr lang="en-US" dirty="0"/>
          </a:p>
          <a:p>
            <a:endParaRPr lang="en-US" dirty="0"/>
          </a:p>
          <a:p>
            <a:endParaRPr lang="en-US" dirty="0"/>
          </a:p>
        </p:txBody>
      </p:sp>
      <p:sp>
        <p:nvSpPr>
          <p:cNvPr id="449" name="Text Placeholder 448"/>
          <p:cNvSpPr>
            <a:spLocks noGrp="1"/>
          </p:cNvSpPr>
          <p:nvPr>
            <p:ph type="body" sz="quarter" idx="151"/>
          </p:nvPr>
        </p:nvSpPr>
        <p:spPr>
          <a:xfrm>
            <a:off x="2489552" y="2390638"/>
            <a:ext cx="29919507" cy="1280160"/>
          </a:xfrm>
        </p:spPr>
        <p:txBody>
          <a:bodyPr>
            <a:normAutofit fontScale="92500" lnSpcReduction="10000"/>
          </a:bodyPr>
          <a:lstStyle/>
          <a:p>
            <a:r>
              <a:rPr lang="en-US" dirty="0"/>
              <a:t>Youth Tobacco Use Prevention Initiative Barrow County, Georgia</a:t>
            </a:r>
          </a:p>
          <a:p>
            <a:endParaRPr lang="en-US" dirty="0"/>
          </a:p>
        </p:txBody>
      </p:sp>
      <p:sp>
        <p:nvSpPr>
          <p:cNvPr id="451" name="Text Placeholder 450"/>
          <p:cNvSpPr>
            <a:spLocks noGrp="1"/>
          </p:cNvSpPr>
          <p:nvPr>
            <p:ph type="body" sz="quarter" idx="153"/>
          </p:nvPr>
        </p:nvSpPr>
        <p:spPr>
          <a:xfrm>
            <a:off x="902598" y="420612"/>
            <a:ext cx="35703882" cy="1637973"/>
          </a:xfrm>
        </p:spPr>
        <p:txBody>
          <a:bodyPr>
            <a:normAutofit fontScale="85000" lnSpcReduction="10000"/>
          </a:bodyPr>
          <a:lstStyle/>
          <a:p>
            <a:r>
              <a:rPr lang="en-US" dirty="0"/>
              <a:t>TAR WARS – May Tobacco Use Prevention Awareness be with You </a:t>
            </a:r>
          </a:p>
        </p:txBody>
      </p:sp>
      <p:sp>
        <p:nvSpPr>
          <p:cNvPr id="452" name="Text Placeholder 451"/>
          <p:cNvSpPr>
            <a:spLocks noGrp="1"/>
          </p:cNvSpPr>
          <p:nvPr>
            <p:ph type="body" sz="quarter" idx="154"/>
          </p:nvPr>
        </p:nvSpPr>
        <p:spPr>
          <a:xfrm>
            <a:off x="41117521" y="32072037"/>
            <a:ext cx="2261616" cy="1231084"/>
          </a:xfrm>
        </p:spPr>
        <p:txBody>
          <a:bodyPr/>
          <a:lstStyle/>
          <a:p>
            <a:r>
              <a:rPr lang="en-US" dirty="0"/>
              <a:t>April 2020</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42632" y="-501830"/>
            <a:ext cx="11172825" cy="5086350"/>
          </a:xfrm>
          <a:prstGeom prst="rect">
            <a:avLst/>
          </a:prstGeom>
        </p:spPr>
      </p:pic>
      <p:sp>
        <p:nvSpPr>
          <p:cNvPr id="4" name="Rectangle 3">
            <a:extLst>
              <a:ext uri="{FF2B5EF4-FFF2-40B4-BE49-F238E27FC236}">
                <a16:creationId xmlns:a16="http://schemas.microsoft.com/office/drawing/2014/main" id="{F95EF28A-79E2-4A3F-8E25-1B12DF77C425}"/>
              </a:ext>
            </a:extLst>
          </p:cNvPr>
          <p:cNvSpPr/>
          <p:nvPr/>
        </p:nvSpPr>
        <p:spPr>
          <a:xfrm>
            <a:off x="1047502" y="16890014"/>
            <a:ext cx="9925299" cy="338554"/>
          </a:xfrm>
          <a:prstGeom prst="rect">
            <a:avLst/>
          </a:prstGeom>
        </p:spPr>
        <p:txBody>
          <a:bodyPr wrap="square">
            <a:spAutoFit/>
          </a:bodyPr>
          <a:lstStyle/>
          <a:p>
            <a:pPr lvl="1"/>
            <a:r>
              <a:rPr lang="en-US" sz="1600" dirty="0">
                <a:solidFill>
                  <a:schemeClr val="bg1"/>
                </a:solidFill>
              </a:rPr>
              <a:t>Auburn</a:t>
            </a:r>
          </a:p>
        </p:txBody>
      </p:sp>
      <p:pic>
        <p:nvPicPr>
          <p:cNvPr id="5" name="Picture 4">
            <a:extLst>
              <a:ext uri="{FF2B5EF4-FFF2-40B4-BE49-F238E27FC236}">
                <a16:creationId xmlns:a16="http://schemas.microsoft.com/office/drawing/2014/main" id="{87853857-6CFD-4432-A690-2F831F965D8A}"/>
              </a:ext>
            </a:extLst>
          </p:cNvPr>
          <p:cNvPicPr>
            <a:picLocks noChangeAspect="1"/>
          </p:cNvPicPr>
          <p:nvPr/>
        </p:nvPicPr>
        <p:blipFill>
          <a:blip r:embed="rId6"/>
          <a:stretch>
            <a:fillRect/>
          </a:stretch>
        </p:blipFill>
        <p:spPr>
          <a:xfrm>
            <a:off x="1002547" y="26363224"/>
            <a:ext cx="10050461" cy="4289383"/>
          </a:xfrm>
          <a:prstGeom prst="rect">
            <a:avLst/>
          </a:prstGeom>
        </p:spPr>
      </p:pic>
      <p:sp>
        <p:nvSpPr>
          <p:cNvPr id="9" name="TextBox 8">
            <a:extLst>
              <a:ext uri="{FF2B5EF4-FFF2-40B4-BE49-F238E27FC236}">
                <a16:creationId xmlns:a16="http://schemas.microsoft.com/office/drawing/2014/main" id="{BAB67608-0A4F-4AC6-B10B-ACFBB87EDEE4}"/>
              </a:ext>
            </a:extLst>
          </p:cNvPr>
          <p:cNvSpPr txBox="1"/>
          <p:nvPr/>
        </p:nvSpPr>
        <p:spPr>
          <a:xfrm>
            <a:off x="1047502" y="31034002"/>
            <a:ext cx="9883610" cy="1077218"/>
          </a:xfrm>
          <a:prstGeom prst="rect">
            <a:avLst/>
          </a:prstGeom>
          <a:noFill/>
        </p:spPr>
        <p:txBody>
          <a:bodyPr wrap="square" rtlCol="0">
            <a:spAutoFit/>
          </a:bodyPr>
          <a:lstStyle/>
          <a:p>
            <a:pPr algn="ctr"/>
            <a:r>
              <a:rPr lang="en-US" sz="3200" dirty="0"/>
              <a:t>https://www.aafp.org/patient-care/public-health/tobacco-nicotine/tar-wars.html</a:t>
            </a:r>
          </a:p>
        </p:txBody>
      </p:sp>
      <p:pic>
        <p:nvPicPr>
          <p:cNvPr id="18" name="Picture 17">
            <a:extLst>
              <a:ext uri="{FF2B5EF4-FFF2-40B4-BE49-F238E27FC236}">
                <a16:creationId xmlns:a16="http://schemas.microsoft.com/office/drawing/2014/main" id="{9AE1D2B7-D360-4275-8006-5F11941EA44E}"/>
              </a:ext>
            </a:extLst>
          </p:cNvPr>
          <p:cNvPicPr>
            <a:picLocks noChangeAspect="1"/>
          </p:cNvPicPr>
          <p:nvPr/>
        </p:nvPicPr>
        <p:blipFill>
          <a:blip r:embed="rId7"/>
          <a:stretch>
            <a:fillRect/>
          </a:stretch>
        </p:blipFill>
        <p:spPr>
          <a:xfrm>
            <a:off x="22300068" y="18888908"/>
            <a:ext cx="10053175" cy="987638"/>
          </a:xfrm>
          <a:prstGeom prst="rect">
            <a:avLst/>
          </a:prstGeom>
        </p:spPr>
      </p:pic>
      <p:sp>
        <p:nvSpPr>
          <p:cNvPr id="19" name="TextBox 18">
            <a:extLst>
              <a:ext uri="{FF2B5EF4-FFF2-40B4-BE49-F238E27FC236}">
                <a16:creationId xmlns:a16="http://schemas.microsoft.com/office/drawing/2014/main" id="{E35EFCF3-EDC4-4104-A596-EA6976109CFF}"/>
              </a:ext>
            </a:extLst>
          </p:cNvPr>
          <p:cNvSpPr txBox="1"/>
          <p:nvPr/>
        </p:nvSpPr>
        <p:spPr>
          <a:xfrm>
            <a:off x="32918284" y="5854190"/>
            <a:ext cx="10067371" cy="4949047"/>
          </a:xfrm>
          <a:prstGeom prst="rect">
            <a:avLst/>
          </a:prstGeom>
          <a:noFill/>
        </p:spPr>
        <p:txBody>
          <a:bodyPr wrap="square" rtlCol="0">
            <a:spAutoFit/>
          </a:bodyPr>
          <a:lstStyle/>
          <a:p>
            <a:pPr lvl="0">
              <a:spcBef>
                <a:spcPct val="20000"/>
              </a:spcBef>
            </a:pPr>
            <a:r>
              <a:rPr lang="en-US" sz="2800" dirty="0">
                <a:solidFill>
                  <a:prstClr val="black"/>
                </a:solidFill>
                <a:cs typeface="Times New Roman" panose="02020603050405020304" pitchFamily="18" charset="0"/>
              </a:rPr>
              <a:t>   </a:t>
            </a:r>
            <a:r>
              <a:rPr lang="en-US" sz="2400" dirty="0">
                <a:solidFill>
                  <a:prstClr val="black"/>
                </a:solidFill>
                <a:cs typeface="Times New Roman" panose="02020603050405020304" pitchFamily="18" charset="0"/>
              </a:rPr>
              <a:t>1.  Not all pre/post tests received from students</a:t>
            </a:r>
          </a:p>
          <a:p>
            <a:pPr lvl="0">
              <a:spcBef>
                <a:spcPct val="20000"/>
              </a:spcBef>
            </a:pPr>
            <a:r>
              <a:rPr lang="en-US" sz="2400" dirty="0">
                <a:solidFill>
                  <a:prstClr val="black"/>
                </a:solidFill>
                <a:cs typeface="Times New Roman" panose="02020603050405020304" pitchFamily="18" charset="0"/>
              </a:rPr>
              <a:t>   2.  Inconsistent completion of pretest/post test by students    </a:t>
            </a:r>
          </a:p>
          <a:p>
            <a:pPr lvl="0">
              <a:spcBef>
                <a:spcPct val="20000"/>
              </a:spcBef>
            </a:pPr>
            <a:r>
              <a:rPr lang="en-US" sz="2400" dirty="0">
                <a:solidFill>
                  <a:prstClr val="black"/>
                </a:solidFill>
                <a:cs typeface="Times New Roman" panose="02020603050405020304" pitchFamily="18" charset="0"/>
              </a:rPr>
              <a:t>   3.  The large volume of pre/post tests in 2019 created      </a:t>
            </a:r>
          </a:p>
          <a:p>
            <a:pPr lvl="0">
              <a:spcBef>
                <a:spcPct val="20000"/>
              </a:spcBef>
            </a:pPr>
            <a:r>
              <a:rPr lang="en-US" sz="2400" dirty="0">
                <a:solidFill>
                  <a:prstClr val="black"/>
                </a:solidFill>
                <a:cs typeface="Times New Roman" panose="02020603050405020304" pitchFamily="18" charset="0"/>
              </a:rPr>
              <a:t>        delays in data collection</a:t>
            </a:r>
          </a:p>
          <a:p>
            <a:pPr lvl="0">
              <a:spcBef>
                <a:spcPct val="20000"/>
              </a:spcBef>
            </a:pPr>
            <a:r>
              <a:rPr lang="en-US" sz="2400" dirty="0">
                <a:solidFill>
                  <a:prstClr val="black"/>
                </a:solidFill>
                <a:cs typeface="Times New Roman" panose="02020603050405020304" pitchFamily="18" charset="0"/>
              </a:rPr>
              <a:t>   4.  Manual tabulations of pre/post tests were difficult and time             </a:t>
            </a:r>
          </a:p>
          <a:p>
            <a:pPr lvl="0">
              <a:spcBef>
                <a:spcPct val="20000"/>
              </a:spcBef>
            </a:pPr>
            <a:r>
              <a:rPr lang="en-US" sz="2400" dirty="0">
                <a:solidFill>
                  <a:prstClr val="black"/>
                </a:solidFill>
                <a:cs typeface="Times New Roman" panose="02020603050405020304" pitchFamily="18" charset="0"/>
              </a:rPr>
              <a:t>        consuming</a:t>
            </a:r>
          </a:p>
          <a:p>
            <a:pPr lvl="0">
              <a:spcBef>
                <a:spcPct val="20000"/>
              </a:spcBef>
            </a:pPr>
            <a:r>
              <a:rPr lang="en-US" sz="2400" dirty="0">
                <a:solidFill>
                  <a:prstClr val="black"/>
                </a:solidFill>
                <a:cs typeface="Times New Roman" panose="02020603050405020304" pitchFamily="18" charset="0"/>
              </a:rPr>
              <a:t>   5.  Multiple types of settings for presentations</a:t>
            </a:r>
          </a:p>
          <a:p>
            <a:pPr lvl="0">
              <a:spcBef>
                <a:spcPct val="20000"/>
              </a:spcBef>
            </a:pPr>
            <a:r>
              <a:rPr lang="en-US" sz="2400" dirty="0">
                <a:solidFill>
                  <a:prstClr val="black"/>
                </a:solidFill>
                <a:cs typeface="Times New Roman" panose="02020603050405020304" pitchFamily="18" charset="0"/>
              </a:rPr>
              <a:t>   6.  Insufficient time to deliver content and answer student questions</a:t>
            </a:r>
          </a:p>
          <a:p>
            <a:endParaRPr lang="en-US" dirty="0"/>
          </a:p>
        </p:txBody>
      </p:sp>
      <p:sp>
        <p:nvSpPr>
          <p:cNvPr id="16" name="TextBox 15">
            <a:extLst>
              <a:ext uri="{FF2B5EF4-FFF2-40B4-BE49-F238E27FC236}">
                <a16:creationId xmlns:a16="http://schemas.microsoft.com/office/drawing/2014/main" id="{E26E6366-DF7C-4203-A7A6-B3E692994D4E}"/>
              </a:ext>
            </a:extLst>
          </p:cNvPr>
          <p:cNvSpPr txBox="1"/>
          <p:nvPr/>
        </p:nvSpPr>
        <p:spPr>
          <a:xfrm>
            <a:off x="1310639" y="5991111"/>
            <a:ext cx="9501797" cy="18717047"/>
          </a:xfrm>
          <a:prstGeom prst="rect">
            <a:avLst/>
          </a:prstGeom>
          <a:noFill/>
        </p:spPr>
        <p:txBody>
          <a:bodyPr wrap="square" rtlCol="0">
            <a:spAutoFit/>
          </a:bodyPr>
          <a:lstStyle/>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According to the 2016 Northeast Georgia Medical Center Community Needs Assessment conducted by Truven Health Analytics, public health indicators demonstrated that lung cancer death rates, as well as lung cancer incidence rates, were significant health concerns in Barrow County, Georgia (Northeast Georgia Health System, 2016).  Furthermore, the incidence and death rates of lung cancer were occurring at higher rates per 100,000 people than the state and national benchmarks in Barrow County as compared to surrounding counties (National Cancer Institute, 2018). </a:t>
            </a:r>
          </a:p>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For a new generation of youth in Barrow County, Georgia, raising awareness of novel nicotine products, unique marketing strategies of the tobacco industry, the long-term financial impact of nicotine addiction, and the powerful social influences of tobacco use is paramount to reducing the burden of tobacco-related diseases in the future.</a:t>
            </a:r>
          </a:p>
          <a:p>
            <a:pP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As a part of a community initiative led by oncology nurses, joined by community leaders, school nurses and counselors, the TAR WARS program was implemented in nine Barrow County, Georgia elementary schools during October, 2018.  Based on the Centers for Disease Control’s guidelines for youth tobacco prevention programs, the TAR WARS curriculum focused on evidence-based interventions targeted to 4</a:t>
            </a:r>
            <a:r>
              <a:rPr lang="en-US" sz="3200" baseline="30000" dirty="0">
                <a:latin typeface="Calibri" panose="020F0502020204030204" pitchFamily="34" charset="0"/>
                <a:ea typeface="Calibri" panose="020F0502020204030204" pitchFamily="34" charset="0"/>
                <a:cs typeface="Times New Roman" panose="02020603050405020304" pitchFamily="18" charset="0"/>
              </a:rPr>
              <a:t>th</a:t>
            </a:r>
            <a:r>
              <a:rPr lang="en-US" sz="3200" dirty="0">
                <a:latin typeface="Calibri" panose="020F0502020204030204" pitchFamily="34" charset="0"/>
                <a:ea typeface="Calibri" panose="020F0502020204030204" pitchFamily="34" charset="0"/>
                <a:cs typeface="Times New Roman" panose="02020603050405020304" pitchFamily="18" charset="0"/>
              </a:rPr>
              <a:t> and 5</a:t>
            </a:r>
            <a:r>
              <a:rPr lang="en-US" sz="3200" baseline="30000" dirty="0">
                <a:latin typeface="Calibri" panose="020F0502020204030204" pitchFamily="34" charset="0"/>
                <a:ea typeface="Calibri" panose="020F0502020204030204" pitchFamily="34" charset="0"/>
                <a:cs typeface="Times New Roman" panose="02020603050405020304" pitchFamily="18" charset="0"/>
              </a:rPr>
              <a:t>th</a:t>
            </a:r>
            <a:r>
              <a:rPr lang="en-US" sz="3200" dirty="0">
                <a:latin typeface="Calibri" panose="020F0502020204030204" pitchFamily="34" charset="0"/>
                <a:ea typeface="Calibri" panose="020F0502020204030204" pitchFamily="34" charset="0"/>
                <a:cs typeface="Times New Roman" panose="02020603050405020304" pitchFamily="18" charset="0"/>
              </a:rPr>
              <a:t> grade students (American Academy of Family Physicians, 2018).  Post program outcomes included a 100% participation rate of Barrow County elementary schools in, a 53% perceived high level of engagement of the students reported by the teachers, a 41% increase in the knowledge of the harm of vaping by the students, and a 21% overall learning gain by the students.  In 2019, the program will be repeated and outcomes from 2018 and 2019 will be compared.</a:t>
            </a:r>
          </a:p>
        </p:txBody>
      </p:sp>
      <p:pic>
        <p:nvPicPr>
          <p:cNvPr id="454" name="Picture 453">
            <a:extLst>
              <a:ext uri="{FF2B5EF4-FFF2-40B4-BE49-F238E27FC236}">
                <a16:creationId xmlns:a16="http://schemas.microsoft.com/office/drawing/2014/main" id="{3C429AA9-15CA-4AA8-B95A-63110309D91C}"/>
              </a:ext>
            </a:extLst>
          </p:cNvPr>
          <p:cNvPicPr>
            <a:picLocks noChangeAspect="1"/>
          </p:cNvPicPr>
          <p:nvPr/>
        </p:nvPicPr>
        <p:blipFill>
          <a:blip r:embed="rId8"/>
          <a:stretch>
            <a:fillRect/>
          </a:stretch>
        </p:blipFill>
        <p:spPr>
          <a:xfrm>
            <a:off x="16782866" y="27186087"/>
            <a:ext cx="4756333" cy="3675621"/>
          </a:xfrm>
          <a:prstGeom prst="rect">
            <a:avLst/>
          </a:prstGeom>
        </p:spPr>
      </p:pic>
      <p:graphicFrame>
        <p:nvGraphicFramePr>
          <p:cNvPr id="3" name="Table 2">
            <a:extLst>
              <a:ext uri="{FF2B5EF4-FFF2-40B4-BE49-F238E27FC236}">
                <a16:creationId xmlns:a16="http://schemas.microsoft.com/office/drawing/2014/main" id="{009322A6-D464-436E-8048-845736E3081F}"/>
              </a:ext>
            </a:extLst>
          </p:cNvPr>
          <p:cNvGraphicFramePr>
            <a:graphicFrameLocks noGrp="1"/>
          </p:cNvGraphicFramePr>
          <p:nvPr>
            <p:extLst>
              <p:ext uri="{D42A27DB-BD31-4B8C-83A1-F6EECF244321}">
                <p14:modId xmlns:p14="http://schemas.microsoft.com/office/powerpoint/2010/main" val="3900279070"/>
              </p:ext>
            </p:extLst>
          </p:nvPr>
        </p:nvGraphicFramePr>
        <p:xfrm>
          <a:off x="23673040" y="25732667"/>
          <a:ext cx="7201964" cy="4236635"/>
        </p:xfrm>
        <a:graphic>
          <a:graphicData uri="http://schemas.openxmlformats.org/drawingml/2006/table">
            <a:tbl>
              <a:tblPr firstRow="1" firstCol="1" bandRow="1"/>
              <a:tblGrid>
                <a:gridCol w="4391743">
                  <a:extLst>
                    <a:ext uri="{9D8B030D-6E8A-4147-A177-3AD203B41FA5}">
                      <a16:colId xmlns:a16="http://schemas.microsoft.com/office/drawing/2014/main" val="357811548"/>
                    </a:ext>
                  </a:extLst>
                </a:gridCol>
                <a:gridCol w="1399953">
                  <a:extLst>
                    <a:ext uri="{9D8B030D-6E8A-4147-A177-3AD203B41FA5}">
                      <a16:colId xmlns:a16="http://schemas.microsoft.com/office/drawing/2014/main" val="551508556"/>
                    </a:ext>
                  </a:extLst>
                </a:gridCol>
                <a:gridCol w="1410268">
                  <a:extLst>
                    <a:ext uri="{9D8B030D-6E8A-4147-A177-3AD203B41FA5}">
                      <a16:colId xmlns:a16="http://schemas.microsoft.com/office/drawing/2014/main" val="3324430635"/>
                    </a:ext>
                  </a:extLst>
                </a:gridCol>
              </a:tblGrid>
              <a:tr h="324360">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9EB8"/>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9EB8"/>
                    </a:solidFill>
                  </a:tcPr>
                </a:tc>
                <a:extLst>
                  <a:ext uri="{0D108BD9-81ED-4DB2-BD59-A6C34878D82A}">
                    <a16:rowId xmlns:a16="http://schemas.microsoft.com/office/drawing/2014/main" val="329455396"/>
                  </a:ext>
                </a:extLst>
              </a:tr>
              <a:tr h="620824">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Total Pretest Responses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5160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16735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9332"/>
                  </a:ext>
                </a:extLst>
              </a:tr>
              <a:tr h="620824">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Total Pretest Correct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3278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11585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55305"/>
                  </a:ext>
                </a:extLst>
              </a:tr>
              <a:tr h="413752">
                <a:tc>
                  <a:txBody>
                    <a:bodyPr/>
                    <a:lstStyle/>
                    <a:p>
                      <a:pPr marL="0" marR="0">
                        <a:lnSpc>
                          <a:spcPct val="107000"/>
                        </a:lnSpc>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students correct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8511"/>
                    </a:solidFill>
                  </a:tcPr>
                </a:tc>
                <a:tc>
                  <a:txBody>
                    <a:bodyPr/>
                    <a:lstStyle/>
                    <a:p>
                      <a:pPr marL="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8511"/>
                    </a:solidFill>
                  </a:tcPr>
                </a:tc>
                <a:tc>
                  <a:txBody>
                    <a:bodyPr/>
                    <a:lstStyle/>
                    <a:p>
                      <a:pPr marL="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8511"/>
                    </a:solidFill>
                  </a:tcPr>
                </a:tc>
                <a:extLst>
                  <a:ext uri="{0D108BD9-81ED-4DB2-BD59-A6C34878D82A}">
                    <a16:rowId xmlns:a16="http://schemas.microsoft.com/office/drawing/2014/main" val="2535173076"/>
                  </a:ext>
                </a:extLst>
              </a:tr>
              <a:tr h="620824">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Total Posttest Responses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5021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13783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2761611"/>
                  </a:ext>
                </a:extLst>
              </a:tr>
              <a:tr h="620824">
                <a:tc>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Total Posttest Correct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4251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11767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1583674"/>
                  </a:ext>
                </a:extLst>
              </a:tr>
              <a:tr h="394403">
                <a:tc>
                  <a:txBody>
                    <a:bodyPr/>
                    <a:lstStyle/>
                    <a:p>
                      <a:pPr marL="0" marR="0">
                        <a:lnSpc>
                          <a:spcPct val="107000"/>
                        </a:lnSpc>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students correct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8511"/>
                    </a:solidFill>
                  </a:tcPr>
                </a:tc>
                <a:tc>
                  <a:txBody>
                    <a:bodyPr/>
                    <a:lstStyle/>
                    <a:p>
                      <a:pPr marL="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8511"/>
                    </a:solidFill>
                  </a:tcPr>
                </a:tc>
                <a:tc>
                  <a:txBody>
                    <a:bodyPr/>
                    <a:lstStyle/>
                    <a:p>
                      <a:pPr marL="0" marR="0" algn="ctr">
                        <a:lnSpc>
                          <a:spcPct val="107000"/>
                        </a:lnSpc>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8511"/>
                    </a:solidFill>
                  </a:tcPr>
                </a:tc>
                <a:extLst>
                  <a:ext uri="{0D108BD9-81ED-4DB2-BD59-A6C34878D82A}">
                    <a16:rowId xmlns:a16="http://schemas.microsoft.com/office/drawing/2014/main" val="2262581076"/>
                  </a:ext>
                </a:extLst>
              </a:tr>
              <a:tr h="620824">
                <a:tc>
                  <a:txBody>
                    <a:bodyPr/>
                    <a:lstStyle/>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Total Average Knowledge Gain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5450744"/>
                  </a:ext>
                </a:extLst>
              </a:tr>
            </a:tbl>
          </a:graphicData>
        </a:graphic>
      </p:graphicFrame>
      <p:pic>
        <p:nvPicPr>
          <p:cNvPr id="6" name="Picture 5">
            <a:extLst>
              <a:ext uri="{FF2B5EF4-FFF2-40B4-BE49-F238E27FC236}">
                <a16:creationId xmlns:a16="http://schemas.microsoft.com/office/drawing/2014/main" id="{4FC66DAF-A390-486B-B2BF-0287759A47A8}"/>
              </a:ext>
            </a:extLst>
          </p:cNvPr>
          <p:cNvPicPr>
            <a:picLocks noChangeAspect="1"/>
          </p:cNvPicPr>
          <p:nvPr/>
        </p:nvPicPr>
        <p:blipFill>
          <a:blip r:embed="rId9"/>
          <a:stretch>
            <a:fillRect/>
          </a:stretch>
        </p:blipFill>
        <p:spPr>
          <a:xfrm>
            <a:off x="22962298" y="9213615"/>
            <a:ext cx="8465548" cy="5993898"/>
          </a:xfrm>
          <a:prstGeom prst="rect">
            <a:avLst/>
          </a:prstGeom>
        </p:spPr>
      </p:pic>
      <p:pic>
        <p:nvPicPr>
          <p:cNvPr id="8" name="Graphic 7" descr="Schoolhouse">
            <a:extLst>
              <a:ext uri="{FF2B5EF4-FFF2-40B4-BE49-F238E27FC236}">
                <a16:creationId xmlns:a16="http://schemas.microsoft.com/office/drawing/2014/main" id="{74495B00-390C-44E3-8F2D-5CE879B9EE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577476" y="11132248"/>
            <a:ext cx="683733" cy="683733"/>
          </a:xfrm>
          <a:prstGeom prst="rect">
            <a:avLst/>
          </a:prstGeom>
        </p:spPr>
      </p:pic>
      <p:pic>
        <p:nvPicPr>
          <p:cNvPr id="33" name="Graphic 32" descr="Schoolhouse">
            <a:extLst>
              <a:ext uri="{FF2B5EF4-FFF2-40B4-BE49-F238E27FC236}">
                <a16:creationId xmlns:a16="http://schemas.microsoft.com/office/drawing/2014/main" id="{6FA56EEB-CC9A-48C8-A9E5-F2A1902FFE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088688" y="11982798"/>
            <a:ext cx="683734" cy="683734"/>
          </a:xfrm>
          <a:prstGeom prst="rect">
            <a:avLst/>
          </a:prstGeom>
        </p:spPr>
      </p:pic>
      <p:pic>
        <p:nvPicPr>
          <p:cNvPr id="10" name="Picture 9">
            <a:extLst>
              <a:ext uri="{FF2B5EF4-FFF2-40B4-BE49-F238E27FC236}">
                <a16:creationId xmlns:a16="http://schemas.microsoft.com/office/drawing/2014/main" id="{A7C61F1B-8ECB-4226-B2B6-41458152B219}"/>
              </a:ext>
            </a:extLst>
          </p:cNvPr>
          <p:cNvPicPr>
            <a:picLocks noChangeAspect="1"/>
          </p:cNvPicPr>
          <p:nvPr/>
        </p:nvPicPr>
        <p:blipFill>
          <a:blip r:embed="rId12"/>
          <a:stretch>
            <a:fillRect/>
          </a:stretch>
        </p:blipFill>
        <p:spPr>
          <a:xfrm>
            <a:off x="25482461" y="12745271"/>
            <a:ext cx="783097" cy="783097"/>
          </a:xfrm>
          <a:prstGeom prst="rect">
            <a:avLst/>
          </a:prstGeom>
        </p:spPr>
      </p:pic>
      <p:pic>
        <p:nvPicPr>
          <p:cNvPr id="11" name="Picture 10">
            <a:extLst>
              <a:ext uri="{FF2B5EF4-FFF2-40B4-BE49-F238E27FC236}">
                <a16:creationId xmlns:a16="http://schemas.microsoft.com/office/drawing/2014/main" id="{7F7A5213-C74E-4893-81B4-DA97FED0DC21}"/>
              </a:ext>
            </a:extLst>
          </p:cNvPr>
          <p:cNvPicPr>
            <a:picLocks noChangeAspect="1"/>
          </p:cNvPicPr>
          <p:nvPr/>
        </p:nvPicPr>
        <p:blipFill>
          <a:blip r:embed="rId12"/>
          <a:stretch>
            <a:fillRect/>
          </a:stretch>
        </p:blipFill>
        <p:spPr>
          <a:xfrm>
            <a:off x="24778558" y="13392689"/>
            <a:ext cx="773866" cy="773866"/>
          </a:xfrm>
          <a:prstGeom prst="rect">
            <a:avLst/>
          </a:prstGeom>
        </p:spPr>
      </p:pic>
      <p:pic>
        <p:nvPicPr>
          <p:cNvPr id="12" name="Picture 11">
            <a:extLst>
              <a:ext uri="{FF2B5EF4-FFF2-40B4-BE49-F238E27FC236}">
                <a16:creationId xmlns:a16="http://schemas.microsoft.com/office/drawing/2014/main" id="{614B1B19-8A43-4234-9054-F104C34AEED7}"/>
              </a:ext>
            </a:extLst>
          </p:cNvPr>
          <p:cNvPicPr>
            <a:picLocks noChangeAspect="1"/>
          </p:cNvPicPr>
          <p:nvPr/>
        </p:nvPicPr>
        <p:blipFill>
          <a:blip r:embed="rId12"/>
          <a:stretch>
            <a:fillRect/>
          </a:stretch>
        </p:blipFill>
        <p:spPr>
          <a:xfrm>
            <a:off x="26251857" y="14009816"/>
            <a:ext cx="779284" cy="779284"/>
          </a:xfrm>
          <a:prstGeom prst="rect">
            <a:avLst/>
          </a:prstGeom>
        </p:spPr>
      </p:pic>
      <p:pic>
        <p:nvPicPr>
          <p:cNvPr id="13" name="Picture 12">
            <a:extLst>
              <a:ext uri="{FF2B5EF4-FFF2-40B4-BE49-F238E27FC236}">
                <a16:creationId xmlns:a16="http://schemas.microsoft.com/office/drawing/2014/main" id="{DC8345F3-8E3D-4285-8832-31C2B2276557}"/>
              </a:ext>
            </a:extLst>
          </p:cNvPr>
          <p:cNvPicPr>
            <a:picLocks noChangeAspect="1"/>
          </p:cNvPicPr>
          <p:nvPr/>
        </p:nvPicPr>
        <p:blipFill>
          <a:blip r:embed="rId12"/>
          <a:stretch>
            <a:fillRect/>
          </a:stretch>
        </p:blipFill>
        <p:spPr>
          <a:xfrm>
            <a:off x="28882870" y="12937005"/>
            <a:ext cx="783097" cy="783097"/>
          </a:xfrm>
          <a:prstGeom prst="rect">
            <a:avLst/>
          </a:prstGeom>
        </p:spPr>
      </p:pic>
      <p:pic>
        <p:nvPicPr>
          <p:cNvPr id="14" name="Picture 13">
            <a:extLst>
              <a:ext uri="{FF2B5EF4-FFF2-40B4-BE49-F238E27FC236}">
                <a16:creationId xmlns:a16="http://schemas.microsoft.com/office/drawing/2014/main" id="{D80DEFBC-F7CB-4676-AE76-B3C51CB75134}"/>
              </a:ext>
            </a:extLst>
          </p:cNvPr>
          <p:cNvPicPr>
            <a:picLocks noChangeAspect="1"/>
          </p:cNvPicPr>
          <p:nvPr/>
        </p:nvPicPr>
        <p:blipFill>
          <a:blip r:embed="rId12"/>
          <a:stretch>
            <a:fillRect/>
          </a:stretch>
        </p:blipFill>
        <p:spPr>
          <a:xfrm>
            <a:off x="26983586" y="11749337"/>
            <a:ext cx="718506" cy="718506"/>
          </a:xfrm>
          <a:prstGeom prst="rect">
            <a:avLst/>
          </a:prstGeom>
        </p:spPr>
      </p:pic>
      <p:pic>
        <p:nvPicPr>
          <p:cNvPr id="15" name="Picture 14">
            <a:extLst>
              <a:ext uri="{FF2B5EF4-FFF2-40B4-BE49-F238E27FC236}">
                <a16:creationId xmlns:a16="http://schemas.microsoft.com/office/drawing/2014/main" id="{16CD8C28-EC07-49E1-AADB-B9BD723A7C7D}"/>
              </a:ext>
            </a:extLst>
          </p:cNvPr>
          <p:cNvPicPr>
            <a:picLocks noChangeAspect="1"/>
          </p:cNvPicPr>
          <p:nvPr/>
        </p:nvPicPr>
        <p:blipFill>
          <a:blip r:embed="rId12"/>
          <a:stretch>
            <a:fillRect/>
          </a:stretch>
        </p:blipFill>
        <p:spPr>
          <a:xfrm>
            <a:off x="25878004" y="11462578"/>
            <a:ext cx="718506" cy="718506"/>
          </a:xfrm>
          <a:prstGeom prst="rect">
            <a:avLst/>
          </a:prstGeom>
        </p:spPr>
      </p:pic>
      <p:pic>
        <p:nvPicPr>
          <p:cNvPr id="20" name="Picture 19">
            <a:extLst>
              <a:ext uri="{FF2B5EF4-FFF2-40B4-BE49-F238E27FC236}">
                <a16:creationId xmlns:a16="http://schemas.microsoft.com/office/drawing/2014/main" id="{03A22563-2120-43DC-A3DF-5B3266590D40}"/>
              </a:ext>
            </a:extLst>
          </p:cNvPr>
          <p:cNvPicPr>
            <a:picLocks noChangeAspect="1"/>
          </p:cNvPicPr>
          <p:nvPr/>
        </p:nvPicPr>
        <p:blipFill>
          <a:blip r:embed="rId12"/>
          <a:stretch>
            <a:fillRect/>
          </a:stretch>
        </p:blipFill>
        <p:spPr>
          <a:xfrm>
            <a:off x="26147613" y="11969054"/>
            <a:ext cx="755711" cy="755711"/>
          </a:xfrm>
          <a:prstGeom prst="rect">
            <a:avLst/>
          </a:prstGeom>
        </p:spPr>
      </p:pic>
      <p:sp>
        <p:nvSpPr>
          <p:cNvPr id="21" name="TextBox 20">
            <a:extLst>
              <a:ext uri="{FF2B5EF4-FFF2-40B4-BE49-F238E27FC236}">
                <a16:creationId xmlns:a16="http://schemas.microsoft.com/office/drawing/2014/main" id="{99F7CF5D-CDE9-4048-8EFD-3C84E9012C55}"/>
              </a:ext>
            </a:extLst>
          </p:cNvPr>
          <p:cNvSpPr txBox="1"/>
          <p:nvPr/>
        </p:nvSpPr>
        <p:spPr>
          <a:xfrm>
            <a:off x="27214227" y="9236447"/>
            <a:ext cx="4304599" cy="1323439"/>
          </a:xfrm>
          <a:prstGeom prst="rect">
            <a:avLst/>
          </a:prstGeom>
          <a:noFill/>
        </p:spPr>
        <p:txBody>
          <a:bodyPr wrap="square" rtlCol="0">
            <a:spAutoFit/>
          </a:bodyPr>
          <a:lstStyle/>
          <a:p>
            <a:r>
              <a:rPr lang="en-US" sz="4000" dirty="0"/>
              <a:t>Barrow County  Elementary Schools</a:t>
            </a:r>
          </a:p>
        </p:txBody>
      </p:sp>
      <p:pic>
        <p:nvPicPr>
          <p:cNvPr id="22" name="Picture 21">
            <a:extLst>
              <a:ext uri="{FF2B5EF4-FFF2-40B4-BE49-F238E27FC236}">
                <a16:creationId xmlns:a16="http://schemas.microsoft.com/office/drawing/2014/main" id="{CF5D67FF-3205-4E8B-8277-AC09CA189532}"/>
              </a:ext>
            </a:extLst>
          </p:cNvPr>
          <p:cNvPicPr>
            <a:picLocks noChangeAspect="1"/>
          </p:cNvPicPr>
          <p:nvPr/>
        </p:nvPicPr>
        <p:blipFill rotWithShape="1">
          <a:blip r:embed="rId13"/>
          <a:srcRect l="2959" t="15496" r="3462"/>
          <a:stretch/>
        </p:blipFill>
        <p:spPr>
          <a:xfrm>
            <a:off x="33704610" y="25008610"/>
            <a:ext cx="8226125" cy="4954126"/>
          </a:xfrm>
          <a:prstGeom prst="rect">
            <a:avLst/>
          </a:prstGeom>
        </p:spPr>
      </p:pic>
      <p:sp>
        <p:nvSpPr>
          <p:cNvPr id="455" name="TextBox 454">
            <a:extLst>
              <a:ext uri="{FF2B5EF4-FFF2-40B4-BE49-F238E27FC236}">
                <a16:creationId xmlns:a16="http://schemas.microsoft.com/office/drawing/2014/main" id="{8E0663AD-B637-4322-AEDC-CF3AA02DFE7B}"/>
              </a:ext>
            </a:extLst>
          </p:cNvPr>
          <p:cNvSpPr txBox="1"/>
          <p:nvPr/>
        </p:nvSpPr>
        <p:spPr>
          <a:xfrm>
            <a:off x="32078613" y="30069826"/>
            <a:ext cx="11172825" cy="2677656"/>
          </a:xfrm>
          <a:prstGeom prst="rect">
            <a:avLst/>
          </a:prstGeom>
          <a:noFill/>
        </p:spPr>
        <p:txBody>
          <a:bodyPr wrap="square" rtlCol="0">
            <a:spAutoFit/>
          </a:bodyPr>
          <a:lstStyle/>
          <a:p>
            <a:pPr algn="ctr"/>
            <a:r>
              <a:rPr lang="en-US" sz="2400" dirty="0"/>
              <a:t>2019 Poster Contest Winners   </a:t>
            </a:r>
          </a:p>
          <a:p>
            <a:pPr algn="ctr"/>
            <a:endParaRPr lang="en-US" sz="2400" dirty="0"/>
          </a:p>
          <a:p>
            <a:pPr algn="ctr"/>
            <a:r>
              <a:rPr lang="en-US" sz="2400" dirty="0"/>
              <a:t> </a:t>
            </a:r>
          </a:p>
          <a:p>
            <a:pPr algn="ctr"/>
            <a:r>
              <a:rPr lang="en-US" sz="2400" dirty="0"/>
              <a:t>Kimberly Tyner-Meeks Video presentation</a:t>
            </a:r>
          </a:p>
          <a:p>
            <a:pPr algn="ctr"/>
            <a:r>
              <a:rPr lang="en-US" sz="2400" dirty="0">
                <a:hlinkClick r:id="rId14">
                  <a:extLst>
                    <a:ext uri="{A12FA001-AC4F-418D-AE19-62706E023703}">
                      <ahyp:hlinkClr xmlns:ahyp="http://schemas.microsoft.com/office/drawing/2018/hyperlinkcolor" val="tx"/>
                    </a:ext>
                  </a:extLst>
                </a:hlinkClick>
              </a:rPr>
              <a:t>https://youtu.be/xOS3si_teyo</a:t>
            </a:r>
            <a:endParaRPr lang="en-US" sz="2400" dirty="0"/>
          </a:p>
          <a:p>
            <a:pPr algn="ctr"/>
            <a:endParaRPr lang="en-US" sz="2400" dirty="0"/>
          </a:p>
          <a:p>
            <a:pPr algn="ctr"/>
            <a:endParaRPr lang="en-US" sz="2400" dirty="0"/>
          </a:p>
        </p:txBody>
      </p:sp>
      <p:pic>
        <p:nvPicPr>
          <p:cNvPr id="17" name="Picture 16" descr="A close up of a logo&#10;&#10;Description automatically generated">
            <a:extLst>
              <a:ext uri="{FF2B5EF4-FFF2-40B4-BE49-F238E27FC236}">
                <a16:creationId xmlns:a16="http://schemas.microsoft.com/office/drawing/2014/main" id="{A5497D14-3FF8-453A-8FB9-A232B449B7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723407" y="27186087"/>
            <a:ext cx="4982967" cy="3675621"/>
          </a:xfrm>
          <a:prstGeom prst="rect">
            <a:avLst/>
          </a:prstGeom>
        </p:spPr>
      </p:pic>
      <p:pic>
        <p:nvPicPr>
          <p:cNvPr id="457" name="Picture 456" descr="A close up of a logo&#10;&#10;Description automatically generated">
            <a:extLst>
              <a:ext uri="{FF2B5EF4-FFF2-40B4-BE49-F238E27FC236}">
                <a16:creationId xmlns:a16="http://schemas.microsoft.com/office/drawing/2014/main" id="{B068A9AE-649C-4212-9212-4CD1D10D784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743725" y="20699796"/>
            <a:ext cx="4905028" cy="6100122"/>
          </a:xfrm>
          <a:prstGeom prst="rect">
            <a:avLst/>
          </a:prstGeom>
        </p:spPr>
      </p:pic>
      <p:pic>
        <p:nvPicPr>
          <p:cNvPr id="459" name="Picture 458" descr="A picture containing food&#10;&#10;Description automatically generated">
            <a:extLst>
              <a:ext uri="{FF2B5EF4-FFF2-40B4-BE49-F238E27FC236}">
                <a16:creationId xmlns:a16="http://schemas.microsoft.com/office/drawing/2014/main" id="{08916F06-92DD-4F98-92BD-09469BD9292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839135" y="20699796"/>
            <a:ext cx="4643794" cy="6100122"/>
          </a:xfrm>
          <a:prstGeom prst="rect">
            <a:avLst/>
          </a:prstGeom>
        </p:spPr>
      </p:pic>
      <p:sp>
        <p:nvSpPr>
          <p:cNvPr id="460" name="TextBox 459">
            <a:extLst>
              <a:ext uri="{FF2B5EF4-FFF2-40B4-BE49-F238E27FC236}">
                <a16:creationId xmlns:a16="http://schemas.microsoft.com/office/drawing/2014/main" id="{9D5389F8-D3F6-4A81-8AEA-5E47F1A44659}"/>
              </a:ext>
            </a:extLst>
          </p:cNvPr>
          <p:cNvSpPr txBox="1"/>
          <p:nvPr/>
        </p:nvSpPr>
        <p:spPr>
          <a:xfrm>
            <a:off x="12761932" y="31092541"/>
            <a:ext cx="7083935" cy="523220"/>
          </a:xfrm>
          <a:prstGeom prst="rect">
            <a:avLst/>
          </a:prstGeom>
          <a:noFill/>
        </p:spPr>
        <p:txBody>
          <a:bodyPr wrap="square" rtlCol="0">
            <a:spAutoFit/>
          </a:bodyPr>
          <a:lstStyle/>
          <a:p>
            <a:pPr algn="ctr"/>
            <a:r>
              <a:rPr lang="en-US" sz="2800" dirty="0"/>
              <a:t>2019 student posters</a:t>
            </a:r>
          </a:p>
        </p:txBody>
      </p:sp>
      <p:pic>
        <p:nvPicPr>
          <p:cNvPr id="7" name="Audio 6">
            <a:hlinkClick r:id="" action="ppaction://media"/>
            <a:extLst>
              <a:ext uri="{FF2B5EF4-FFF2-40B4-BE49-F238E27FC236}">
                <a16:creationId xmlns:a16="http://schemas.microsoft.com/office/drawing/2014/main" id="{D523451B-D9D6-466D-B4A9-47C1E3E86CF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425218134"/>
      </p:ext>
    </p:extLst>
  </p:cSld>
  <p:clrMapOvr>
    <a:masterClrMapping/>
  </p:clrMapOvr>
  <mc:AlternateContent xmlns:mc="http://schemas.openxmlformats.org/markup-compatibility/2006" xmlns:p14="http://schemas.microsoft.com/office/powerpoint/2010/main">
    <mc:Choice Requires="p14">
      <p:transition spd="slow" p14:dur="2000" advTm="437320"/>
    </mc:Choice>
    <mc:Fallback xmlns="">
      <p:transition spd="slow" advTm="437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4103</TotalTime>
  <Words>973</Words>
  <Application>Microsoft Office PowerPoint</Application>
  <PresentationFormat>Custom</PresentationFormat>
  <Paragraphs>125</Paragraphs>
  <Slides>1</Slides>
  <Notes>1</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9" baseType="lpstr">
      <vt:lpstr>Arial</vt:lpstr>
      <vt:lpstr>Calibri</vt:lpstr>
      <vt:lpstr>Times New Roman</vt:lpstr>
      <vt:lpstr>Trebuchet MS</vt: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Rochelle Tinman</cp:lastModifiedBy>
  <cp:revision>177</cp:revision>
  <cp:lastPrinted>2020-03-11T15:51:18Z</cp:lastPrinted>
  <dcterms:created xsi:type="dcterms:W3CDTF">2012-02-03T19:11:35Z</dcterms:created>
  <dcterms:modified xsi:type="dcterms:W3CDTF">2020-09-01T17:05:43Z</dcterms:modified>
</cp:coreProperties>
</file>