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Lst>
  <p:notesMasterIdLst>
    <p:notesMasterId r:id="rId5"/>
  </p:notesMasterIdLst>
  <p:handoutMasterIdLst>
    <p:handoutMasterId r:id="rId6"/>
  </p:handoutMasterIdLst>
  <p:sldIdLst>
    <p:sldId id="256" r:id="rId4"/>
  </p:sldIdLst>
  <p:sldSz cx="43891200" cy="32918400"/>
  <p:notesSz cx="7010400" cy="92964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726"/>
    <a:srgbClr val="525249"/>
    <a:srgbClr val="959300"/>
    <a:srgbClr val="643276"/>
    <a:srgbClr val="8246AF"/>
    <a:srgbClr val="F3F5FA"/>
    <a:srgbClr val="CDD2DE"/>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2" autoAdjust="0"/>
    <p:restoredTop sz="94228" autoAdjust="0"/>
  </p:normalViewPr>
  <p:slideViewPr>
    <p:cSldViewPr snapToGrid="0" snapToObjects="1" showGuides="1">
      <p:cViewPr varScale="1">
        <p:scale>
          <a:sx n="15" d="100"/>
          <a:sy n="15" d="100"/>
        </p:scale>
        <p:origin x="1770" y="24"/>
      </p:cViewPr>
      <p:guideLst>
        <p:guide orient="horz" pos="3318"/>
        <p:guide orient="horz" pos="288"/>
        <p:guide orient="horz" pos="20160"/>
        <p:guide orient="horz"/>
        <p:guide pos="581"/>
        <p:guide pos="270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commentAuthors" Target="commentAuthor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4820"/>
          </a:xfrm>
          <a:prstGeom prst="rect">
            <a:avLst/>
          </a:prstGeom>
        </p:spPr>
        <p:txBody>
          <a:bodyPr vert="horz" lIns="93177" tIns="46589" rIns="93177" bIns="46589" rtlCol="0"/>
          <a:lstStyle>
            <a:lvl1pPr algn="r">
              <a:defRPr sz="1200"/>
            </a:lvl1pPr>
          </a:lstStyle>
          <a:p>
            <a:fld id="{0158C5BC-9A70-462C-B28D-9600239EAC64}" type="datetimeFigureOut">
              <a:rPr lang="en-US" smtClean="0"/>
              <a:pPr/>
              <a:t>9/1/2020</a:t>
            </a:fld>
            <a:endParaRPr lang="en-US" dirty="0"/>
          </a:p>
        </p:txBody>
      </p:sp>
      <p:sp>
        <p:nvSpPr>
          <p:cNvPr id="4" name="Footer Placeholder 3"/>
          <p:cNvSpPr>
            <a:spLocks noGrp="1"/>
          </p:cNvSpPr>
          <p:nvPr>
            <p:ph type="ftr" sz="quarter" idx="2"/>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3177" tIns="46589" rIns="93177" bIns="46589" rtlCol="0" anchor="b"/>
          <a:lstStyle>
            <a:lvl1pPr algn="r">
              <a:defRPr sz="1200"/>
            </a:lvl1pPr>
          </a:lstStyle>
          <a:p>
            <a:fld id="{79C131B7-05CA-4AEE-9267-6D0ED4DC84F3}" type="slidenum">
              <a:rPr lang="en-US" smtClean="0"/>
              <a:pPr/>
              <a:t>‹#›</a:t>
            </a:fld>
            <a:endParaRPr lang="en-US" dirty="0"/>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lIns="93177" tIns="46589" rIns="93177" bIns="46589" rtlCol="0"/>
          <a:lstStyle>
            <a:lvl1pPr algn="r">
              <a:defRPr sz="1200"/>
            </a:lvl1pPr>
          </a:lstStyle>
          <a:p>
            <a:fld id="{E6CC2317-6751-4CD4-9995-8782DD78E936}" type="datetimeFigureOut">
              <a:rPr lang="en-US" smtClean="0"/>
              <a:pPr/>
              <a:t>9/1/2020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7" tIns="46589" rIns="93177" bIns="46589"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2410307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bg>
      <p:bgPr>
        <a:solidFill>
          <a:srgbClr val="959300">
            <a:alpha val="54000"/>
          </a:srgb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04188" y="5976145"/>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6" name="Text Placeholder 5"/>
          <p:cNvSpPr>
            <a:spLocks noGrp="1"/>
          </p:cNvSpPr>
          <p:nvPr>
            <p:ph type="body" sz="quarter" idx="11"/>
          </p:nvPr>
        </p:nvSpPr>
        <p:spPr>
          <a:xfrm>
            <a:off x="922341"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0" name="Text Placeholder 5"/>
          <p:cNvSpPr>
            <a:spLocks noGrp="1"/>
          </p:cNvSpPr>
          <p:nvPr>
            <p:ph type="body" sz="quarter" idx="20"/>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1" name="Text Placeholder 3"/>
          <p:cNvSpPr>
            <a:spLocks noGrp="1"/>
          </p:cNvSpPr>
          <p:nvPr>
            <p:ph type="body" sz="quarter" idx="21" hasCustomPrompt="1"/>
          </p:nvPr>
        </p:nvSpPr>
        <p:spPr>
          <a:xfrm>
            <a:off x="11587165" y="5976145"/>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6"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3" name="Text Placeholder 3"/>
          <p:cNvSpPr>
            <a:spLocks noGrp="1"/>
          </p:cNvSpPr>
          <p:nvPr>
            <p:ph type="body" sz="quarter" idx="23" hasCustomPrompt="1"/>
          </p:nvPr>
        </p:nvSpPr>
        <p:spPr>
          <a:xfrm>
            <a:off x="22258339" y="6012721"/>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250400" y="5073261"/>
            <a:ext cx="10058400"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5" name="Text Placeholder 5"/>
          <p:cNvSpPr>
            <a:spLocks noGrp="1"/>
          </p:cNvSpPr>
          <p:nvPr>
            <p:ph type="body" sz="quarter" idx="25" hasCustomPrompt="1"/>
          </p:nvPr>
        </p:nvSpPr>
        <p:spPr>
          <a:xfrm>
            <a:off x="32914027" y="507326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6" name="Text Placeholder 3"/>
          <p:cNvSpPr>
            <a:spLocks noGrp="1"/>
          </p:cNvSpPr>
          <p:nvPr>
            <p:ph type="body" sz="quarter" idx="26" hasCustomPrompt="1"/>
          </p:nvPr>
        </p:nvSpPr>
        <p:spPr>
          <a:xfrm>
            <a:off x="32914027" y="5939569"/>
            <a:ext cx="10047018"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2914027"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8" name="Text Placeholder 3"/>
          <p:cNvSpPr>
            <a:spLocks noGrp="1"/>
          </p:cNvSpPr>
          <p:nvPr>
            <p:ph type="body" sz="quarter" idx="28" hasCustomPrompt="1"/>
          </p:nvPr>
        </p:nvSpPr>
        <p:spPr>
          <a:xfrm>
            <a:off x="32914027" y="15011402"/>
            <a:ext cx="10052050"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2914027" y="2567940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14027" y="26433446"/>
            <a:ext cx="10052050"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0" name="Text Placeholder 3"/>
          <p:cNvSpPr>
            <a:spLocks noGrp="1"/>
          </p:cNvSpPr>
          <p:nvPr>
            <p:ph type="body" sz="quarter" idx="96"/>
          </p:nvPr>
        </p:nvSpPr>
        <p:spPr>
          <a:xfrm>
            <a:off x="904188" y="14951552"/>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78" name="Text Placeholder 76"/>
          <p:cNvSpPr>
            <a:spLocks noGrp="1"/>
          </p:cNvSpPr>
          <p:nvPr>
            <p:ph type="body" sz="quarter" idx="151" hasCustomPrompt="1"/>
          </p:nvPr>
        </p:nvSpPr>
        <p:spPr>
          <a:xfrm>
            <a:off x="1433745" y="2432971"/>
            <a:ext cx="297290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79" name="Text Placeholder 76"/>
          <p:cNvSpPr>
            <a:spLocks noGrp="1"/>
          </p:cNvSpPr>
          <p:nvPr>
            <p:ph type="body" sz="quarter" idx="153" hasCustomPrompt="1"/>
          </p:nvPr>
        </p:nvSpPr>
        <p:spPr>
          <a:xfrm>
            <a:off x="1433745" y="794997"/>
            <a:ext cx="297290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19"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601732"/>
            <a:ext cx="10430222" cy="333767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bg>
      <p:bgPr>
        <a:solidFill>
          <a:srgbClr val="959300">
            <a:alpha val="54000"/>
          </a:srgbClr>
        </a:solidFill>
        <a:effectLst/>
      </p:bgPr>
    </p:bg>
    <p:spTree>
      <p:nvGrpSpPr>
        <p:cNvPr id="1" name=""/>
        <p:cNvGrpSpPr/>
        <p:nvPr/>
      </p:nvGrpSpPr>
      <p:grpSpPr>
        <a:xfrm>
          <a:off x="0" y="0"/>
          <a:ext cx="0" cy="0"/>
          <a:chOff x="0" y="0"/>
          <a:chExt cx="0" cy="0"/>
        </a:xfrm>
      </p:grpSpPr>
      <p:sp>
        <p:nvSpPr>
          <p:cNvPr id="65" name="Text Placeholder 76"/>
          <p:cNvSpPr>
            <a:spLocks noGrp="1"/>
          </p:cNvSpPr>
          <p:nvPr>
            <p:ph type="body" sz="quarter" idx="151" hasCustomPrompt="1"/>
          </p:nvPr>
        </p:nvSpPr>
        <p:spPr>
          <a:xfrm>
            <a:off x="1360593" y="2484787"/>
            <a:ext cx="296909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360593" y="846813"/>
            <a:ext cx="296909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4" name="Text Placeholder 3"/>
          <p:cNvSpPr>
            <a:spLocks noGrp="1"/>
          </p:cNvSpPr>
          <p:nvPr>
            <p:ph type="body" sz="quarter" idx="10" hasCustomPrompt="1"/>
          </p:nvPr>
        </p:nvSpPr>
        <p:spPr>
          <a:xfrm>
            <a:off x="904186" y="5838153"/>
            <a:ext cx="13591277"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38" y="4936695"/>
            <a:ext cx="13573126"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42080" y="17409229"/>
            <a:ext cx="1357312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5154276" y="20739663"/>
            <a:ext cx="13571534"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3" name="Text Placeholder 3"/>
          <p:cNvSpPr>
            <a:spLocks noGrp="1"/>
          </p:cNvSpPr>
          <p:nvPr>
            <p:ph type="body" sz="quarter" idx="23" hasCustomPrompt="1"/>
          </p:nvPr>
        </p:nvSpPr>
        <p:spPr>
          <a:xfrm>
            <a:off x="15162215" y="583815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5154277" y="4936695"/>
            <a:ext cx="1357947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29395741" y="4936695"/>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29395741" y="5838153"/>
            <a:ext cx="13576029"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9395741" y="17377122"/>
            <a:ext cx="13576029" cy="754045"/>
          </a:xfrm>
          <a:prstGeom prst="rect">
            <a:avLst/>
          </a:prstGeom>
          <a:solidFill>
            <a:srgbClr val="404726"/>
          </a:solidFill>
        </p:spPr>
        <p:txBody>
          <a:bodyPr wrap="square" lIns="91436" tIns="91436" rIns="91436" bIns="91436" anchor="ctr" anchorCtr="0">
            <a:spAutoFit/>
          </a:bodyPr>
          <a:lstStyle>
            <a:lvl1pPr marL="0" indent="0" algn="ctr">
              <a:buNone/>
              <a:tabLst/>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9395741" y="25845657"/>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spAutoFit/>
          </a:bodyPr>
          <a:lstStyle>
            <a:lvl1pPr marL="0" indent="0">
              <a:buNone/>
              <a:defRPr sz="26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49916"/>
            <a:ext cx="10430222" cy="333767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1.vml"/><Relationship Id="rId7" Type="http://schemas.openxmlformats.org/officeDocument/2006/relationships/oleObject" Target="../embeddings/oleObject2.bin"/><Relationship Id="rId12" Type="http://schemas.openxmlformats.org/officeDocument/2006/relationships/image" Target="../media/image9.png"/><Relationship Id="rId17" Type="http://schemas.openxmlformats.org/officeDocument/2006/relationships/oleObject" Target="../embeddings/oleObject4.bin"/><Relationship Id="rId2" Type="http://schemas.openxmlformats.org/officeDocument/2006/relationships/theme" Target="../theme/theme2.xml"/><Relationship Id="rId16"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3.bin"/><Relationship Id="rId10" Type="http://schemas.openxmlformats.org/officeDocument/2006/relationships/image" Target="../media/image7.jpeg"/><Relationship Id="rId4" Type="http://schemas.openxmlformats.org/officeDocument/2006/relationships/oleObject" Target="../embeddings/oleObject1.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2.vml"/><Relationship Id="rId7" Type="http://schemas.openxmlformats.org/officeDocument/2006/relationships/oleObject" Target="../embeddings/oleObject6.bin"/><Relationship Id="rId12" Type="http://schemas.openxmlformats.org/officeDocument/2006/relationships/image" Target="../media/image9.png"/><Relationship Id="rId17" Type="http://schemas.openxmlformats.org/officeDocument/2006/relationships/oleObject" Target="../embeddings/oleObject8.bin"/><Relationship Id="rId2" Type="http://schemas.openxmlformats.org/officeDocument/2006/relationships/theme" Target="../theme/theme3.xml"/><Relationship Id="rId16" Type="http://schemas.openxmlformats.org/officeDocument/2006/relationships/image" Target="../media/image4.wmf"/><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7.bin"/><Relationship Id="rId10" Type="http://schemas.openxmlformats.org/officeDocument/2006/relationships/image" Target="../media/image7.jpeg"/><Relationship Id="rId4" Type="http://schemas.openxmlformats.org/officeDocument/2006/relationships/oleObject" Target="../embeddings/oleObject5.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1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171774"/>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248251"/>
            <a:ext cx="43891200" cy="45719"/>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2" name="Rounded Rectangle 1"/>
          <p:cNvSpPr/>
          <p:nvPr userDrawn="1"/>
        </p:nvSpPr>
        <p:spPr>
          <a:xfrm>
            <a:off x="922338" y="5047489"/>
            <a:ext cx="10058400" cy="27164332"/>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7692"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userDrawn="1"/>
        </p:nvSpPr>
        <p:spPr>
          <a:xfrm>
            <a:off x="22253046"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p:cNvSpPr/>
          <p:nvPr userDrawn="1"/>
        </p:nvSpPr>
        <p:spPr>
          <a:xfrm>
            <a:off x="32918400"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767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157663"/>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userDrawn="1"/>
        </p:nvSpPr>
        <p:spPr>
          <a:xfrm>
            <a:off x="922338" y="4914901"/>
            <a:ext cx="13577436" cy="27213792"/>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15154504"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29386670"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p:cNvGrpSpPr/>
          <p:nvPr userDrawn="1"/>
        </p:nvGrpSpPr>
        <p:grpSpPr>
          <a:xfrm>
            <a:off x="44157839" y="-55065"/>
            <a:ext cx="11062139" cy="32973465"/>
            <a:chOff x="44157839" y="-55065"/>
            <a:chExt cx="11062139" cy="32973465"/>
          </a:xfrm>
        </p:grpSpPr>
        <p:sp>
          <p:nvSpPr>
            <p:cNvPr id="45" name="Rectangle 4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6" name="Object 4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2427"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7" name="Picture 46"/>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8" name="Object 4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2428"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9" name="Group 48"/>
            <p:cNvGrpSpPr/>
            <p:nvPr userDrawn="1"/>
          </p:nvGrpSpPr>
          <p:grpSpPr>
            <a:xfrm>
              <a:off x="44487207" y="29414560"/>
              <a:ext cx="10354213" cy="1265612"/>
              <a:chOff x="44200453" y="28362386"/>
              <a:chExt cx="9771399" cy="1090622"/>
            </a:xfrm>
          </p:grpSpPr>
          <p:sp>
            <p:nvSpPr>
              <p:cNvPr id="51" name="Rounded Rectangle 5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3" name="TextBox 52"/>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50" name="TextBox 4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4" name="Group 53"/>
          <p:cNvGrpSpPr/>
          <p:nvPr userDrawn="1"/>
        </p:nvGrpSpPr>
        <p:grpSpPr>
          <a:xfrm>
            <a:off x="-11225189" y="-1"/>
            <a:ext cx="11018865" cy="32918401"/>
            <a:chOff x="-11225189" y="-1"/>
            <a:chExt cx="11018865" cy="32918401"/>
          </a:xfrm>
        </p:grpSpPr>
        <p:sp>
          <p:nvSpPr>
            <p:cNvPr id="55" name="Rectangle 54"/>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6" name="Straight Connector 55"/>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userDrawn="1"/>
          </p:nvPicPr>
          <p:blipFill>
            <a:blip r:embed="rId11"/>
            <a:stretch>
              <a:fillRect/>
            </a:stretch>
          </p:blipFill>
          <p:spPr>
            <a:xfrm>
              <a:off x="-10740740" y="10261718"/>
              <a:ext cx="1597666" cy="1201935"/>
            </a:xfrm>
            <a:prstGeom prst="rect">
              <a:avLst/>
            </a:prstGeom>
          </p:spPr>
        </p:pic>
        <p:pic>
          <p:nvPicPr>
            <p:cNvPr id="58" name="Picture 57"/>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9" name="Group 58"/>
            <p:cNvGrpSpPr/>
            <p:nvPr userDrawn="1"/>
          </p:nvGrpSpPr>
          <p:grpSpPr>
            <a:xfrm>
              <a:off x="-9744993" y="23540957"/>
              <a:ext cx="7531182" cy="2120439"/>
              <a:chOff x="-4470427" y="11016658"/>
              <a:chExt cx="3470785" cy="974220"/>
            </a:xfrm>
          </p:grpSpPr>
          <p:grpSp>
            <p:nvGrpSpPr>
              <p:cNvPr id="65" name="Group 64"/>
              <p:cNvGrpSpPr/>
              <p:nvPr userDrawn="1"/>
            </p:nvGrpSpPr>
            <p:grpSpPr>
              <a:xfrm>
                <a:off x="-2783495" y="11060886"/>
                <a:ext cx="624431" cy="893535"/>
                <a:chOff x="-3958697" y="11117435"/>
                <a:chExt cx="779338" cy="1280430"/>
              </a:xfrm>
            </p:grpSpPr>
            <p:pic>
              <p:nvPicPr>
                <p:cNvPr id="71" name="Picture 70"/>
                <p:cNvPicPr>
                  <a:picLocks noChangeAspect="1"/>
                </p:cNvPicPr>
                <p:nvPr userDrawn="1"/>
              </p:nvPicPr>
              <p:blipFill>
                <a:blip r:embed="rId13"/>
                <a:stretch>
                  <a:fillRect/>
                </a:stretch>
              </p:blipFill>
              <p:spPr>
                <a:xfrm>
                  <a:off x="-3948160" y="11117435"/>
                  <a:ext cx="768801" cy="1090857"/>
                </a:xfrm>
                <a:prstGeom prst="rect">
                  <a:avLst/>
                </a:prstGeom>
              </p:spPr>
            </p:pic>
            <p:sp>
              <p:nvSpPr>
                <p:cNvPr id="72" name="TextBox 71"/>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6" name="Group 65"/>
              <p:cNvGrpSpPr/>
              <p:nvPr userDrawn="1"/>
            </p:nvGrpSpPr>
            <p:grpSpPr>
              <a:xfrm>
                <a:off x="-2033159" y="11060889"/>
                <a:ext cx="1033517" cy="893529"/>
                <a:chOff x="-2921738" y="11200127"/>
                <a:chExt cx="1420279" cy="1227904"/>
              </a:xfrm>
            </p:grpSpPr>
            <p:pic>
              <p:nvPicPr>
                <p:cNvPr id="69" name="Picture 68"/>
                <p:cNvPicPr>
                  <a:picLocks noChangeAspect="1"/>
                </p:cNvPicPr>
                <p:nvPr userDrawn="1"/>
              </p:nvPicPr>
              <p:blipFill>
                <a:blip r:embed="rId13"/>
                <a:stretch>
                  <a:fillRect/>
                </a:stretch>
              </p:blipFill>
              <p:spPr>
                <a:xfrm>
                  <a:off x="-2921738" y="11200127"/>
                  <a:ext cx="1420279" cy="1029694"/>
                </a:xfrm>
                <a:prstGeom prst="rect">
                  <a:avLst/>
                </a:prstGeom>
              </p:spPr>
            </p:pic>
            <p:sp>
              <p:nvSpPr>
                <p:cNvPr id="70" name="TextBox 69"/>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7" name="Picture 66"/>
              <p:cNvPicPr>
                <a:picLocks noChangeAspect="1"/>
              </p:cNvPicPr>
              <p:nvPr userDrawn="1"/>
            </p:nvPicPr>
            <p:blipFill>
              <a:blip r:embed="rId14"/>
              <a:stretch>
                <a:fillRect/>
              </a:stretch>
            </p:blipFill>
            <p:spPr>
              <a:xfrm>
                <a:off x="-4470427" y="11016658"/>
                <a:ext cx="1098742" cy="847761"/>
              </a:xfrm>
              <a:prstGeom prst="rect">
                <a:avLst/>
              </a:prstGeom>
            </p:spPr>
          </p:pic>
          <p:sp>
            <p:nvSpPr>
              <p:cNvPr id="68" name="TextBox 67"/>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60" name="Group 59"/>
            <p:cNvGrpSpPr/>
            <p:nvPr userDrawn="1"/>
          </p:nvGrpSpPr>
          <p:grpSpPr>
            <a:xfrm>
              <a:off x="-10398793" y="27751410"/>
              <a:ext cx="9323012" cy="2453251"/>
              <a:chOff x="-4754996" y="12734136"/>
              <a:chExt cx="4296559" cy="1127128"/>
            </a:xfrm>
          </p:grpSpPr>
          <p:graphicFrame>
            <p:nvGraphicFramePr>
              <p:cNvPr id="61" name="Object 60"/>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2429"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2" name="Object 61"/>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2430"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3" name="TextBox 62"/>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4" name="TextBox 63"/>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40"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005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60315" y="4084927"/>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21" name="Rounded Rectangle 20"/>
          <p:cNvSpPr/>
          <p:nvPr userDrawn="1"/>
        </p:nvSpPr>
        <p:spPr>
          <a:xfrm>
            <a:off x="922338" y="4876800"/>
            <a:ext cx="10050462" cy="27117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32918400" y="4876802"/>
            <a:ext cx="10050462" cy="27117674"/>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3194" y="4876801"/>
            <a:ext cx="20724813" cy="27127200"/>
          </a:xfrm>
          <a:prstGeom prst="roundRect">
            <a:avLst>
              <a:gd name="adj" fmla="val 2853"/>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p:cNvGrpSpPr/>
          <p:nvPr userDrawn="1"/>
        </p:nvGrpSpPr>
        <p:grpSpPr>
          <a:xfrm>
            <a:off x="44157839" y="-55065"/>
            <a:ext cx="11062139" cy="32973465"/>
            <a:chOff x="44157839" y="-55065"/>
            <a:chExt cx="11062139" cy="32973465"/>
          </a:xfrm>
        </p:grpSpPr>
        <p:sp>
          <p:nvSpPr>
            <p:cNvPr id="44" name="Rectangle 43"/>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5" name="Object 44"/>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3451"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6" name="Picture 45"/>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7" name="Object 46"/>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3452"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8" name="Group 47"/>
            <p:cNvGrpSpPr/>
            <p:nvPr userDrawn="1"/>
          </p:nvGrpSpPr>
          <p:grpSpPr>
            <a:xfrm>
              <a:off x="44487207" y="29414560"/>
              <a:ext cx="10354213" cy="1265612"/>
              <a:chOff x="44200453" y="28362386"/>
              <a:chExt cx="9771399" cy="1090622"/>
            </a:xfrm>
          </p:grpSpPr>
          <p:sp>
            <p:nvSpPr>
              <p:cNvPr id="50" name="Rounded Rectangle 49"/>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2" name="TextBox 51"/>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49" name="TextBox 48"/>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3" name="Group 52"/>
          <p:cNvGrpSpPr/>
          <p:nvPr userDrawn="1"/>
        </p:nvGrpSpPr>
        <p:grpSpPr>
          <a:xfrm>
            <a:off x="-11225189" y="-1"/>
            <a:ext cx="11018865" cy="32918401"/>
            <a:chOff x="-11225189" y="-1"/>
            <a:chExt cx="11018865" cy="32918401"/>
          </a:xfrm>
        </p:grpSpPr>
        <p:sp>
          <p:nvSpPr>
            <p:cNvPr id="54" name="Rectangle 53"/>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5" name="Straight Connector 54"/>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userDrawn="1"/>
          </p:nvPicPr>
          <p:blipFill>
            <a:blip r:embed="rId11"/>
            <a:stretch>
              <a:fillRect/>
            </a:stretch>
          </p:blipFill>
          <p:spPr>
            <a:xfrm>
              <a:off x="-10740740" y="10261718"/>
              <a:ext cx="1597666" cy="1201935"/>
            </a:xfrm>
            <a:prstGeom prst="rect">
              <a:avLst/>
            </a:prstGeom>
          </p:spPr>
        </p:pic>
        <p:pic>
          <p:nvPicPr>
            <p:cNvPr id="57" name="Picture 56"/>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8" name="Group 57"/>
            <p:cNvGrpSpPr/>
            <p:nvPr userDrawn="1"/>
          </p:nvGrpSpPr>
          <p:grpSpPr>
            <a:xfrm>
              <a:off x="-9744993" y="23540957"/>
              <a:ext cx="7531182" cy="2120439"/>
              <a:chOff x="-4470427" y="11016658"/>
              <a:chExt cx="3470785" cy="974220"/>
            </a:xfrm>
          </p:grpSpPr>
          <p:grpSp>
            <p:nvGrpSpPr>
              <p:cNvPr id="64" name="Group 63"/>
              <p:cNvGrpSpPr/>
              <p:nvPr userDrawn="1"/>
            </p:nvGrpSpPr>
            <p:grpSpPr>
              <a:xfrm>
                <a:off x="-2783495" y="11060886"/>
                <a:ext cx="624431" cy="893535"/>
                <a:chOff x="-3958697" y="11117435"/>
                <a:chExt cx="779338" cy="1280430"/>
              </a:xfrm>
            </p:grpSpPr>
            <p:pic>
              <p:nvPicPr>
                <p:cNvPr id="70" name="Picture 69"/>
                <p:cNvPicPr>
                  <a:picLocks noChangeAspect="1"/>
                </p:cNvPicPr>
                <p:nvPr userDrawn="1"/>
              </p:nvPicPr>
              <p:blipFill>
                <a:blip r:embed="rId13"/>
                <a:stretch>
                  <a:fillRect/>
                </a:stretch>
              </p:blipFill>
              <p:spPr>
                <a:xfrm>
                  <a:off x="-3948160" y="11117435"/>
                  <a:ext cx="768801" cy="1090857"/>
                </a:xfrm>
                <a:prstGeom prst="rect">
                  <a:avLst/>
                </a:prstGeom>
              </p:spPr>
            </p:pic>
            <p:sp>
              <p:nvSpPr>
                <p:cNvPr id="71" name="TextBox 70"/>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5" name="Group 64"/>
              <p:cNvGrpSpPr/>
              <p:nvPr userDrawn="1"/>
            </p:nvGrpSpPr>
            <p:grpSpPr>
              <a:xfrm>
                <a:off x="-2033159" y="11060889"/>
                <a:ext cx="1033517" cy="893529"/>
                <a:chOff x="-2921738" y="11200127"/>
                <a:chExt cx="1420279" cy="1227904"/>
              </a:xfrm>
            </p:grpSpPr>
            <p:pic>
              <p:nvPicPr>
                <p:cNvPr id="68" name="Picture 67"/>
                <p:cNvPicPr>
                  <a:picLocks noChangeAspect="1"/>
                </p:cNvPicPr>
                <p:nvPr userDrawn="1"/>
              </p:nvPicPr>
              <p:blipFill>
                <a:blip r:embed="rId13"/>
                <a:stretch>
                  <a:fillRect/>
                </a:stretch>
              </p:blipFill>
              <p:spPr>
                <a:xfrm>
                  <a:off x="-2921738" y="11200127"/>
                  <a:ext cx="1420279" cy="1029694"/>
                </a:xfrm>
                <a:prstGeom prst="rect">
                  <a:avLst/>
                </a:prstGeom>
              </p:spPr>
            </p:pic>
            <p:sp>
              <p:nvSpPr>
                <p:cNvPr id="69" name="TextBox 68"/>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6" name="Picture 65"/>
              <p:cNvPicPr>
                <a:picLocks noChangeAspect="1"/>
              </p:cNvPicPr>
              <p:nvPr userDrawn="1"/>
            </p:nvPicPr>
            <p:blipFill>
              <a:blip r:embed="rId14"/>
              <a:stretch>
                <a:fillRect/>
              </a:stretch>
            </p:blipFill>
            <p:spPr>
              <a:xfrm>
                <a:off x="-4470427" y="11016658"/>
                <a:ext cx="1098742" cy="847761"/>
              </a:xfrm>
              <a:prstGeom prst="rect">
                <a:avLst/>
              </a:prstGeom>
            </p:spPr>
          </p:pic>
          <p:sp>
            <p:nvSpPr>
              <p:cNvPr id="67" name="TextBox 66"/>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59" name="Group 58"/>
            <p:cNvGrpSpPr/>
            <p:nvPr userDrawn="1"/>
          </p:nvGrpSpPr>
          <p:grpSpPr>
            <a:xfrm>
              <a:off x="-10398793" y="27751410"/>
              <a:ext cx="9323012" cy="2453251"/>
              <a:chOff x="-4754996" y="12734136"/>
              <a:chExt cx="4296559" cy="1127128"/>
            </a:xfrm>
          </p:grpSpPr>
          <p:graphicFrame>
            <p:nvGraphicFramePr>
              <p:cNvPr id="60" name="Object 59"/>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3453"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1" name="Object 60"/>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3454"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2" name="TextBox 61"/>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3" name="TextBox 62"/>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38"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ons.org/clinical-practice-resources/immunotherapy-patient-wallet-card" TargetMode="External"/><Relationship Id="rId11" Type="http://schemas.openxmlformats.org/officeDocument/2006/relationships/image" Target="../media/image16.png"/><Relationship Id="rId5" Type="http://schemas.openxmlformats.org/officeDocument/2006/relationships/hyperlink" Target="https://www.nccn.org/professionals/physician_gls/pdf/immunotherapy.pdf" TargetMode="External"/><Relationship Id="rId10"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59300">
            <a:alpha val="39000"/>
          </a:srgbClr>
        </a:solidFill>
        <a:effectLst/>
      </p:bgPr>
    </p:bg>
    <p:spTree>
      <p:nvGrpSpPr>
        <p:cNvPr id="1" name=""/>
        <p:cNvGrpSpPr/>
        <p:nvPr/>
      </p:nvGrpSpPr>
      <p:grpSpPr>
        <a:xfrm>
          <a:off x="0" y="0"/>
          <a:ext cx="0" cy="0"/>
          <a:chOff x="0" y="0"/>
          <a:chExt cx="0" cy="0"/>
        </a:xfrm>
      </p:grpSpPr>
      <p:sp>
        <p:nvSpPr>
          <p:cNvPr id="450" name="Text Placeholder 449"/>
          <p:cNvSpPr>
            <a:spLocks noGrp="1"/>
          </p:cNvSpPr>
          <p:nvPr>
            <p:ph type="body" sz="quarter" idx="10"/>
          </p:nvPr>
        </p:nvSpPr>
        <p:spPr>
          <a:xfrm>
            <a:off x="928692" y="6567359"/>
            <a:ext cx="10056813" cy="8334567"/>
          </a:xfrm>
        </p:spPr>
        <p:txBody>
          <a:bodyPr/>
          <a:lstStyle/>
          <a:p>
            <a:r>
              <a:rPr lang="en-US" sz="2800" dirty="0"/>
              <a:t>The use of immune checkpoint inhibitors to treat many different types of cancers has increased dramatically over the last several years.  Unlike more traditional chemotherapeutic agents, immune checkpoint inhibitors have very different side-effect profiles.  Additionally, the side-effects or immune-related adverse events from immune checkpoint inhibitors are managed much differently than the side-effects of traditional chemotherapy.  Chart reviews of treatment plans of 30 people with lung cancer receiving immune checkpoint inhibitors in Northeast Georgia Medical Center outpatient infusion indicated low rates of adherence to national guidelines.  </a:t>
            </a:r>
          </a:p>
          <a:p>
            <a:r>
              <a:rPr lang="en-US" sz="2800" dirty="0"/>
              <a:t>Recognizing an opportunity for improvement in the management of people receiving immune checkpoint inhibitors, the cancer committee at Northeast Georgia Medical Center (NGMC), began collaborative work interventions to increase the adherence to the National Comprehensive Cancer Network (NCCN) guidelines for Management of Immune Checkpoint Inhibitor-Related Toxicities.</a:t>
            </a:r>
          </a:p>
          <a:p>
            <a:endParaRPr lang="en-US" dirty="0"/>
          </a:p>
        </p:txBody>
      </p:sp>
      <p:sp>
        <p:nvSpPr>
          <p:cNvPr id="453" name="Text Placeholder 452"/>
          <p:cNvSpPr>
            <a:spLocks noGrp="1"/>
          </p:cNvSpPr>
          <p:nvPr>
            <p:ph type="body" sz="quarter" idx="11"/>
          </p:nvPr>
        </p:nvSpPr>
        <p:spPr/>
        <p:txBody>
          <a:bodyPr/>
          <a:lstStyle/>
          <a:p>
            <a:pPr lvl="0"/>
            <a:r>
              <a:rPr lang="en-US" dirty="0"/>
              <a:t>Background</a:t>
            </a:r>
          </a:p>
        </p:txBody>
      </p:sp>
      <p:sp>
        <p:nvSpPr>
          <p:cNvPr id="455" name="Text Placeholder 454"/>
          <p:cNvSpPr>
            <a:spLocks noGrp="1"/>
          </p:cNvSpPr>
          <p:nvPr>
            <p:ph type="body" sz="quarter" idx="20"/>
          </p:nvPr>
        </p:nvSpPr>
        <p:spPr>
          <a:xfrm>
            <a:off x="928692" y="20453203"/>
            <a:ext cx="10050462" cy="754045"/>
          </a:xfrm>
        </p:spPr>
        <p:txBody>
          <a:bodyPr/>
          <a:lstStyle/>
          <a:p>
            <a:r>
              <a:rPr lang="en-US" dirty="0"/>
              <a:t>Evidence-based interventions</a:t>
            </a:r>
          </a:p>
        </p:txBody>
      </p:sp>
      <p:sp>
        <p:nvSpPr>
          <p:cNvPr id="465" name="Text Placeholder 464"/>
          <p:cNvSpPr>
            <a:spLocks noGrp="1"/>
          </p:cNvSpPr>
          <p:nvPr>
            <p:ph type="body" sz="quarter" idx="21"/>
          </p:nvPr>
        </p:nvSpPr>
        <p:spPr>
          <a:xfrm>
            <a:off x="11570485" y="6567359"/>
            <a:ext cx="10048874" cy="6801840"/>
          </a:xfrm>
        </p:spPr>
        <p:txBody>
          <a:bodyPr/>
          <a:lstStyle/>
          <a:p>
            <a:pPr marL="457200" indent="-457200">
              <a:buFont typeface="Arial" panose="020B0604020202020204" pitchFamily="34" charset="0"/>
              <a:buChar char="•"/>
            </a:pPr>
            <a:r>
              <a:rPr lang="en-US" sz="2800" dirty="0"/>
              <a:t>Review of National Comprehensive Cancer Care (NCCN) guidelines for the management of immunotherapy side effects</a:t>
            </a:r>
          </a:p>
          <a:p>
            <a:pPr marL="457200" indent="-457200">
              <a:buFont typeface="Arial" panose="020B0604020202020204" pitchFamily="34" charset="0"/>
              <a:buChar char="•"/>
            </a:pPr>
            <a:r>
              <a:rPr lang="en-US" sz="2800" dirty="0"/>
              <a:t>Chart review of 30 people receiving immune checkpoint inhibitor therapies for lung cancer in the  NGMC outpatient infusion department for two months for adherence to NCCN guidelines for the management of immunotherapy side effects</a:t>
            </a:r>
          </a:p>
          <a:p>
            <a:pPr marL="457200" indent="-457200">
              <a:buFont typeface="Arial" panose="020B0604020202020204" pitchFamily="34" charset="0"/>
              <a:buChar char="•"/>
            </a:pPr>
            <a:r>
              <a:rPr lang="en-US" sz="2800" dirty="0"/>
              <a:t>Based on low adherence to NCCN Guidelines in April and June, 2019, interventions were implemented:</a:t>
            </a:r>
          </a:p>
          <a:p>
            <a:pPr marL="1943025"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EMR order set optimization</a:t>
            </a:r>
          </a:p>
          <a:p>
            <a:pPr marL="1943025"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Oncology nurse education/skills validation</a:t>
            </a:r>
          </a:p>
          <a:p>
            <a:pPr marL="1943025"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Physician/nurse educational program</a:t>
            </a:r>
          </a:p>
          <a:p>
            <a:pPr marL="1943025" lvl="1" indent="-4572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Patient education and medication wallet cards</a:t>
            </a:r>
            <a:endParaRPr lang="en-US" sz="2800" dirty="0"/>
          </a:p>
          <a:p>
            <a:pPr marL="457200" indent="-457200">
              <a:buFont typeface="Arial" panose="020B0604020202020204" pitchFamily="34" charset="0"/>
              <a:buChar char="•"/>
            </a:pPr>
            <a:r>
              <a:rPr lang="en-US" sz="2800" dirty="0"/>
              <a:t>Chart reviews complete in November 2019 to assess effectiveness of interventions</a:t>
            </a:r>
          </a:p>
        </p:txBody>
      </p:sp>
      <p:sp>
        <p:nvSpPr>
          <p:cNvPr id="467" name="Text Placeholder 466"/>
          <p:cNvSpPr>
            <a:spLocks noGrp="1"/>
          </p:cNvSpPr>
          <p:nvPr>
            <p:ph type="body" sz="quarter" idx="22"/>
          </p:nvPr>
        </p:nvSpPr>
        <p:spPr/>
        <p:txBody>
          <a:bodyPr/>
          <a:lstStyle/>
          <a:p>
            <a:r>
              <a:rPr lang="en-US" dirty="0"/>
              <a:t>Methods</a:t>
            </a:r>
          </a:p>
        </p:txBody>
      </p:sp>
      <p:sp>
        <p:nvSpPr>
          <p:cNvPr id="2" name="Text Placeholder 1"/>
          <p:cNvSpPr>
            <a:spLocks noGrp="1"/>
          </p:cNvSpPr>
          <p:nvPr>
            <p:ph type="body" sz="quarter" idx="23"/>
          </p:nvPr>
        </p:nvSpPr>
        <p:spPr>
          <a:xfrm>
            <a:off x="22299791" y="5789195"/>
            <a:ext cx="10048874" cy="30082059"/>
          </a:xfrm>
        </p:spPr>
        <p:txBody>
          <a:bodyPr/>
          <a:lstStyle/>
          <a:p>
            <a:endParaRPr lang="en-US" sz="2800" b="1" dirty="0"/>
          </a:p>
          <a:p>
            <a:endParaRPr lang="en-US" dirty="0"/>
          </a:p>
          <a:p>
            <a:endParaRPr lang="en-US" dirty="0"/>
          </a:p>
          <a:p>
            <a:endParaRPr lang="en-US" dirty="0"/>
          </a:p>
          <a:p>
            <a:endParaRPr lang="en-US" dirty="0"/>
          </a:p>
          <a:p>
            <a:endParaRPr lang="en-US" dirty="0"/>
          </a:p>
          <a:p>
            <a:endParaRPr lang="en-US" dirty="0"/>
          </a:p>
          <a:p>
            <a:endParaRPr lang="en-US" dirty="0"/>
          </a:p>
          <a:p>
            <a:endParaRPr lang="en-US" sz="2800" dirty="0"/>
          </a:p>
          <a:p>
            <a:endParaRPr lang="en-US" sz="2800" dirty="0"/>
          </a:p>
          <a:p>
            <a:pPr marL="457200" indent="-457200">
              <a:spcBef>
                <a:spcPts val="0"/>
              </a:spcBef>
              <a:buFont typeface="Arial" panose="020B0604020202020204" pitchFamily="34" charset="0"/>
              <a:buChar char="•"/>
            </a:pPr>
            <a:r>
              <a:rPr lang="en-US" sz="2800" dirty="0">
                <a:solidFill>
                  <a:schemeClr val="tx1"/>
                </a:solidFill>
              </a:rPr>
              <a:t>100% participation of NGMC Inpatient Oncology Unit S5E         </a:t>
            </a:r>
          </a:p>
          <a:p>
            <a:pPr>
              <a:spcBef>
                <a:spcPts val="0"/>
              </a:spcBef>
            </a:pPr>
            <a:r>
              <a:rPr lang="en-US" sz="2800" dirty="0">
                <a:solidFill>
                  <a:schemeClr val="tx1"/>
                </a:solidFill>
              </a:rPr>
              <a:t>      chemotherapy certified nurses in nursing skills didactic</a:t>
            </a:r>
          </a:p>
          <a:p>
            <a:pPr>
              <a:spcBef>
                <a:spcPts val="0"/>
              </a:spcBef>
            </a:pPr>
            <a:r>
              <a:rPr lang="en-US" sz="2800" dirty="0">
                <a:solidFill>
                  <a:schemeClr val="tx1"/>
                </a:solidFill>
              </a:rPr>
              <a:t>      education. </a:t>
            </a:r>
          </a:p>
          <a:p>
            <a:pPr>
              <a:spcBef>
                <a:spcPts val="0"/>
              </a:spcBef>
            </a:pPr>
            <a:endParaRPr lang="en-US" sz="2800" dirty="0">
              <a:solidFill>
                <a:schemeClr val="tx1"/>
              </a:solidFill>
            </a:endParaRPr>
          </a:p>
          <a:p>
            <a:pPr marL="457200" indent="-457200">
              <a:spcBef>
                <a:spcPts val="0"/>
              </a:spcBef>
              <a:buFont typeface="Arial" panose="020B0604020202020204" pitchFamily="34" charset="0"/>
              <a:buChar char="•"/>
            </a:pPr>
            <a:r>
              <a:rPr lang="en-US" sz="2800" dirty="0">
                <a:solidFill>
                  <a:schemeClr val="tx1"/>
                </a:solidFill>
              </a:rPr>
              <a:t> Three immunotherapy educational programs held for physicians and nurses.</a:t>
            </a:r>
          </a:p>
          <a:p>
            <a:pPr>
              <a:spcBef>
                <a:spcPts val="0"/>
              </a:spcBef>
            </a:pPr>
            <a:endParaRPr lang="en-US" sz="2800" dirty="0">
              <a:solidFill>
                <a:schemeClr val="tx1"/>
              </a:solidFill>
            </a:endParaRPr>
          </a:p>
          <a:p>
            <a:pPr marL="1943025" lvl="1" indent="-457200">
              <a:spcBef>
                <a:spcPts val="0"/>
              </a:spcBef>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35 physicians and nurses in attendance for Association of Community Cancer Centers (ACCC) continuing education program “Case Studies in IO therapy: A Closer Look at Care Delivery”.  CME/CNE credits were offered.</a:t>
            </a:r>
          </a:p>
          <a:p>
            <a:pPr>
              <a:spcBef>
                <a:spcPts val="0"/>
              </a:spcBef>
            </a:pPr>
            <a:endParaRPr lang="en-US" sz="2800" dirty="0">
              <a:solidFill>
                <a:schemeClr val="tx1"/>
              </a:solidFill>
            </a:endParaRPr>
          </a:p>
          <a:p>
            <a:pPr marL="1943025" lvl="1" indent="-457200">
              <a:spcBef>
                <a:spcPts val="0"/>
              </a:spcBef>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15 physicians and nurses in attendance for “Immunotherapeutic Strategies for Advanced Renal Cell Management.  CME/CNE credits were offered.</a:t>
            </a:r>
          </a:p>
          <a:p>
            <a:pPr marL="457200" indent="-457200">
              <a:spcBef>
                <a:spcPts val="0"/>
              </a:spcBef>
              <a:buFont typeface="Arial" panose="020B0604020202020204" pitchFamily="34" charset="0"/>
              <a:buChar char="•"/>
            </a:pPr>
            <a:endParaRPr lang="en-US" sz="2800" dirty="0">
              <a:solidFill>
                <a:schemeClr val="tx1"/>
              </a:solidFill>
            </a:endParaRPr>
          </a:p>
          <a:p>
            <a:pPr marL="1943025" lvl="1" indent="-457200">
              <a:spcBef>
                <a:spcPts val="0"/>
              </a:spcBef>
              <a:buFont typeface="Arial" panose="020B0604020202020204" pitchFamily="34" charset="0"/>
              <a:buChar char="•"/>
            </a:pPr>
            <a:r>
              <a:rPr lang="en-US" sz="2800" dirty="0">
                <a:solidFill>
                  <a:schemeClr val="tx1"/>
                </a:solidFill>
                <a:latin typeface="Times New Roman" panose="02020603050405020304" pitchFamily="18" charset="0"/>
                <a:cs typeface="Times New Roman" panose="02020603050405020304" pitchFamily="18" charset="0"/>
              </a:rPr>
              <a:t>15 physicians and nurses in attendance for “Distilling Modern Medical Approaches in Advanced NSCLC”.  CME/CNE credits were offered. </a:t>
            </a:r>
          </a:p>
          <a:p>
            <a:pPr marL="457200" indent="-457200">
              <a:spcBef>
                <a:spcPts val="0"/>
              </a:spcBef>
              <a:buFont typeface="Arial" panose="020B0604020202020204" pitchFamily="34" charset="0"/>
              <a:buChar char="•"/>
            </a:pPr>
            <a:endParaRPr lang="en-US" sz="2800" dirty="0">
              <a:solidFill>
                <a:schemeClr val="tx1"/>
              </a:solidFill>
            </a:endParaRPr>
          </a:p>
          <a:p>
            <a:pPr marL="457200" indent="-457200">
              <a:spcBef>
                <a:spcPts val="0"/>
              </a:spcBef>
              <a:buFont typeface="Arial" panose="020B0604020202020204" pitchFamily="34" charset="0"/>
              <a:buChar char="•"/>
            </a:pPr>
            <a:r>
              <a:rPr lang="en-US" sz="2800" dirty="0">
                <a:solidFill>
                  <a:schemeClr val="tx1"/>
                </a:solidFill>
              </a:rPr>
              <a:t>Immunotherapy wallet cards for patients were initially obtained from the Oncology Nursing Society and provided at no cost to the inpatient oncology unit S5E and to outpatient infusion.    Re-prints of the cards were obtained from NGMC graphics department and were expensed to oncology administration.</a:t>
            </a:r>
          </a:p>
          <a:p>
            <a:pPr marL="457200" indent="-457200">
              <a:spcBef>
                <a:spcPts val="0"/>
              </a:spcBef>
              <a:buFont typeface="Arial" panose="020B0604020202020204" pitchFamily="34" charset="0"/>
              <a:buChar char="•"/>
            </a:pPr>
            <a:endParaRPr lang="en-US" sz="2800" dirty="0">
              <a:solidFill>
                <a:schemeClr val="tx1"/>
              </a:solidFill>
            </a:endParaRPr>
          </a:p>
          <a:p>
            <a:pPr marL="457200" indent="-457200">
              <a:spcBef>
                <a:spcPts val="0"/>
              </a:spcBef>
              <a:buFont typeface="Arial" panose="020B0604020202020204" pitchFamily="34" charset="0"/>
              <a:buChar char="•"/>
            </a:pPr>
            <a:endParaRPr lang="en-US" sz="2800" dirty="0">
              <a:solidFill>
                <a:schemeClr val="tx1"/>
              </a:solidFill>
            </a:endParaRPr>
          </a:p>
          <a:p>
            <a:pPr marL="457200" indent="-457200">
              <a:spcBef>
                <a:spcPts val="0"/>
              </a:spcBef>
              <a:buFont typeface="Arial" panose="020B0604020202020204" pitchFamily="34" charset="0"/>
              <a:buChar char="•"/>
            </a:pPr>
            <a:r>
              <a:rPr lang="en-US" sz="2800" dirty="0">
                <a:solidFill>
                  <a:schemeClr val="tx1"/>
                </a:solidFill>
              </a:rPr>
              <a:t>Summary of baseline and adherence monitoring were communicated to cancer committee members in April 2019, June 2019, and November 2019.</a:t>
            </a:r>
          </a:p>
          <a:p>
            <a:pPr marL="457200" indent="-457200">
              <a:spcBef>
                <a:spcPts val="0"/>
              </a:spcBef>
              <a:buFont typeface="Arial" panose="020B0604020202020204" pitchFamily="34" charset="0"/>
              <a:buChar char="•"/>
            </a:pPr>
            <a:endParaRPr lang="en-US" sz="2800" dirty="0">
              <a:solidFill>
                <a:schemeClr val="tx1"/>
              </a:solidFill>
            </a:endParaRPr>
          </a:p>
          <a:p>
            <a:pPr>
              <a:spcBef>
                <a:spcPts val="0"/>
              </a:spcBef>
            </a:pPr>
            <a:endParaRPr lang="en-US" sz="2800" dirty="0">
              <a:solidFill>
                <a:schemeClr val="tx1"/>
              </a:solidFill>
            </a:endParaRPr>
          </a:p>
          <a:p>
            <a:pPr marL="457200" indent="-457200">
              <a:spcBef>
                <a:spcPts val="0"/>
              </a:spcBef>
              <a:buFont typeface="Arial" panose="020B0604020202020204" pitchFamily="34" charset="0"/>
              <a:buChar char="•"/>
            </a:pPr>
            <a:endParaRPr lang="en-US" sz="2800" dirty="0">
              <a:solidFill>
                <a:schemeClr val="tx1"/>
              </a:solidFill>
            </a:endParaRPr>
          </a:p>
          <a:p>
            <a:pPr lvl="2" indent="0">
              <a:spcBef>
                <a:spcPts val="0"/>
              </a:spcBef>
              <a:buNone/>
            </a:pPr>
            <a:endParaRPr lang="en-US" sz="2800" dirty="0">
              <a:solidFill>
                <a:schemeClr val="tx1"/>
              </a:solidFill>
            </a:endParaRPr>
          </a:p>
          <a:p>
            <a:endParaRPr lang="en-US" dirty="0"/>
          </a:p>
          <a:p>
            <a:endParaRPr lang="en-US" dirty="0"/>
          </a:p>
          <a:p>
            <a:endParaRPr lang="en-US" dirty="0"/>
          </a:p>
          <a:p>
            <a:endParaRPr lang="en-US" dirty="0"/>
          </a:p>
          <a:p>
            <a:endParaRPr lang="en-US" dirty="0"/>
          </a:p>
          <a:p>
            <a:pPr marL="514350" indent="-514350">
              <a:buAutoNum type="arabicPeriod" startAt="3"/>
            </a:pPr>
            <a:endParaRPr lang="en-US" sz="2800" b="1" dirty="0"/>
          </a:p>
          <a:p>
            <a:pPr marL="514350" indent="-514350">
              <a:buAutoNum type="arabicPeriod" startAt="3"/>
            </a:pPr>
            <a:endParaRPr lang="en-US" sz="2800" b="1" dirty="0"/>
          </a:p>
          <a:p>
            <a:pPr marL="514350" indent="-514350">
              <a:buAutoNum type="arabicPeriod" startAt="3"/>
            </a:pPr>
            <a:endParaRPr lang="en-US" sz="2800" b="1" dirty="0"/>
          </a:p>
          <a:p>
            <a:pPr marL="514350" indent="-514350">
              <a:buAutoNum type="arabicPeriod" startAt="3"/>
            </a:pPr>
            <a:endParaRPr lang="en-US" sz="2800" b="1" dirty="0"/>
          </a:p>
          <a:p>
            <a:pPr marL="514350" indent="-514350">
              <a:buAutoNum type="arabicPeriod" startAt="3"/>
            </a:pPr>
            <a:endParaRPr lang="en-US" sz="2800" b="1" dirty="0"/>
          </a:p>
          <a:p>
            <a:endParaRPr lang="en-US" sz="2800" b="1" dirty="0"/>
          </a:p>
          <a:p>
            <a:endParaRPr lang="en-US" sz="2800" b="1" dirty="0"/>
          </a:p>
          <a:p>
            <a:endParaRPr lang="en-US" sz="2800" b="1" dirty="0"/>
          </a:p>
          <a:p>
            <a:endParaRPr lang="en-US" sz="2800" b="1" dirty="0"/>
          </a:p>
          <a:p>
            <a:endParaRPr lang="en-US" sz="2800" b="1" dirty="0"/>
          </a:p>
          <a:p>
            <a:endParaRPr lang="en-US" sz="2800" b="1" dirty="0"/>
          </a:p>
          <a:p>
            <a:endParaRPr lang="en-US" sz="2800" b="1" dirty="0"/>
          </a:p>
          <a:p>
            <a:endParaRPr lang="en-US" sz="2800" b="1" dirty="0"/>
          </a:p>
          <a:p>
            <a:endParaRPr lang="en-US" dirty="0"/>
          </a:p>
          <a:p>
            <a:endParaRPr lang="en-US" dirty="0"/>
          </a:p>
        </p:txBody>
      </p:sp>
      <p:sp>
        <p:nvSpPr>
          <p:cNvPr id="3" name="Text Placeholder 2"/>
          <p:cNvSpPr>
            <a:spLocks noGrp="1"/>
          </p:cNvSpPr>
          <p:nvPr>
            <p:ph type="body" sz="quarter" idx="24"/>
          </p:nvPr>
        </p:nvSpPr>
        <p:spPr/>
        <p:txBody>
          <a:bodyPr/>
          <a:lstStyle/>
          <a:p>
            <a:r>
              <a:rPr lang="en-US" dirty="0"/>
              <a:t>Outcomes</a:t>
            </a:r>
          </a:p>
        </p:txBody>
      </p:sp>
      <p:sp>
        <p:nvSpPr>
          <p:cNvPr id="4" name="Text Placeholder 3"/>
          <p:cNvSpPr>
            <a:spLocks noGrp="1"/>
          </p:cNvSpPr>
          <p:nvPr>
            <p:ph type="body" sz="quarter" idx="25"/>
          </p:nvPr>
        </p:nvSpPr>
        <p:spPr>
          <a:xfrm>
            <a:off x="32914027" y="5096906"/>
            <a:ext cx="10047018" cy="754045"/>
          </a:xfrm>
        </p:spPr>
        <p:txBody>
          <a:bodyPr/>
          <a:lstStyle/>
          <a:p>
            <a:r>
              <a:rPr lang="en-US" dirty="0"/>
              <a:t>Future Work</a:t>
            </a:r>
          </a:p>
        </p:txBody>
      </p:sp>
      <p:sp>
        <p:nvSpPr>
          <p:cNvPr id="5" name="Text Placeholder 4"/>
          <p:cNvSpPr>
            <a:spLocks noGrp="1"/>
          </p:cNvSpPr>
          <p:nvPr>
            <p:ph type="body" sz="quarter" idx="26"/>
          </p:nvPr>
        </p:nvSpPr>
        <p:spPr>
          <a:xfrm>
            <a:off x="32914027" y="6050082"/>
            <a:ext cx="10294510" cy="5718466"/>
          </a:xfrm>
        </p:spPr>
        <p:txBody>
          <a:bodyPr/>
          <a:lstStyle/>
          <a:p>
            <a:endParaRPr lang="en-US" sz="2800" b="1" dirty="0"/>
          </a:p>
          <a:p>
            <a:pPr marL="457200" indent="-457200">
              <a:buFont typeface="Arial" panose="020B0604020202020204" pitchFamily="34" charset="0"/>
              <a:buChar char="•"/>
            </a:pPr>
            <a:r>
              <a:rPr lang="en-US" sz="2800" dirty="0"/>
              <a:t>As new indications, new therapies and/or new guidelines are developed, the EMR immunotherapy order sets are updated.</a:t>
            </a:r>
          </a:p>
          <a:p>
            <a:pPr marL="457200" indent="-457200">
              <a:buFont typeface="Arial" panose="020B0604020202020204" pitchFamily="34" charset="0"/>
              <a:buChar char="•"/>
            </a:pPr>
            <a:r>
              <a:rPr lang="en-US" sz="2800" dirty="0"/>
              <a:t>Annual nursing education in immunotherapy side effect identification.</a:t>
            </a:r>
          </a:p>
          <a:p>
            <a:pPr marL="457200" indent="-457200">
              <a:buFont typeface="Arial" panose="020B0604020202020204" pitchFamily="34" charset="0"/>
              <a:buChar char="•"/>
            </a:pPr>
            <a:r>
              <a:rPr lang="en-US" sz="2800" dirty="0"/>
              <a:t>Hospitalists and Emergency Room physicians are included in educational opportunities.</a:t>
            </a:r>
          </a:p>
          <a:p>
            <a:pPr marL="457200" indent="-457200">
              <a:buFont typeface="Arial" panose="020B0604020202020204" pitchFamily="34" charset="0"/>
              <a:buChar char="•"/>
            </a:pPr>
            <a:r>
              <a:rPr lang="en-US" sz="2800" dirty="0"/>
              <a:t>Continued monitoring of high volume cancer sites for adherence to the NCCN Guidelines.</a:t>
            </a:r>
          </a:p>
          <a:p>
            <a:pPr marL="457200" indent="-457200">
              <a:buFont typeface="Arial" panose="020B0604020202020204" pitchFamily="34" charset="0"/>
              <a:buChar char="•"/>
            </a:pPr>
            <a:r>
              <a:rPr lang="en-US" sz="2800" dirty="0"/>
              <a:t>Continue to report adherence to Cancer Committee.</a:t>
            </a:r>
          </a:p>
          <a:p>
            <a:endParaRPr lang="en-US" sz="2800" i="1" dirty="0"/>
          </a:p>
        </p:txBody>
      </p:sp>
      <p:sp>
        <p:nvSpPr>
          <p:cNvPr id="6" name="Text Placeholder 5"/>
          <p:cNvSpPr>
            <a:spLocks noGrp="1"/>
          </p:cNvSpPr>
          <p:nvPr>
            <p:ph type="body" sz="quarter" idx="27"/>
          </p:nvPr>
        </p:nvSpPr>
        <p:spPr>
          <a:xfrm>
            <a:off x="32939996" y="11879628"/>
            <a:ext cx="10047018" cy="754045"/>
          </a:xfrm>
        </p:spPr>
        <p:txBody>
          <a:bodyPr/>
          <a:lstStyle/>
          <a:p>
            <a:r>
              <a:rPr lang="en-US" dirty="0"/>
              <a:t>References</a:t>
            </a:r>
          </a:p>
        </p:txBody>
      </p:sp>
      <p:sp>
        <p:nvSpPr>
          <p:cNvPr id="7" name="Text Placeholder 6"/>
          <p:cNvSpPr>
            <a:spLocks noGrp="1"/>
          </p:cNvSpPr>
          <p:nvPr>
            <p:ph type="body" sz="quarter" idx="28"/>
          </p:nvPr>
        </p:nvSpPr>
        <p:spPr>
          <a:xfrm>
            <a:off x="32939996" y="13655366"/>
            <a:ext cx="10052050" cy="11664710"/>
          </a:xfrm>
        </p:spPr>
        <p:txBody>
          <a:bodyPr/>
          <a:lstStyle/>
          <a:p>
            <a:pPr defTabSz="914400">
              <a:spcBef>
                <a:spcPts val="0"/>
              </a:spcBef>
            </a:pPr>
            <a:r>
              <a:rPr lang="en-US" sz="2800" dirty="0"/>
              <a:t>Ciccolini, K., Lucas, A. S., Weinstein, A., &amp; </a:t>
            </a:r>
            <a:r>
              <a:rPr lang="en-US" sz="2800" dirty="0" err="1"/>
              <a:t>Lacouture</a:t>
            </a:r>
            <a:r>
              <a:rPr lang="en-US" sz="2800" dirty="0"/>
              <a:t>, M. (2017). Advanced Care Provider and Nursing Approach to Assessment and Management of Immunotherapy-Related Dermatologic Adverse Events. </a:t>
            </a:r>
            <a:r>
              <a:rPr lang="en-US" sz="2800" i="1" dirty="0"/>
              <a:t>Journal of the advanced practitioner in oncology</a:t>
            </a:r>
            <a:r>
              <a:rPr lang="en-US" sz="2800" dirty="0"/>
              <a:t>, </a:t>
            </a:r>
            <a:r>
              <a:rPr lang="en-US" sz="2800" i="1" dirty="0"/>
              <a:t>8</a:t>
            </a:r>
            <a:r>
              <a:rPr lang="en-US" sz="2800" dirty="0"/>
              <a:t>(2), 138–145. doi:10.6004/jadpro.2017.8.2.2</a:t>
            </a:r>
            <a:endParaRPr lang="en-US" sz="2800" dirty="0">
              <a:solidFill>
                <a:srgbClr val="595959"/>
              </a:solidFill>
            </a:endParaRPr>
          </a:p>
          <a:p>
            <a:pPr lvl="0" defTabSz="914400">
              <a:spcBef>
                <a:spcPts val="0"/>
              </a:spcBef>
            </a:pPr>
            <a:endParaRPr lang="en-US" sz="2800" dirty="0">
              <a:solidFill>
                <a:srgbClr val="595959"/>
              </a:solidFill>
            </a:endParaRPr>
          </a:p>
          <a:p>
            <a:pPr lvl="0" defTabSz="914400">
              <a:spcBef>
                <a:spcPts val="0"/>
              </a:spcBef>
            </a:pPr>
            <a:r>
              <a:rPr lang="en-US" sz="2800" dirty="0">
                <a:solidFill>
                  <a:srgbClr val="595959"/>
                </a:solidFill>
              </a:rPr>
              <a:t>National Comprehensive Cancer Network. (2019). Management of Immunotherapy-Related Toxicities. Retrieved from </a:t>
            </a:r>
            <a:r>
              <a:rPr lang="en-US" sz="2800" dirty="0">
                <a:solidFill>
                  <a:srgbClr val="595959"/>
                </a:solidFill>
                <a:hlinkClick r:id="rId5"/>
              </a:rPr>
              <a:t>https://www.nccn.org/professionals/physician_gls/pdf/immunotherapy.pdf</a:t>
            </a:r>
            <a:endParaRPr lang="en-US" sz="2800" dirty="0">
              <a:solidFill>
                <a:srgbClr val="595959"/>
              </a:solidFill>
            </a:endParaRPr>
          </a:p>
          <a:p>
            <a:pPr lvl="0" defTabSz="914400">
              <a:spcBef>
                <a:spcPts val="0"/>
              </a:spcBef>
            </a:pPr>
            <a:endParaRPr lang="en-US" sz="2800" dirty="0">
              <a:solidFill>
                <a:srgbClr val="595959"/>
              </a:solidFill>
            </a:endParaRPr>
          </a:p>
          <a:p>
            <a:pPr lvl="0" defTabSz="914400">
              <a:spcBef>
                <a:spcPts val="0"/>
              </a:spcBef>
            </a:pPr>
            <a:r>
              <a:rPr lang="en-US" sz="2800" dirty="0">
                <a:solidFill>
                  <a:srgbClr val="595959"/>
                </a:solidFill>
              </a:rPr>
              <a:t>Oncology Nursing Society. (2018). Immunotherapy Wallet Card. Retrieved from </a:t>
            </a:r>
            <a:r>
              <a:rPr lang="en-US" sz="2800" dirty="0">
                <a:solidFill>
                  <a:srgbClr val="595959"/>
                </a:solidFill>
                <a:hlinkClick r:id="rId6"/>
              </a:rPr>
              <a:t>https://www.ons.org/clinical-practice-resources/immunotherapy-patient-wallet-card</a:t>
            </a:r>
            <a:endParaRPr lang="en-US" sz="2800" dirty="0">
              <a:solidFill>
                <a:srgbClr val="595959"/>
              </a:solidFill>
            </a:endParaRPr>
          </a:p>
          <a:p>
            <a:pPr lvl="0" defTabSz="914400">
              <a:spcBef>
                <a:spcPts val="0"/>
              </a:spcBef>
            </a:pPr>
            <a:endParaRPr lang="en-US" sz="2800" dirty="0">
              <a:solidFill>
                <a:srgbClr val="595959"/>
              </a:solidFill>
            </a:endParaRPr>
          </a:p>
          <a:p>
            <a:pPr lvl="0" defTabSz="914400">
              <a:spcBef>
                <a:spcPts val="0"/>
              </a:spcBef>
            </a:pPr>
            <a:r>
              <a:rPr lang="en-US" sz="2800" dirty="0" err="1">
                <a:solidFill>
                  <a:srgbClr val="595959"/>
                </a:solidFill>
              </a:rPr>
              <a:t>Reimschissel</a:t>
            </a:r>
            <a:r>
              <a:rPr lang="en-US" sz="2800" dirty="0">
                <a:solidFill>
                  <a:srgbClr val="595959"/>
                </a:solidFill>
              </a:rPr>
              <a:t>, E., Dela Cruz, B., Gonzalez, M., Buitrago, J., Goodman, C., et al. (2017). Immunotherapy Toxicities. </a:t>
            </a:r>
            <a:r>
              <a:rPr lang="en-US" sz="2800" i="1" dirty="0">
                <a:solidFill>
                  <a:srgbClr val="595959"/>
                </a:solidFill>
              </a:rPr>
              <a:t>Clinical Journal of Oncology Nursing</a:t>
            </a:r>
            <a:r>
              <a:rPr lang="en-US" sz="2800" dirty="0">
                <a:solidFill>
                  <a:srgbClr val="595959"/>
                </a:solidFill>
              </a:rPr>
              <a:t>, suppl. Supplement; Pittsburgh Vol. 21, </a:t>
            </a:r>
            <a:r>
              <a:rPr lang="en-US" sz="2800" dirty="0" err="1">
                <a:solidFill>
                  <a:srgbClr val="595959"/>
                </a:solidFill>
              </a:rPr>
              <a:t>Iss</a:t>
            </a:r>
            <a:r>
              <a:rPr lang="en-US" sz="2800" dirty="0">
                <a:solidFill>
                  <a:srgbClr val="595959"/>
                </a:solidFill>
              </a:rPr>
              <a:t>. 2,  (Apr 2017): 41-44. DOI:10.1188/17.CJON.S2.41-44</a:t>
            </a:r>
          </a:p>
          <a:p>
            <a:pPr lvl="0" defTabSz="914400">
              <a:spcBef>
                <a:spcPts val="0"/>
              </a:spcBef>
            </a:pPr>
            <a:endParaRPr lang="en-US" sz="2800" dirty="0">
              <a:solidFill>
                <a:srgbClr val="595959"/>
              </a:solidFill>
            </a:endParaRPr>
          </a:p>
          <a:p>
            <a:pPr defTabSz="914400">
              <a:spcBef>
                <a:spcPts val="0"/>
              </a:spcBef>
            </a:pPr>
            <a:r>
              <a:rPr lang="en-US" sz="2800" dirty="0"/>
              <a:t>Wiley, K., </a:t>
            </a:r>
            <a:r>
              <a:rPr lang="en-US" sz="2800" dirty="0" err="1"/>
              <a:t>LeFebvre</a:t>
            </a:r>
            <a:r>
              <a:rPr lang="en-US" sz="2800" dirty="0"/>
              <a:t>, K., Wall, L., Baldwin-</a:t>
            </a:r>
            <a:r>
              <a:rPr lang="en-US" sz="2800" dirty="0" err="1"/>
              <a:t>Medsker</a:t>
            </a:r>
            <a:r>
              <a:rPr lang="en-US" sz="2800" dirty="0"/>
              <a:t>, A., Nguyen, K., Marsh, L., and  </a:t>
            </a:r>
            <a:r>
              <a:rPr lang="en-US" sz="2800" dirty="0" err="1"/>
              <a:t>Baniewicz</a:t>
            </a:r>
            <a:r>
              <a:rPr lang="en-US" sz="2800" dirty="0"/>
              <a:t>, D. (2017). Immunotherapy Administration. </a:t>
            </a:r>
            <a:r>
              <a:rPr lang="en-US" sz="2800" i="1" dirty="0"/>
              <a:t>Clinical Journal of Oncology Nursing. </a:t>
            </a:r>
            <a:r>
              <a:rPr lang="en-US" sz="2800" dirty="0"/>
              <a:t> Apr2017, Vol. 21 Issue 2, p5-7. 3p</a:t>
            </a:r>
          </a:p>
          <a:p>
            <a:pPr lvl="0" defTabSz="914400">
              <a:spcBef>
                <a:spcPts val="0"/>
              </a:spcBef>
            </a:pPr>
            <a:endParaRPr lang="en-US" sz="2800" dirty="0">
              <a:solidFill>
                <a:srgbClr val="595959"/>
              </a:solidFill>
            </a:endParaRPr>
          </a:p>
          <a:p>
            <a:pPr lvl="0" defTabSz="914400">
              <a:spcBef>
                <a:spcPts val="0"/>
              </a:spcBef>
            </a:pPr>
            <a:endParaRPr lang="en-US" sz="2800" dirty="0">
              <a:solidFill>
                <a:srgbClr val="595959"/>
              </a:solidFill>
            </a:endParaRPr>
          </a:p>
        </p:txBody>
      </p:sp>
      <p:sp>
        <p:nvSpPr>
          <p:cNvPr id="8" name="Text Placeholder 7"/>
          <p:cNvSpPr>
            <a:spLocks noGrp="1"/>
          </p:cNvSpPr>
          <p:nvPr>
            <p:ph type="body" sz="quarter" idx="29"/>
          </p:nvPr>
        </p:nvSpPr>
        <p:spPr>
          <a:xfrm>
            <a:off x="32939996" y="26341770"/>
            <a:ext cx="10047018" cy="754045"/>
          </a:xfrm>
        </p:spPr>
        <p:txBody>
          <a:bodyPr/>
          <a:lstStyle/>
          <a:p>
            <a:endParaRPr lang="en-US" dirty="0"/>
          </a:p>
        </p:txBody>
      </p:sp>
      <p:sp>
        <p:nvSpPr>
          <p:cNvPr id="9" name="Text Placeholder 8"/>
          <p:cNvSpPr>
            <a:spLocks noGrp="1"/>
          </p:cNvSpPr>
          <p:nvPr>
            <p:ph type="body" sz="quarter" idx="30"/>
          </p:nvPr>
        </p:nvSpPr>
        <p:spPr>
          <a:xfrm>
            <a:off x="33018181" y="27095815"/>
            <a:ext cx="10052050" cy="5546111"/>
          </a:xfrm>
        </p:spPr>
        <p:txBody>
          <a:bodyPr/>
          <a:lstStyle/>
          <a:p>
            <a:r>
              <a:rPr lang="en-US" sz="2800" dirty="0"/>
              <a:t>Kim Meeks, RN, OCN, Coordinator Outpatient Infusion</a:t>
            </a:r>
          </a:p>
          <a:p>
            <a:r>
              <a:rPr lang="en-US" sz="2800" dirty="0"/>
              <a:t>Andria Caton, MSN, RN, OCN, CHPN</a:t>
            </a:r>
          </a:p>
          <a:p>
            <a:r>
              <a:rPr lang="en-US" sz="2800" dirty="0"/>
              <a:t>Dr. Christina Saurel</a:t>
            </a:r>
          </a:p>
          <a:p>
            <a:r>
              <a:rPr lang="en-US" sz="2800" dirty="0"/>
              <a:t>Dr. Andre Kallab</a:t>
            </a:r>
          </a:p>
          <a:p>
            <a:r>
              <a:rPr lang="en-US" sz="2800" dirty="0"/>
              <a:t>Kristin Wdowicki, RN, NGMC IT Clinical Analyst</a:t>
            </a:r>
          </a:p>
          <a:p>
            <a:r>
              <a:rPr lang="en-US" sz="2800" dirty="0"/>
              <a:t>NGMC S5E Chemotherapy-certified nurses</a:t>
            </a:r>
          </a:p>
          <a:p>
            <a:r>
              <a:rPr lang="en-US" sz="2800" dirty="0"/>
              <a:t>NGMC Outpatient infusion nurses</a:t>
            </a:r>
          </a:p>
          <a:p>
            <a:r>
              <a:rPr lang="en-US" sz="2800" dirty="0"/>
              <a:t>NGMC Oncology pharmacists</a:t>
            </a:r>
          </a:p>
          <a:p>
            <a:r>
              <a:rPr lang="en-US" sz="2800" dirty="0"/>
              <a:t>NGMC Cancer Committee</a:t>
            </a:r>
          </a:p>
          <a:p>
            <a:endParaRPr lang="en-US" sz="2800" dirty="0"/>
          </a:p>
        </p:txBody>
      </p:sp>
      <p:sp>
        <p:nvSpPr>
          <p:cNvPr id="10" name="Text Placeholder 9"/>
          <p:cNvSpPr>
            <a:spLocks noGrp="1"/>
          </p:cNvSpPr>
          <p:nvPr>
            <p:ph type="body" sz="quarter" idx="96"/>
          </p:nvPr>
        </p:nvSpPr>
        <p:spPr>
          <a:xfrm>
            <a:off x="970046" y="22928531"/>
            <a:ext cx="10056813" cy="8334567"/>
          </a:xfrm>
        </p:spPr>
        <p:txBody>
          <a:bodyPr/>
          <a:lstStyle/>
          <a:p>
            <a:pPr marL="457200" indent="-457200">
              <a:spcBef>
                <a:spcPts val="0"/>
              </a:spcBef>
              <a:buFont typeface="Arial" panose="020B0604020202020204" pitchFamily="34" charset="0"/>
              <a:buChar char="•"/>
            </a:pPr>
            <a:r>
              <a:rPr lang="en-US" sz="2800" dirty="0"/>
              <a:t>Electronic order sets in EPIC were updated to include NCCN recommended baseline and routine monitoring of immune checkpoint inhibitors.</a:t>
            </a:r>
          </a:p>
          <a:p>
            <a:pPr>
              <a:spcBef>
                <a:spcPts val="0"/>
              </a:spcBef>
            </a:pPr>
            <a:endParaRPr lang="en-US" sz="2800" dirty="0"/>
          </a:p>
          <a:p>
            <a:pPr marL="457200" indent="-457200">
              <a:spcBef>
                <a:spcPts val="0"/>
              </a:spcBef>
              <a:buFont typeface="Arial" panose="020B0604020202020204" pitchFamily="34" charset="0"/>
              <a:buChar char="•"/>
            </a:pPr>
            <a:r>
              <a:rPr lang="en-US" sz="2800" dirty="0"/>
              <a:t>Annual nursing skills competencies for NGMC outpatient infusion nursing staff and Inpatient Oncology S5E chemotherapy certified nurses included immune checkpoint inhibitor education.</a:t>
            </a:r>
          </a:p>
          <a:p>
            <a:pPr>
              <a:spcBef>
                <a:spcPts val="0"/>
              </a:spcBef>
            </a:pPr>
            <a:endParaRPr lang="en-US" sz="2800" dirty="0"/>
          </a:p>
          <a:p>
            <a:pPr marL="457200" indent="-457200">
              <a:spcBef>
                <a:spcPts val="0"/>
              </a:spcBef>
              <a:buFont typeface="Arial" panose="020B0604020202020204" pitchFamily="34" charset="0"/>
              <a:buChar char="•"/>
            </a:pPr>
            <a:r>
              <a:rPr lang="en-US" sz="2800" dirty="0"/>
              <a:t>An immune checkpoint inhibitor CME/CNE education program held in collaboration with the Association of Community Cancer Centers (ACCC) and Dr. Andre Kallab for physicians and nurses.</a:t>
            </a:r>
          </a:p>
          <a:p>
            <a:endParaRPr lang="en-US" sz="2800" dirty="0"/>
          </a:p>
          <a:p>
            <a:pPr marL="457200" indent="-457200">
              <a:spcBef>
                <a:spcPts val="0"/>
              </a:spcBef>
              <a:buFont typeface="Arial" panose="020B0604020202020204" pitchFamily="34" charset="0"/>
              <a:buChar char="•"/>
            </a:pPr>
            <a:r>
              <a:rPr lang="en-US" sz="2800" dirty="0"/>
              <a:t>The practice of providing immunotherapy wallet cards for      </a:t>
            </a:r>
          </a:p>
          <a:p>
            <a:pPr>
              <a:spcBef>
                <a:spcPts val="0"/>
              </a:spcBef>
            </a:pPr>
            <a:r>
              <a:rPr lang="en-US" sz="2800" dirty="0"/>
              <a:t>      people receiving immune checkpoint-inhibitors was approved </a:t>
            </a:r>
          </a:p>
          <a:p>
            <a:pPr>
              <a:spcBef>
                <a:spcPts val="0"/>
              </a:spcBef>
            </a:pPr>
            <a:r>
              <a:rPr lang="en-US" sz="2800" dirty="0"/>
              <a:t>      by VOICE.</a:t>
            </a:r>
          </a:p>
          <a:p>
            <a:endParaRPr lang="en-US" dirty="0"/>
          </a:p>
        </p:txBody>
      </p:sp>
      <p:sp>
        <p:nvSpPr>
          <p:cNvPr id="12" name="Text Placeholder 11"/>
          <p:cNvSpPr>
            <a:spLocks noGrp="1"/>
          </p:cNvSpPr>
          <p:nvPr>
            <p:ph type="body" sz="quarter" idx="153"/>
          </p:nvPr>
        </p:nvSpPr>
        <p:spPr>
          <a:xfrm>
            <a:off x="1684616" y="200164"/>
            <a:ext cx="29729007" cy="2845206"/>
          </a:xfrm>
        </p:spPr>
        <p:txBody>
          <a:bodyPr>
            <a:normAutofit/>
          </a:bodyPr>
          <a:lstStyle/>
          <a:p>
            <a:r>
              <a:rPr lang="en-US" sz="9600" dirty="0"/>
              <a:t>Managing Immunotherapy Side Effects</a:t>
            </a:r>
          </a:p>
          <a:p>
            <a:r>
              <a:rPr lang="en-US" sz="6600" dirty="0"/>
              <a:t>A Collaborative Project to Improve Patient Care</a:t>
            </a:r>
          </a:p>
        </p:txBody>
      </p:sp>
      <p:sp>
        <p:nvSpPr>
          <p:cNvPr id="13" name="Text Placeholder 12"/>
          <p:cNvSpPr>
            <a:spLocks noGrp="1"/>
          </p:cNvSpPr>
          <p:nvPr>
            <p:ph type="body" sz="quarter" idx="154"/>
          </p:nvPr>
        </p:nvSpPr>
        <p:spPr>
          <a:xfrm>
            <a:off x="40619666" y="32104195"/>
            <a:ext cx="2571795" cy="1231084"/>
          </a:xfrm>
        </p:spPr>
        <p:txBody>
          <a:bodyPr/>
          <a:lstStyle/>
          <a:p>
            <a:r>
              <a:rPr lang="en-US" dirty="0"/>
              <a:t>February 2020</a:t>
            </a:r>
          </a:p>
        </p:txBody>
      </p:sp>
      <p:sp>
        <p:nvSpPr>
          <p:cNvPr id="14" name="TextBox 13">
            <a:extLst>
              <a:ext uri="{FF2B5EF4-FFF2-40B4-BE49-F238E27FC236}">
                <a16:creationId xmlns:a16="http://schemas.microsoft.com/office/drawing/2014/main" id="{4A4A5B0B-B4AB-460A-A2FC-C06473ED4EED}"/>
              </a:ext>
            </a:extLst>
          </p:cNvPr>
          <p:cNvSpPr txBox="1"/>
          <p:nvPr/>
        </p:nvSpPr>
        <p:spPr>
          <a:xfrm>
            <a:off x="2475220" y="2847784"/>
            <a:ext cx="27973867" cy="1200329"/>
          </a:xfrm>
          <a:prstGeom prst="rect">
            <a:avLst/>
          </a:prstGeom>
          <a:noFill/>
        </p:spPr>
        <p:txBody>
          <a:bodyPr wrap="square" rtlCol="0">
            <a:spAutoFit/>
          </a:bodyPr>
          <a:lstStyle/>
          <a:p>
            <a:pPr algn="ctr"/>
            <a:r>
              <a:rPr lang="en-US" sz="7200" dirty="0"/>
              <a:t>Kimberly Tyner-Meeks, RN, OCN</a:t>
            </a:r>
          </a:p>
        </p:txBody>
      </p:sp>
      <p:pic>
        <p:nvPicPr>
          <p:cNvPr id="31" name="Picture 30">
            <a:extLst>
              <a:ext uri="{FF2B5EF4-FFF2-40B4-BE49-F238E27FC236}">
                <a16:creationId xmlns:a16="http://schemas.microsoft.com/office/drawing/2014/main" id="{EF52FA84-69F2-4F22-B131-97E0F3F3078B}"/>
              </a:ext>
            </a:extLst>
          </p:cNvPr>
          <p:cNvPicPr>
            <a:picLocks noChangeAspect="1"/>
          </p:cNvPicPr>
          <p:nvPr/>
        </p:nvPicPr>
        <p:blipFill>
          <a:blip r:embed="rId7"/>
          <a:stretch>
            <a:fillRect/>
          </a:stretch>
        </p:blipFill>
        <p:spPr>
          <a:xfrm>
            <a:off x="11604236" y="14212322"/>
            <a:ext cx="10059272" cy="987638"/>
          </a:xfrm>
          <a:prstGeom prst="rect">
            <a:avLst/>
          </a:prstGeom>
        </p:spPr>
      </p:pic>
      <p:sp>
        <p:nvSpPr>
          <p:cNvPr id="448" name="TextBox 447">
            <a:extLst>
              <a:ext uri="{FF2B5EF4-FFF2-40B4-BE49-F238E27FC236}">
                <a16:creationId xmlns:a16="http://schemas.microsoft.com/office/drawing/2014/main" id="{7DF2DE93-D5C7-41F4-9652-0D7B0AFD67D4}"/>
              </a:ext>
            </a:extLst>
          </p:cNvPr>
          <p:cNvSpPr txBox="1"/>
          <p:nvPr/>
        </p:nvSpPr>
        <p:spPr>
          <a:xfrm>
            <a:off x="10586157" y="14965228"/>
            <a:ext cx="10539531" cy="3108543"/>
          </a:xfrm>
          <a:prstGeom prst="rect">
            <a:avLst/>
          </a:prstGeom>
          <a:noFill/>
        </p:spPr>
        <p:txBody>
          <a:bodyPr wrap="square" rtlCol="0">
            <a:spAutoFit/>
          </a:bodyPr>
          <a:lstStyle/>
          <a:p>
            <a:pPr marL="1485825" lvl="1"/>
            <a:endParaRPr lang="en-US" sz="2800" dirty="0">
              <a:latin typeface="Times New Roman" panose="02020603050405020304" pitchFamily="18" charset="0"/>
              <a:cs typeface="Times New Roman" panose="02020603050405020304" pitchFamily="18" charset="0"/>
            </a:endParaRPr>
          </a:p>
          <a:p>
            <a:pPr marL="1485825" lvl="1"/>
            <a:r>
              <a:rPr lang="en-US" sz="2800" dirty="0">
                <a:latin typeface="Times New Roman" panose="02020603050405020304" pitchFamily="18" charset="0"/>
                <a:cs typeface="Times New Roman" panose="02020603050405020304" pitchFamily="18" charset="0"/>
              </a:rPr>
              <a:t>The baseline monitoring in April 2019 and June 2019, as seen in the graph below, indicated that adherence to the baseline and routine monitoring for people receiving immune checkpoint inhibitors for the treatment of lung cancer were much lower than expected.</a:t>
            </a:r>
          </a:p>
          <a:p>
            <a:pPr marL="1485825" lvl="1"/>
            <a:endParaRPr lang="en-US" sz="28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9636B4B1-11A3-4326-BA71-93B65128469C}"/>
              </a:ext>
            </a:extLst>
          </p:cNvPr>
          <p:cNvPicPr>
            <a:picLocks noChangeAspect="1"/>
          </p:cNvPicPr>
          <p:nvPr/>
        </p:nvPicPr>
        <p:blipFill>
          <a:blip r:embed="rId8"/>
          <a:stretch>
            <a:fillRect/>
          </a:stretch>
        </p:blipFill>
        <p:spPr>
          <a:xfrm>
            <a:off x="12405169" y="18073771"/>
            <a:ext cx="7868794" cy="5406677"/>
          </a:xfrm>
          <a:prstGeom prst="rect">
            <a:avLst/>
          </a:prstGeom>
        </p:spPr>
      </p:pic>
      <p:sp>
        <p:nvSpPr>
          <p:cNvPr id="36" name="Rectangle 35">
            <a:extLst>
              <a:ext uri="{FF2B5EF4-FFF2-40B4-BE49-F238E27FC236}">
                <a16:creationId xmlns:a16="http://schemas.microsoft.com/office/drawing/2014/main" id="{02553333-2B88-4C23-B03D-B6143C8DA02E}"/>
              </a:ext>
            </a:extLst>
          </p:cNvPr>
          <p:cNvSpPr/>
          <p:nvPr/>
        </p:nvSpPr>
        <p:spPr>
          <a:xfrm>
            <a:off x="12107068" y="24464324"/>
            <a:ext cx="8990799" cy="5262979"/>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Chart reviews completed after the interventions in November 2019 revealed significant increases in the adherence to ongoing monitoring and more modest increases in the adherence to completed baseline assessments as seen in the graph above.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Future work of the cancer committee includes continuing monitoring of adherence to NCCN guidelines, assessing community provider knowledge of immunotherapy, and providing educational opportunities for patients, providers, and nurses as additional immune check-point inhibitors are introduced.</a:t>
            </a:r>
          </a:p>
        </p:txBody>
      </p:sp>
      <p:pic>
        <p:nvPicPr>
          <p:cNvPr id="16" name="Picture 15">
            <a:extLst>
              <a:ext uri="{FF2B5EF4-FFF2-40B4-BE49-F238E27FC236}">
                <a16:creationId xmlns:a16="http://schemas.microsoft.com/office/drawing/2014/main" id="{E3A5B927-1297-40CC-AEB5-E39EBD6C26F7}"/>
              </a:ext>
            </a:extLst>
          </p:cNvPr>
          <p:cNvPicPr>
            <a:picLocks noChangeAspect="1"/>
          </p:cNvPicPr>
          <p:nvPr/>
        </p:nvPicPr>
        <p:blipFill>
          <a:blip r:embed="rId9"/>
          <a:stretch>
            <a:fillRect/>
          </a:stretch>
        </p:blipFill>
        <p:spPr>
          <a:xfrm>
            <a:off x="23443094" y="25391890"/>
            <a:ext cx="7591689" cy="4906497"/>
          </a:xfrm>
          <a:prstGeom prst="rect">
            <a:avLst/>
          </a:prstGeom>
        </p:spPr>
      </p:pic>
      <p:sp>
        <p:nvSpPr>
          <p:cNvPr id="18" name="TextBox 17">
            <a:extLst>
              <a:ext uri="{FF2B5EF4-FFF2-40B4-BE49-F238E27FC236}">
                <a16:creationId xmlns:a16="http://schemas.microsoft.com/office/drawing/2014/main" id="{9677441B-42BB-46EB-BBE2-28691B0472AF}"/>
              </a:ext>
            </a:extLst>
          </p:cNvPr>
          <p:cNvSpPr txBox="1"/>
          <p:nvPr/>
        </p:nvSpPr>
        <p:spPr>
          <a:xfrm>
            <a:off x="22488330" y="6818988"/>
            <a:ext cx="9800279"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Electronic medical record immunotherapy order sets updated to include the NCCN Guidelines. Barriers included the following:</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1.  Updated order sets took longer than expected. </a:t>
            </a:r>
          </a:p>
          <a:p>
            <a:r>
              <a:rPr lang="en-US" sz="2800" dirty="0">
                <a:latin typeface="Times New Roman" panose="02020603050405020304" pitchFamily="18" charset="0"/>
                <a:cs typeface="Times New Roman" panose="02020603050405020304" pitchFamily="18" charset="0"/>
              </a:rPr>
              <a:t>              2.  New additions to the immunotherapy order sets did not   </a:t>
            </a:r>
          </a:p>
          <a:p>
            <a:r>
              <a:rPr lang="en-US" sz="2800" dirty="0">
                <a:latin typeface="Times New Roman" panose="02020603050405020304" pitchFamily="18" charset="0"/>
                <a:cs typeface="Times New Roman" panose="02020603050405020304" pitchFamily="18" charset="0"/>
              </a:rPr>
              <a:t>                    add changes to immunotherapy treatment plans in </a:t>
            </a:r>
          </a:p>
          <a:p>
            <a:r>
              <a:rPr lang="en-US" sz="2800" dirty="0">
                <a:latin typeface="Times New Roman" panose="02020603050405020304" pitchFamily="18" charset="0"/>
                <a:cs typeface="Times New Roman" panose="02020603050405020304" pitchFamily="18" charset="0"/>
              </a:rPr>
              <a:t>                    progress</a:t>
            </a:r>
          </a:p>
        </p:txBody>
      </p:sp>
      <p:pic>
        <p:nvPicPr>
          <p:cNvPr id="22" name="Picture 21">
            <a:extLst>
              <a:ext uri="{FF2B5EF4-FFF2-40B4-BE49-F238E27FC236}">
                <a16:creationId xmlns:a16="http://schemas.microsoft.com/office/drawing/2014/main" id="{FD3A7D52-092B-46DB-BFF1-0FD189098F25}"/>
              </a:ext>
            </a:extLst>
          </p:cNvPr>
          <p:cNvPicPr>
            <a:picLocks noChangeAspect="1"/>
          </p:cNvPicPr>
          <p:nvPr/>
        </p:nvPicPr>
        <p:blipFill>
          <a:blip r:embed="rId10"/>
          <a:stretch>
            <a:fillRect/>
          </a:stretch>
        </p:blipFill>
        <p:spPr>
          <a:xfrm>
            <a:off x="2091490" y="15199960"/>
            <a:ext cx="7386637" cy="4838247"/>
          </a:xfrm>
          <a:prstGeom prst="rect">
            <a:avLst/>
          </a:prstGeom>
        </p:spPr>
      </p:pic>
      <p:pic>
        <p:nvPicPr>
          <p:cNvPr id="11" name="Audio 10">
            <a:hlinkClick r:id="" action="ppaction://media"/>
            <a:extLst>
              <a:ext uri="{FF2B5EF4-FFF2-40B4-BE49-F238E27FC236}">
                <a16:creationId xmlns:a16="http://schemas.microsoft.com/office/drawing/2014/main" id="{15630E84-20EF-42D8-993B-D0797528D7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425218134"/>
      </p:ext>
    </p:extLst>
  </p:cSld>
  <p:clrMapOvr>
    <a:masterClrMapping/>
  </p:clrMapOvr>
  <mc:AlternateContent xmlns:mc="http://schemas.openxmlformats.org/markup-compatibility/2006" xmlns:p14="http://schemas.microsoft.com/office/powerpoint/2010/main">
    <mc:Choice Requires="p14">
      <p:transition spd="slow" p14:dur="2000" advTm="536902"/>
    </mc:Choice>
    <mc:Fallback xmlns="">
      <p:transition spd="slow" advTm="536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36x48-Template-V2b">
  <a:themeElements>
    <a:clrScheme name="CHI SV Poster">
      <a:dk1>
        <a:sysClr val="windowText" lastClr="000000"/>
      </a:dk1>
      <a:lt1>
        <a:sysClr val="window" lastClr="FFFFFF"/>
      </a:lt1>
      <a:dk2>
        <a:srgbClr val="4E5B6F"/>
      </a:dk2>
      <a:lt2>
        <a:srgbClr val="D6ECFF"/>
      </a:lt2>
      <a:accent1>
        <a:srgbClr val="59CBE8"/>
      </a:accent1>
      <a:accent2>
        <a:srgbClr val="24509A"/>
      </a:accent2>
      <a:accent3>
        <a:srgbClr val="0097A9"/>
      </a:accent3>
      <a:accent4>
        <a:srgbClr val="64A70B"/>
      </a:accent4>
      <a:accent5>
        <a:srgbClr val="B884CB"/>
      </a:accent5>
      <a:accent6>
        <a:srgbClr val="FF6A39"/>
      </a:accent6>
      <a:hlink>
        <a:srgbClr val="86C8BC"/>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2688</TotalTime>
  <Words>876</Words>
  <Application>Microsoft Office PowerPoint</Application>
  <PresentationFormat>Custom</PresentationFormat>
  <Paragraphs>113</Paragraphs>
  <Slides>1</Slides>
  <Notes>1</Notes>
  <HiddenSlides>0</HiddenSlides>
  <MMClips>1</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1</vt:i4>
      </vt:variant>
    </vt:vector>
  </HeadingPairs>
  <TitlesOfParts>
    <vt:vector size="9" baseType="lpstr">
      <vt:lpstr>Arial</vt:lpstr>
      <vt:lpstr>Calibri</vt:lpstr>
      <vt:lpstr>Times New Roman</vt:lpstr>
      <vt:lpstr>Trebuchet MS</vt:lpstr>
      <vt:lpstr>36x48-Template-V2b</vt:lpstr>
      <vt:lpstr>1_Classic 3 Columns</vt:lpstr>
      <vt:lpstr>Classic - Wide Center</vt:lpstr>
      <vt:lpstr>Image</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Rochelle Tinman</cp:lastModifiedBy>
  <cp:revision>157</cp:revision>
  <cp:lastPrinted>2016-07-25T16:08:09Z</cp:lastPrinted>
  <dcterms:created xsi:type="dcterms:W3CDTF">2012-02-03T19:11:35Z</dcterms:created>
  <dcterms:modified xsi:type="dcterms:W3CDTF">2020-09-01T17:20:32Z</dcterms:modified>
</cp:coreProperties>
</file>