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6" r:id="rId4"/>
  </p:sldIdLst>
  <p:sldSz cx="43891200" cy="32918400"/>
  <p:notesSz cx="7010400" cy="92964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4"/>
    <a:srgbClr val="404726"/>
    <a:srgbClr val="525249"/>
    <a:srgbClr val="5C99B0"/>
    <a:srgbClr val="004750"/>
    <a:srgbClr val="959300"/>
    <a:srgbClr val="643276"/>
    <a:srgbClr val="8246AF"/>
    <a:srgbClr val="F3F5FA"/>
    <a:srgbClr val="CDD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4729" autoAdjust="0"/>
  </p:normalViewPr>
  <p:slideViewPr>
    <p:cSldViewPr snapToGrid="0" snapToObjects="1" showGuides="1">
      <p:cViewPr varScale="1">
        <p:scale>
          <a:sx n="15" d="100"/>
          <a:sy n="15" d="100"/>
        </p:scale>
        <p:origin x="1770" y="54"/>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0158C5BC-9A70-462C-B28D-9600239EAC64}" type="datetimeFigureOut">
              <a:rPr lang="en-US" smtClean="0"/>
              <a:pPr/>
              <a:t>9/1/2020</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6CC2317-6751-4CD4-9995-8782DD78E936}" type="datetimeFigureOut">
              <a:rPr lang="en-US" smtClean="0"/>
              <a:pPr/>
              <a:t>9/1/2020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extLst>
      <p:ext uri="{BB962C8B-B14F-4D97-AF65-F5344CB8AC3E}">
        <p14:creationId xmlns:p14="http://schemas.microsoft.com/office/powerpoint/2010/main" val="50494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2" r:id="rId1"/>
    <p:sldLayoutId id="2147483672" r:id="rId2"/>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419"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420"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421"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422"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443"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444"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445"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446"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emf"/><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1.mp4"/><Relationship Id="rId16" Type="http://schemas.openxmlformats.org/officeDocument/2006/relationships/image" Target="../media/image23.png"/><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emf"/><Relationship Id="rId4" Type="http://schemas.openxmlformats.org/officeDocument/2006/relationships/notesSlide" Target="../notesSlides/notesSlide1.xml"/><Relationship Id="rId9" Type="http://schemas.openxmlformats.org/officeDocument/2006/relationships/image" Target="../media/image16.emf"/><Relationship Id="rId1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99B0"/>
        </a:solidFill>
        <a:effectLst/>
      </p:bgPr>
    </p:bg>
    <p:spTree>
      <p:nvGrpSpPr>
        <p:cNvPr id="1" name=""/>
        <p:cNvGrpSpPr/>
        <p:nvPr/>
      </p:nvGrpSpPr>
      <p:grpSpPr>
        <a:xfrm>
          <a:off x="0" y="0"/>
          <a:ext cx="0" cy="0"/>
          <a:chOff x="0" y="0"/>
          <a:chExt cx="0" cy="0"/>
        </a:xfrm>
      </p:grpSpPr>
      <p:pic>
        <p:nvPicPr>
          <p:cNvPr id="12" name="Video 11">
            <a:hlinkClick r:id="" action="ppaction://media"/>
            <a:extLst>
              <a:ext uri="{FF2B5EF4-FFF2-40B4-BE49-F238E27FC236}">
                <a16:creationId xmlns:a16="http://schemas.microsoft.com/office/drawing/2014/main" id="{D9B94213-9260-45DA-9742-7ADD48C360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32918401" y="30861000"/>
            <a:ext cx="2743199" cy="2057400"/>
          </a:xfrm>
          <a:prstGeom prst="rect">
            <a:avLst/>
          </a:prstGeom>
        </p:spPr>
      </p:pic>
      <p:sp>
        <p:nvSpPr>
          <p:cNvPr id="456" name="Rectangle 455"/>
          <p:cNvSpPr/>
          <p:nvPr/>
        </p:nvSpPr>
        <p:spPr>
          <a:xfrm>
            <a:off x="0" y="0"/>
            <a:ext cx="43891200" cy="4476016"/>
          </a:xfrm>
          <a:prstGeom prst="rect">
            <a:avLst/>
          </a:prstGeom>
          <a:solidFill>
            <a:srgbClr val="004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Text Placeholder 449"/>
          <p:cNvSpPr>
            <a:spLocks noGrp="1"/>
          </p:cNvSpPr>
          <p:nvPr>
            <p:ph type="body" sz="quarter" idx="10"/>
          </p:nvPr>
        </p:nvSpPr>
        <p:spPr>
          <a:xfrm>
            <a:off x="904188" y="5782689"/>
            <a:ext cx="10056813" cy="7931380"/>
          </a:xfrm>
        </p:spPr>
        <p:txBody>
          <a:bodyPr/>
          <a:lstStyle/>
          <a:p>
            <a:endParaRPr lang="en-US" sz="900" dirty="0"/>
          </a:p>
          <a:p>
            <a:r>
              <a:rPr lang="en-US" dirty="0"/>
              <a:t>The use of opioids has dramatically increased over the past few decades. Northeast Georgia Medical Center (NGMC) was recently provided a grant to aid in the assistance of mothers with a history of or current issues with drug use. This grant allows trained peer recovery coaches to meet with these mothers during hospital stays and follow up with them after delivery to ensure they have whatever resources they may require. The rapport provided by our panel of peer recovery coaches has proven to provide a feeling of safety and willingness to be more open to seeking help. </a:t>
            </a:r>
          </a:p>
          <a:p>
            <a:endParaRPr lang="en-US" sz="1800" dirty="0"/>
          </a:p>
          <a:p>
            <a:r>
              <a:rPr lang="en-US" dirty="0"/>
              <a:t>NGMC sought to further the aid of these patients (and others more susceptible to narcotic abuse) by reducing the usage of narcotics within our facilities, as well as the number of prescriptions provided to patients upon discharge. Research was conducted in search for current evidence-based practices for pain control. The multimodal approach of an additional non-narcotic to the routine medication administration regimen was requested, approved, and implemented on both our postpartum vaginal and cesarean delivery order sets.</a:t>
            </a:r>
          </a:p>
        </p:txBody>
      </p:sp>
      <p:sp>
        <p:nvSpPr>
          <p:cNvPr id="453" name="Text Placeholder 452"/>
          <p:cNvSpPr>
            <a:spLocks noGrp="1"/>
          </p:cNvSpPr>
          <p:nvPr>
            <p:ph type="body" sz="quarter" idx="11"/>
          </p:nvPr>
        </p:nvSpPr>
        <p:spPr>
          <a:xfrm>
            <a:off x="924804" y="4977847"/>
            <a:ext cx="10062717" cy="883544"/>
          </a:xfrm>
          <a:solidFill>
            <a:srgbClr val="F26724"/>
          </a:solidFill>
        </p:spPr>
        <p:txBody>
          <a:bodyPr/>
          <a:lstStyle/>
          <a:p>
            <a:pPr lvl="0"/>
            <a:r>
              <a:rPr lang="en-US" dirty="0"/>
              <a:t>Significance</a:t>
            </a:r>
          </a:p>
        </p:txBody>
      </p:sp>
      <p:sp>
        <p:nvSpPr>
          <p:cNvPr id="455" name="Text Placeholder 454"/>
          <p:cNvSpPr>
            <a:spLocks noGrp="1"/>
          </p:cNvSpPr>
          <p:nvPr>
            <p:ph type="body" sz="quarter" idx="19"/>
          </p:nvPr>
        </p:nvSpPr>
        <p:spPr>
          <a:xfrm>
            <a:off x="902598" y="15020742"/>
            <a:ext cx="10058400" cy="19705372"/>
          </a:xfrm>
        </p:spPr>
        <p:txBody>
          <a:bodyPr/>
          <a:lstStyle/>
          <a:p>
            <a:endParaRPr lang="en-US" sz="2550" u="sng" dirty="0"/>
          </a:p>
          <a:p>
            <a:endParaRPr lang="en-US" sz="2550" u="sng" dirty="0"/>
          </a:p>
          <a:p>
            <a:endParaRPr lang="en-US" sz="2550" u="sng" dirty="0"/>
          </a:p>
          <a:p>
            <a:endParaRPr lang="en-US" sz="2550" u="sng" dirty="0"/>
          </a:p>
          <a:p>
            <a:pPr lvl="0"/>
            <a:r>
              <a:rPr lang="en-US" u="sng" dirty="0"/>
              <a:t>Study Design</a:t>
            </a:r>
            <a:r>
              <a:rPr lang="en-US" dirty="0"/>
              <a:t>: This was a retrospective case study on all mothers who delivered 3 months before and 3 months after the implementation of the new multimodal order set to examine the number of narcotics administered during their stay. Information was obtained during review of secondary data in NGMC chart documentation.</a:t>
            </a:r>
          </a:p>
          <a:p>
            <a:pPr marL="457200" lvl="0" indent="-457200">
              <a:buFont typeface="Arial" panose="020B0604020202020204" pitchFamily="34" charset="0"/>
              <a:buChar char="•"/>
            </a:pPr>
            <a:r>
              <a:rPr lang="en-US" dirty="0"/>
              <a:t>There was no intervention involved</a:t>
            </a:r>
            <a:endParaRPr lang="en-US" b="1" i="1" dirty="0"/>
          </a:p>
          <a:p>
            <a:pPr marL="457200" lvl="0" indent="-457200">
              <a:buFont typeface="Arial" panose="020B0604020202020204" pitchFamily="34" charset="0"/>
              <a:buChar char="•"/>
            </a:pPr>
            <a:r>
              <a:rPr lang="en-US" dirty="0"/>
              <a:t>Data collected from items charted in the NGMC electronic        health record (EHR)</a:t>
            </a:r>
          </a:p>
          <a:p>
            <a:pPr marL="457200" lvl="0" indent="-457200">
              <a:buFont typeface="Arial" panose="020B0604020202020204" pitchFamily="34" charset="0"/>
              <a:buChar char="•"/>
            </a:pPr>
            <a:r>
              <a:rPr lang="en-US" dirty="0"/>
              <a:t>Data was collected and reported in an Excel document and        stored on an NGMC server protected by internal procedures </a:t>
            </a:r>
            <a:endParaRPr lang="en-US" sz="2550" u="sng" dirty="0"/>
          </a:p>
          <a:p>
            <a:endParaRPr lang="en-US" sz="1400" u="sng" dirty="0"/>
          </a:p>
          <a:p>
            <a:pPr lvl="0"/>
            <a:r>
              <a:rPr lang="en-US" dirty="0"/>
              <a:t>Information tracked for each patient in the study:</a:t>
            </a:r>
          </a:p>
          <a:p>
            <a:pPr marL="457200" lvl="0" indent="-457200">
              <a:buFont typeface="Arial" panose="020B0604020202020204" pitchFamily="34" charset="0"/>
              <a:buChar char="•"/>
            </a:pPr>
            <a:r>
              <a:rPr lang="en-US" dirty="0"/>
              <a:t>Obstetrical history and comorbidities</a:t>
            </a:r>
            <a:endParaRPr lang="en-US" sz="2400" dirty="0"/>
          </a:p>
          <a:p>
            <a:pPr marL="457200" lvl="0" indent="-457200">
              <a:buFont typeface="Arial" panose="020B0604020202020204" pitchFamily="34" charset="0"/>
              <a:buChar char="•"/>
            </a:pPr>
            <a:r>
              <a:rPr lang="en-US" dirty="0"/>
              <a:t>Type of delivery</a:t>
            </a:r>
            <a:endParaRPr lang="en-US" sz="2400" dirty="0"/>
          </a:p>
          <a:p>
            <a:pPr marL="457200" lvl="0" indent="-457200">
              <a:buFont typeface="Arial" panose="020B0604020202020204" pitchFamily="34" charset="0"/>
              <a:buChar char="•"/>
            </a:pPr>
            <a:r>
              <a:rPr lang="en-US" dirty="0"/>
              <a:t>Delivery complications (if applicable)</a:t>
            </a:r>
            <a:endParaRPr lang="en-US" sz="2400" dirty="0"/>
          </a:p>
          <a:p>
            <a:pPr marL="457200" lvl="0" indent="-457200">
              <a:buFont typeface="Arial" panose="020B0604020202020204" pitchFamily="34" charset="0"/>
              <a:buChar char="•"/>
            </a:pPr>
            <a:r>
              <a:rPr lang="en-US" dirty="0"/>
              <a:t>The length of stay after delivery</a:t>
            </a:r>
            <a:endParaRPr lang="en-US" sz="2400" dirty="0"/>
          </a:p>
          <a:p>
            <a:pPr marL="457200" lvl="0" indent="-457200">
              <a:buFont typeface="Arial" panose="020B0604020202020204" pitchFamily="34" charset="0"/>
              <a:buChar char="•"/>
            </a:pPr>
            <a:r>
              <a:rPr lang="en-US" dirty="0"/>
              <a:t>The number of narcotic medications administered during stay</a:t>
            </a:r>
            <a:endParaRPr lang="en-US" sz="2400" dirty="0"/>
          </a:p>
          <a:p>
            <a:pPr marL="457200" lvl="0" indent="-457200">
              <a:buFont typeface="Arial" panose="020B0604020202020204" pitchFamily="34" charset="0"/>
              <a:buChar char="•"/>
            </a:pPr>
            <a:r>
              <a:rPr lang="en-US" dirty="0"/>
              <a:t>Drug history (if applicable)</a:t>
            </a:r>
            <a:endParaRPr lang="en-US" sz="2400" dirty="0"/>
          </a:p>
          <a:p>
            <a:endParaRPr lang="en-US" sz="2550" u="sng" dirty="0"/>
          </a:p>
          <a:p>
            <a:r>
              <a:rPr lang="en-US" u="sng" dirty="0"/>
              <a:t>Changes Made</a:t>
            </a:r>
            <a:r>
              <a:rPr lang="en-US" dirty="0"/>
              <a:t>: Order sets were changed to encourage multimodal, non-narcotic pain relief to minimize opioid use. The table below depicts the original orders and what they were changed to.</a:t>
            </a:r>
          </a:p>
          <a:p>
            <a:endParaRPr lang="en-US" sz="2550" dirty="0"/>
          </a:p>
          <a:p>
            <a:endParaRPr lang="en-US" sz="24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800" dirty="0"/>
          </a:p>
          <a:p>
            <a:endParaRPr lang="en-US" sz="1400" dirty="0"/>
          </a:p>
          <a:p>
            <a:endParaRPr lang="en-US" dirty="0"/>
          </a:p>
          <a:p>
            <a:endParaRPr lang="en-US" dirty="0"/>
          </a:p>
          <a:p>
            <a:endParaRPr lang="en-US" dirty="0"/>
          </a:p>
        </p:txBody>
      </p:sp>
      <p:sp>
        <p:nvSpPr>
          <p:cNvPr id="465" name="Text Placeholder 464"/>
          <p:cNvSpPr>
            <a:spLocks noGrp="1"/>
          </p:cNvSpPr>
          <p:nvPr>
            <p:ph type="body" sz="quarter" idx="20"/>
          </p:nvPr>
        </p:nvSpPr>
        <p:spPr>
          <a:xfrm>
            <a:off x="931075" y="15958028"/>
            <a:ext cx="10062717" cy="754045"/>
          </a:xfrm>
          <a:solidFill>
            <a:srgbClr val="F26724"/>
          </a:solidFill>
        </p:spPr>
        <p:txBody>
          <a:bodyPr/>
          <a:lstStyle/>
          <a:p>
            <a:r>
              <a:rPr lang="en-US" dirty="0"/>
              <a:t>Method</a:t>
            </a:r>
          </a:p>
        </p:txBody>
      </p:sp>
      <p:sp>
        <p:nvSpPr>
          <p:cNvPr id="467" name="Text Placeholder 466"/>
          <p:cNvSpPr>
            <a:spLocks noGrp="1"/>
          </p:cNvSpPr>
          <p:nvPr>
            <p:ph type="body" sz="quarter" idx="21"/>
          </p:nvPr>
        </p:nvSpPr>
        <p:spPr>
          <a:xfrm>
            <a:off x="11613417" y="18210441"/>
            <a:ext cx="9925300" cy="9177875"/>
          </a:xfrm>
        </p:spPr>
        <p:txBody>
          <a:bodyPr/>
          <a:lstStyle/>
          <a:p>
            <a:endParaRPr lang="en-US" sz="1000" dirty="0"/>
          </a:p>
          <a:p>
            <a:endParaRPr lang="en-US" dirty="0"/>
          </a:p>
          <a:p>
            <a:r>
              <a:rPr lang="en-US" dirty="0"/>
              <a:t>First analysis of the data looks at the average number of narcotic tablets that were dispensed per patient day (defined by the time spent in the hospital after delivery when the postpartum order set was used.) This first table illustrates the overall difference in the number of narcotics administered between the two order sets.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While there was a definite overall decrease in the number of narcotics administered after the change in order sets, the data was then analyzed to determine if the method of delivery (vaginal versus cesarean section) had any impact on the outcomes. </a:t>
            </a:r>
          </a:p>
        </p:txBody>
      </p:sp>
      <p:sp>
        <p:nvSpPr>
          <p:cNvPr id="24" name="Text Placeholder 23"/>
          <p:cNvSpPr>
            <a:spLocks noGrp="1"/>
          </p:cNvSpPr>
          <p:nvPr>
            <p:ph type="body" sz="quarter" idx="22"/>
          </p:nvPr>
        </p:nvSpPr>
        <p:spPr>
          <a:xfrm>
            <a:off x="11603467" y="4977847"/>
            <a:ext cx="10062717" cy="883544"/>
          </a:xfrm>
          <a:solidFill>
            <a:srgbClr val="F26724"/>
          </a:solidFill>
        </p:spPr>
        <p:txBody>
          <a:bodyPr/>
          <a:lstStyle/>
          <a:p>
            <a:r>
              <a:rPr lang="en-US" dirty="0"/>
              <a:t>Inclusions/Exclusions</a:t>
            </a:r>
          </a:p>
        </p:txBody>
      </p:sp>
      <p:sp>
        <p:nvSpPr>
          <p:cNvPr id="25" name="Text Placeholder 24"/>
          <p:cNvSpPr>
            <a:spLocks noGrp="1"/>
          </p:cNvSpPr>
          <p:nvPr>
            <p:ph type="body" sz="quarter" idx="23"/>
          </p:nvPr>
        </p:nvSpPr>
        <p:spPr>
          <a:xfrm>
            <a:off x="22364291" y="6103724"/>
            <a:ext cx="9925299" cy="10464381"/>
          </a:xfrm>
        </p:spPr>
        <p:txBody>
          <a:bodyPr/>
          <a:lstStyle/>
          <a:p>
            <a:endParaRPr lang="en-US" sz="1800" dirty="0"/>
          </a:p>
          <a:p>
            <a:r>
              <a:rPr lang="en-US" dirty="0"/>
              <a:t>It was noted during data collection that some patients required significantly higher amounts of narcotics during their stay. These outliers began skewing the data when looking at the average number of tablets administered per day. To look at things a different way, data was also analyzed to determine if the number of patients requiring </a:t>
            </a:r>
            <a:r>
              <a:rPr lang="en-US" i="1" dirty="0"/>
              <a:t>any</a:t>
            </a:r>
            <a:r>
              <a:rPr lang="en-US" dirty="0"/>
              <a:t> narcotics for breakthrough pain was reduced with the new order set.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Additionally, we wanted to illustrate the shift in the average number of narcotics each patient received during her postpartum stay. </a:t>
            </a:r>
          </a:p>
        </p:txBody>
      </p:sp>
      <p:sp>
        <p:nvSpPr>
          <p:cNvPr id="26" name="Text Placeholder 25"/>
          <p:cNvSpPr>
            <a:spLocks noGrp="1"/>
          </p:cNvSpPr>
          <p:nvPr>
            <p:ph type="body" sz="quarter" idx="24"/>
          </p:nvPr>
        </p:nvSpPr>
        <p:spPr>
          <a:xfrm>
            <a:off x="22253661" y="4977847"/>
            <a:ext cx="10062716" cy="883543"/>
          </a:xfrm>
          <a:solidFill>
            <a:srgbClr val="F26724"/>
          </a:solidFill>
        </p:spPr>
        <p:txBody>
          <a:bodyPr/>
          <a:lstStyle/>
          <a:p>
            <a:r>
              <a:rPr lang="en-US" dirty="0"/>
              <a:t>Considerations</a:t>
            </a:r>
          </a:p>
        </p:txBody>
      </p:sp>
      <p:sp>
        <p:nvSpPr>
          <p:cNvPr id="27" name="Text Placeholder 26"/>
          <p:cNvSpPr>
            <a:spLocks noGrp="1"/>
          </p:cNvSpPr>
          <p:nvPr>
            <p:ph type="body" sz="quarter" idx="25"/>
          </p:nvPr>
        </p:nvSpPr>
        <p:spPr>
          <a:xfrm>
            <a:off x="32903854" y="4977847"/>
            <a:ext cx="10089780" cy="883544"/>
          </a:xfrm>
          <a:solidFill>
            <a:srgbClr val="F26724"/>
          </a:solidFill>
        </p:spPr>
        <p:txBody>
          <a:bodyPr/>
          <a:lstStyle/>
          <a:p>
            <a:r>
              <a:rPr lang="en-US" dirty="0"/>
              <a:t>Discussion</a:t>
            </a:r>
          </a:p>
        </p:txBody>
      </p:sp>
      <p:sp>
        <p:nvSpPr>
          <p:cNvPr id="28" name="Text Placeholder 27"/>
          <p:cNvSpPr>
            <a:spLocks noGrp="1"/>
          </p:cNvSpPr>
          <p:nvPr>
            <p:ph type="body" sz="quarter" idx="26"/>
          </p:nvPr>
        </p:nvSpPr>
        <p:spPr>
          <a:xfrm>
            <a:off x="32905536" y="5831225"/>
            <a:ext cx="10047018" cy="14650142"/>
          </a:xfrm>
        </p:spPr>
        <p:txBody>
          <a:bodyPr/>
          <a:lstStyle/>
          <a:p>
            <a:endParaRPr lang="en-US" sz="1200" dirty="0"/>
          </a:p>
          <a:p>
            <a:r>
              <a:rPr lang="en-US" dirty="0"/>
              <a:t>Narcotics are known for                                                                        their addictive nature and                                                                               for producing many side                                                                                      effects that can impact a                                                                patient’s ability to care for                                                                        her newborn. Many                                                                           patients have previously                                                                                    refused these supplemental                                                                             pain medications for this                                                                               reason, leaving their pain                                                                         unresolved. In addition to                                                                                   reducing  the number of narcotics administered, NGMC sought to provide an alternative to better care for our patients. This coincides with Northeast Georgia Health System’s mission of “Improving the health of the community in all that we do.”</a:t>
            </a:r>
          </a:p>
          <a:p>
            <a:endParaRPr lang="en-US" dirty="0"/>
          </a:p>
          <a:p>
            <a:r>
              <a:rPr lang="en-US" dirty="0"/>
              <a:t>The information gathered during this study demonstrates NGMC- Braselton’s achievement of decreasing narcotic administration. With the addition of scheduled Tylenol/</a:t>
            </a:r>
            <a:r>
              <a:rPr lang="en-US" dirty="0" err="1"/>
              <a:t>Ofirmev</a:t>
            </a:r>
            <a:r>
              <a:rPr lang="en-US" dirty="0"/>
              <a:t> to the original order set, we were able to reduce the number of prn narcotic tablets daily requested from patients by 42.4%. We also saw a 32.4% reduction in the number of patients receiving any amount of narcotics during their stay. When separated by method of delivery, it was discovered that there was a significant difference between vaginal deliveries versus cesarean section. Both delivery methods showed a decrease in the number of patients receiving narcotics, however, vaginal deliveries had a 46.6% decrease, while cesarean sections only had a 16% decrease. </a:t>
            </a:r>
          </a:p>
          <a:p>
            <a:endParaRPr lang="en-US" dirty="0"/>
          </a:p>
          <a:p>
            <a:r>
              <a:rPr lang="en-US" dirty="0"/>
              <a:t>There was also a significant overall shift in the total number of tablets patients received during their stay. The original order set had 37% of our patients not requesting supplemental pain medication, while the new order set increased to 57%. Additionally, 65% of our patients received 5 or less tablets in the original order set compared to 84% with the addition of scheduled Tylenol/</a:t>
            </a:r>
            <a:r>
              <a:rPr lang="en-US" dirty="0" err="1"/>
              <a:t>Ofirmev</a:t>
            </a:r>
            <a:endParaRPr lang="en-US" dirty="0"/>
          </a:p>
        </p:txBody>
      </p:sp>
      <p:sp>
        <p:nvSpPr>
          <p:cNvPr id="29" name="Text Placeholder 28"/>
          <p:cNvSpPr>
            <a:spLocks noGrp="1"/>
          </p:cNvSpPr>
          <p:nvPr>
            <p:ph type="body" sz="quarter" idx="27"/>
          </p:nvPr>
        </p:nvSpPr>
        <p:spPr>
          <a:xfrm>
            <a:off x="32905536" y="20730455"/>
            <a:ext cx="10083066" cy="754045"/>
          </a:xfrm>
          <a:solidFill>
            <a:srgbClr val="F26724"/>
          </a:solidFill>
        </p:spPr>
        <p:txBody>
          <a:bodyPr/>
          <a:lstStyle/>
          <a:p>
            <a:r>
              <a:rPr lang="en-US" dirty="0"/>
              <a:t>Limitations</a:t>
            </a:r>
          </a:p>
        </p:txBody>
      </p:sp>
      <p:sp>
        <p:nvSpPr>
          <p:cNvPr id="30" name="Text Placeholder 29"/>
          <p:cNvSpPr>
            <a:spLocks noGrp="1"/>
          </p:cNvSpPr>
          <p:nvPr>
            <p:ph type="body" sz="quarter" idx="28"/>
          </p:nvPr>
        </p:nvSpPr>
        <p:spPr>
          <a:xfrm>
            <a:off x="32951648" y="21994143"/>
            <a:ext cx="10052050" cy="4542760"/>
          </a:xfrm>
        </p:spPr>
        <p:txBody>
          <a:bodyPr/>
          <a:lstStyle/>
          <a:p>
            <a:r>
              <a:rPr lang="en-US" dirty="0"/>
              <a:t>In addition to the change in medication regimen, there were a few other adjustments to the order sets for cesarean sections. Previous orders stated for the patient to remain in bed with an indwelling urinary catheter for 12 hours post procedure, while the new order set was changed to 6 hours. Though this may have contributed to an increase in pain initially, early mobility has proven to benefit healing and, possibly pain management in the long run. It cannot be ruled out that these additional changes may have contributed to the decrease in the request for breakthrough narcotic medication.</a:t>
            </a:r>
          </a:p>
          <a:p>
            <a:endParaRPr lang="en-US" dirty="0"/>
          </a:p>
        </p:txBody>
      </p:sp>
      <p:sp>
        <p:nvSpPr>
          <p:cNvPr id="31" name="Text Placeholder 30"/>
          <p:cNvSpPr>
            <a:spLocks noGrp="1"/>
          </p:cNvSpPr>
          <p:nvPr>
            <p:ph type="body" sz="quarter" idx="29"/>
          </p:nvPr>
        </p:nvSpPr>
        <p:spPr>
          <a:xfrm>
            <a:off x="32903854" y="26501406"/>
            <a:ext cx="10089780" cy="754045"/>
          </a:xfrm>
          <a:solidFill>
            <a:srgbClr val="F26724"/>
          </a:solidFill>
        </p:spPr>
        <p:txBody>
          <a:bodyPr/>
          <a:lstStyle/>
          <a:p>
            <a:r>
              <a:rPr lang="en-US" dirty="0"/>
              <a:t>Reference</a:t>
            </a:r>
          </a:p>
        </p:txBody>
      </p:sp>
      <p:sp>
        <p:nvSpPr>
          <p:cNvPr id="448" name="Text Placeholder 447"/>
          <p:cNvSpPr>
            <a:spLocks noGrp="1"/>
          </p:cNvSpPr>
          <p:nvPr>
            <p:ph type="body" sz="quarter" idx="30"/>
          </p:nvPr>
        </p:nvSpPr>
        <p:spPr>
          <a:xfrm>
            <a:off x="32941584" y="27790794"/>
            <a:ext cx="10052050" cy="3742541"/>
          </a:xfrm>
        </p:spPr>
        <p:txBody>
          <a:bodyPr/>
          <a:lstStyle/>
          <a:p>
            <a:r>
              <a:rPr lang="en-US" dirty="0"/>
              <a:t>Wilson, R. D., </a:t>
            </a:r>
            <a:r>
              <a:rPr lang="en-US" dirty="0" err="1"/>
              <a:t>Caughey</a:t>
            </a:r>
            <a:r>
              <a:rPr lang="en-US" dirty="0"/>
              <a:t>, A. B., Wood, S. L., </a:t>
            </a:r>
            <a:r>
              <a:rPr lang="en-US" dirty="0" err="1"/>
              <a:t>Macones</a:t>
            </a:r>
            <a:r>
              <a:rPr lang="en-US" dirty="0"/>
              <a:t>, G. A., Wrench, I. J., Huang, J., Norman, M., </a:t>
            </a:r>
            <a:r>
              <a:rPr lang="en-US" dirty="0" err="1"/>
              <a:t>Pettersson</a:t>
            </a:r>
            <a:r>
              <a:rPr lang="en-US" dirty="0"/>
              <a:t>, K., Fawcett, W. J., </a:t>
            </a:r>
            <a:r>
              <a:rPr lang="en-US" dirty="0" err="1"/>
              <a:t>Shalabi</a:t>
            </a:r>
            <a:r>
              <a:rPr lang="en-US" dirty="0"/>
              <a:t>, M. M., Metcalfe, A., </a:t>
            </a:r>
            <a:r>
              <a:rPr lang="en-US" dirty="0" err="1"/>
              <a:t>Gramlich</a:t>
            </a:r>
            <a:r>
              <a:rPr lang="en-US" dirty="0"/>
              <a:t>, L., &amp; Nelson, G. (2018). Guidelines for Antenatal and Preoperative care in Cesarean Delivery: Enhanced Recovery After Surgery Society Recommendations. American journal of obstetrics and gynecology, 219(6), 523.e1–523.e15. https://doi.org/10.1016/j.ajog.2018.09.015</a:t>
            </a:r>
          </a:p>
          <a:p>
            <a:endParaRPr lang="en-US" dirty="0"/>
          </a:p>
        </p:txBody>
      </p:sp>
      <p:sp>
        <p:nvSpPr>
          <p:cNvPr id="449" name="Text Placeholder 448"/>
          <p:cNvSpPr>
            <a:spLocks noGrp="1"/>
          </p:cNvSpPr>
          <p:nvPr>
            <p:ph type="body" sz="quarter" idx="151"/>
          </p:nvPr>
        </p:nvSpPr>
        <p:spPr>
          <a:xfrm>
            <a:off x="6987184" y="2845978"/>
            <a:ext cx="25355448" cy="1637973"/>
          </a:xfrm>
        </p:spPr>
        <p:txBody>
          <a:bodyPr>
            <a:normAutofit/>
          </a:bodyPr>
          <a:lstStyle/>
          <a:p>
            <a:r>
              <a:rPr lang="en-US" sz="6000" dirty="0"/>
              <a:t>Liz Griffin, MSN/Ed, RN, NPD-BC, C-EFM, MATS</a:t>
            </a:r>
          </a:p>
        </p:txBody>
      </p:sp>
      <p:sp>
        <p:nvSpPr>
          <p:cNvPr id="451" name="Text Placeholder 450"/>
          <p:cNvSpPr>
            <a:spLocks noGrp="1"/>
          </p:cNvSpPr>
          <p:nvPr>
            <p:ph type="body" sz="quarter" idx="153"/>
          </p:nvPr>
        </p:nvSpPr>
        <p:spPr>
          <a:xfrm>
            <a:off x="6391089" y="420612"/>
            <a:ext cx="25951543" cy="2206607"/>
          </a:xfrm>
        </p:spPr>
        <p:txBody>
          <a:bodyPr>
            <a:normAutofit lnSpcReduction="10000"/>
          </a:bodyPr>
          <a:lstStyle/>
          <a:p>
            <a:r>
              <a:rPr lang="en-US" sz="6600" b="1" dirty="0"/>
              <a:t>Narcotic Reduction within Women and Children’s (W/C) at </a:t>
            </a:r>
          </a:p>
          <a:p>
            <a:r>
              <a:rPr lang="en-US" sz="6600" b="1" dirty="0"/>
              <a:t>Northeast Georgia Medical Center (NGMC) – Braselton campus</a:t>
            </a:r>
          </a:p>
          <a:p>
            <a:endParaRPr lang="en-US" sz="4000" dirty="0"/>
          </a:p>
        </p:txBody>
      </p:sp>
      <p:sp>
        <p:nvSpPr>
          <p:cNvPr id="452" name="Text Placeholder 451"/>
          <p:cNvSpPr>
            <a:spLocks noGrp="1"/>
          </p:cNvSpPr>
          <p:nvPr>
            <p:ph type="body" sz="quarter" idx="154"/>
          </p:nvPr>
        </p:nvSpPr>
        <p:spPr>
          <a:xfrm>
            <a:off x="41235087" y="32072037"/>
            <a:ext cx="2144050" cy="1231084"/>
          </a:xfrm>
        </p:spPr>
        <p:txBody>
          <a:bodyPr/>
          <a:lstStyle/>
          <a:p>
            <a:r>
              <a:rPr lang="en-US" dirty="0"/>
              <a:t>April 2020</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2632" y="-501830"/>
            <a:ext cx="11172825" cy="5086350"/>
          </a:xfrm>
          <a:prstGeom prst="rect">
            <a:avLst/>
          </a:prstGeom>
        </p:spPr>
      </p:pic>
      <p:pic>
        <p:nvPicPr>
          <p:cNvPr id="21" name="Picture 20">
            <a:extLst>
              <a:ext uri="{FF2B5EF4-FFF2-40B4-BE49-F238E27FC236}">
                <a16:creationId xmlns:a16="http://schemas.microsoft.com/office/drawing/2014/main" id="{1EF18403-B0C4-4BE2-AF86-D1977622BD38}"/>
              </a:ext>
            </a:extLst>
          </p:cNvPr>
          <p:cNvPicPr>
            <a:picLocks noChangeAspect="1"/>
          </p:cNvPicPr>
          <p:nvPr/>
        </p:nvPicPr>
        <p:blipFill>
          <a:blip r:embed="rId7"/>
          <a:stretch>
            <a:fillRect/>
          </a:stretch>
        </p:blipFill>
        <p:spPr>
          <a:xfrm>
            <a:off x="546597" y="550209"/>
            <a:ext cx="4221345" cy="3721849"/>
          </a:xfrm>
          <a:prstGeom prst="rect">
            <a:avLst/>
          </a:prstGeom>
        </p:spPr>
      </p:pic>
      <p:pic>
        <p:nvPicPr>
          <p:cNvPr id="6" name="Picture 5">
            <a:extLst>
              <a:ext uri="{FF2B5EF4-FFF2-40B4-BE49-F238E27FC236}">
                <a16:creationId xmlns:a16="http://schemas.microsoft.com/office/drawing/2014/main" id="{C3509ECF-4176-47C3-99F5-CDD4EE32E7AE}"/>
              </a:ext>
            </a:extLst>
          </p:cNvPr>
          <p:cNvPicPr>
            <a:picLocks noChangeAspect="1"/>
          </p:cNvPicPr>
          <p:nvPr/>
        </p:nvPicPr>
        <p:blipFill>
          <a:blip r:embed="rId8"/>
          <a:stretch>
            <a:fillRect/>
          </a:stretch>
        </p:blipFill>
        <p:spPr>
          <a:xfrm>
            <a:off x="1477007" y="26878428"/>
            <a:ext cx="8972152" cy="5457719"/>
          </a:xfrm>
          <a:prstGeom prst="rect">
            <a:avLst/>
          </a:prstGeom>
        </p:spPr>
      </p:pic>
      <p:pic>
        <p:nvPicPr>
          <p:cNvPr id="7" name="Picture 6">
            <a:extLst>
              <a:ext uri="{FF2B5EF4-FFF2-40B4-BE49-F238E27FC236}">
                <a16:creationId xmlns:a16="http://schemas.microsoft.com/office/drawing/2014/main" id="{166790A5-1B91-48A6-AF97-48FE8F5E6BA4}"/>
              </a:ext>
            </a:extLst>
          </p:cNvPr>
          <p:cNvPicPr>
            <a:picLocks noChangeAspect="1"/>
          </p:cNvPicPr>
          <p:nvPr/>
        </p:nvPicPr>
        <p:blipFill>
          <a:blip r:embed="rId9"/>
          <a:stretch>
            <a:fillRect/>
          </a:stretch>
        </p:blipFill>
        <p:spPr>
          <a:xfrm>
            <a:off x="22364291" y="9658942"/>
            <a:ext cx="9861453" cy="3798212"/>
          </a:xfrm>
          <a:prstGeom prst="rect">
            <a:avLst/>
          </a:prstGeom>
        </p:spPr>
      </p:pic>
      <p:pic>
        <p:nvPicPr>
          <p:cNvPr id="9" name="Picture 8">
            <a:extLst>
              <a:ext uri="{FF2B5EF4-FFF2-40B4-BE49-F238E27FC236}">
                <a16:creationId xmlns:a16="http://schemas.microsoft.com/office/drawing/2014/main" id="{D3116C7D-DA23-40A0-8726-AF5CAC9F6F73}"/>
              </a:ext>
            </a:extLst>
          </p:cNvPr>
          <p:cNvPicPr>
            <a:picLocks noChangeAspect="1"/>
          </p:cNvPicPr>
          <p:nvPr/>
        </p:nvPicPr>
        <p:blipFill>
          <a:blip r:embed="rId10"/>
          <a:stretch>
            <a:fillRect/>
          </a:stretch>
        </p:blipFill>
        <p:spPr>
          <a:xfrm>
            <a:off x="22355134" y="16717037"/>
            <a:ext cx="9861453" cy="2761540"/>
          </a:xfrm>
          <a:prstGeom prst="rect">
            <a:avLst/>
          </a:prstGeom>
        </p:spPr>
      </p:pic>
      <p:pic>
        <p:nvPicPr>
          <p:cNvPr id="10" name="Picture 9">
            <a:extLst>
              <a:ext uri="{FF2B5EF4-FFF2-40B4-BE49-F238E27FC236}">
                <a16:creationId xmlns:a16="http://schemas.microsoft.com/office/drawing/2014/main" id="{957FA08A-0DEF-47D8-A4A3-85EFA9E6F42B}"/>
              </a:ext>
            </a:extLst>
          </p:cNvPr>
          <p:cNvPicPr>
            <a:picLocks noChangeAspect="1"/>
          </p:cNvPicPr>
          <p:nvPr/>
        </p:nvPicPr>
        <p:blipFill>
          <a:blip r:embed="rId11"/>
          <a:stretch>
            <a:fillRect/>
          </a:stretch>
        </p:blipFill>
        <p:spPr>
          <a:xfrm>
            <a:off x="24085685" y="19918365"/>
            <a:ext cx="6220144" cy="4967905"/>
          </a:xfrm>
          <a:prstGeom prst="rect">
            <a:avLst/>
          </a:prstGeom>
          <a:ln>
            <a:noFill/>
          </a:ln>
          <a:effectLst>
            <a:softEdge rad="112500"/>
          </a:effectLst>
        </p:spPr>
      </p:pic>
      <p:pic>
        <p:nvPicPr>
          <p:cNvPr id="11" name="Picture 10">
            <a:extLst>
              <a:ext uri="{FF2B5EF4-FFF2-40B4-BE49-F238E27FC236}">
                <a16:creationId xmlns:a16="http://schemas.microsoft.com/office/drawing/2014/main" id="{A5C89C72-196E-488C-8AA6-B0622284B067}"/>
              </a:ext>
            </a:extLst>
          </p:cNvPr>
          <p:cNvPicPr>
            <a:picLocks noChangeAspect="1"/>
          </p:cNvPicPr>
          <p:nvPr/>
        </p:nvPicPr>
        <p:blipFill>
          <a:blip r:embed="rId12"/>
          <a:stretch>
            <a:fillRect/>
          </a:stretch>
        </p:blipFill>
        <p:spPr>
          <a:xfrm>
            <a:off x="24085685" y="25891121"/>
            <a:ext cx="6220144" cy="5080116"/>
          </a:xfrm>
          <a:prstGeom prst="rect">
            <a:avLst/>
          </a:prstGeom>
          <a:ln>
            <a:noFill/>
          </a:ln>
          <a:effectLst>
            <a:softEdge rad="112500"/>
          </a:effectLst>
        </p:spPr>
      </p:pic>
      <p:pic>
        <p:nvPicPr>
          <p:cNvPr id="17" name="Picture 16">
            <a:extLst>
              <a:ext uri="{FF2B5EF4-FFF2-40B4-BE49-F238E27FC236}">
                <a16:creationId xmlns:a16="http://schemas.microsoft.com/office/drawing/2014/main" id="{C511EF31-E703-4E6E-852A-BC976687AB7F}"/>
              </a:ext>
            </a:extLst>
          </p:cNvPr>
          <p:cNvPicPr>
            <a:picLocks noChangeAspect="1"/>
          </p:cNvPicPr>
          <p:nvPr/>
        </p:nvPicPr>
        <p:blipFill>
          <a:blip r:embed="rId13"/>
          <a:stretch>
            <a:fillRect/>
          </a:stretch>
        </p:blipFill>
        <p:spPr>
          <a:xfrm>
            <a:off x="11994044" y="27823417"/>
            <a:ext cx="9334879" cy="2742710"/>
          </a:xfrm>
          <a:prstGeom prst="rect">
            <a:avLst/>
          </a:prstGeom>
        </p:spPr>
      </p:pic>
      <p:pic>
        <p:nvPicPr>
          <p:cNvPr id="18" name="Picture 17">
            <a:extLst>
              <a:ext uri="{FF2B5EF4-FFF2-40B4-BE49-F238E27FC236}">
                <a16:creationId xmlns:a16="http://schemas.microsoft.com/office/drawing/2014/main" id="{C8D9D0D8-B38F-4AF6-8CE2-88537DE4E250}"/>
              </a:ext>
            </a:extLst>
          </p:cNvPr>
          <p:cNvPicPr>
            <a:picLocks noChangeAspect="1"/>
          </p:cNvPicPr>
          <p:nvPr/>
        </p:nvPicPr>
        <p:blipFill>
          <a:blip r:embed="rId14"/>
          <a:stretch>
            <a:fillRect/>
          </a:stretch>
        </p:blipFill>
        <p:spPr>
          <a:xfrm>
            <a:off x="11830920" y="21764300"/>
            <a:ext cx="10792745" cy="2571381"/>
          </a:xfrm>
          <a:prstGeom prst="rect">
            <a:avLst/>
          </a:prstGeom>
        </p:spPr>
      </p:pic>
      <p:pic>
        <p:nvPicPr>
          <p:cNvPr id="19" name="Picture 18">
            <a:extLst>
              <a:ext uri="{FF2B5EF4-FFF2-40B4-BE49-F238E27FC236}">
                <a16:creationId xmlns:a16="http://schemas.microsoft.com/office/drawing/2014/main" id="{24193704-845F-4EAC-AAEC-C8BDE4DE0AC8}"/>
              </a:ext>
            </a:extLst>
          </p:cNvPr>
          <p:cNvPicPr>
            <a:picLocks noChangeAspect="1"/>
          </p:cNvPicPr>
          <p:nvPr/>
        </p:nvPicPr>
        <p:blipFill>
          <a:blip r:embed="rId15"/>
          <a:stretch>
            <a:fillRect/>
          </a:stretch>
        </p:blipFill>
        <p:spPr>
          <a:xfrm>
            <a:off x="36904876" y="6570734"/>
            <a:ext cx="5730352" cy="3820234"/>
          </a:xfrm>
          <a:prstGeom prst="rect">
            <a:avLst/>
          </a:prstGeom>
          <a:ln>
            <a:noFill/>
          </a:ln>
          <a:effectLst>
            <a:outerShdw blurRad="190500" algn="tl" rotWithShape="0">
              <a:srgbClr val="000000">
                <a:alpha val="70000"/>
              </a:srgbClr>
            </a:outerShdw>
          </a:effectLst>
        </p:spPr>
      </p:pic>
      <p:sp>
        <p:nvSpPr>
          <p:cNvPr id="454" name="TextBox 453">
            <a:extLst>
              <a:ext uri="{FF2B5EF4-FFF2-40B4-BE49-F238E27FC236}">
                <a16:creationId xmlns:a16="http://schemas.microsoft.com/office/drawing/2014/main" id="{079BA361-6705-4BD4-B0CF-55A1EDC8F5FE}"/>
              </a:ext>
            </a:extLst>
          </p:cNvPr>
          <p:cNvSpPr txBox="1"/>
          <p:nvPr/>
        </p:nvSpPr>
        <p:spPr>
          <a:xfrm>
            <a:off x="11830920" y="6239980"/>
            <a:ext cx="9605160" cy="10095071"/>
          </a:xfrm>
          <a:prstGeom prst="rect">
            <a:avLst/>
          </a:prstGeom>
          <a:noFill/>
        </p:spPr>
        <p:txBody>
          <a:bodyPr wrap="square" rtlCol="0">
            <a:spAutoFit/>
          </a:bodyPr>
          <a:lstStyle/>
          <a:p>
            <a:endParaRPr lang="en-US" sz="2600" u="sng" dirty="0">
              <a:solidFill>
                <a:srgbClr val="404726"/>
              </a:solidFill>
              <a:latin typeface="Times New Roman" panose="02020603050405020304" pitchFamily="18" charset="0"/>
              <a:cs typeface="Times New Roman" panose="02020603050405020304" pitchFamily="18" charset="0"/>
            </a:endParaRPr>
          </a:p>
          <a:p>
            <a:r>
              <a:rPr lang="en-US" sz="2600" u="sng" dirty="0">
                <a:solidFill>
                  <a:srgbClr val="404726"/>
                </a:solidFill>
                <a:latin typeface="Times New Roman" panose="02020603050405020304" pitchFamily="18" charset="0"/>
                <a:cs typeface="Times New Roman" panose="02020603050405020304" pitchFamily="18" charset="0"/>
              </a:rPr>
              <a:t>Included Participants</a:t>
            </a:r>
            <a:r>
              <a:rPr lang="en-US" sz="2600" dirty="0">
                <a:solidFill>
                  <a:srgbClr val="404726"/>
                </a:solidFill>
                <a:latin typeface="Times New Roman" panose="02020603050405020304" pitchFamily="18" charset="0"/>
                <a:cs typeface="Times New Roman" panose="02020603050405020304" pitchFamily="18" charset="0"/>
              </a:rPr>
              <a:t>: Three months of data was collected both before and after the implementation of the new order sets. Participants included all postpartum patients who received care at NGMC on the Braselton campus during the months of July-September and January-March. The order set changes occurred in November of 2019. The deliveries from July- September were used as the control group to evaluate the average number of Percocet 5mg PO administered to patients prior to go-live. The same information was collected from deliveries in January- March to compare the amount of opioid use once the new orders were carried out. </a:t>
            </a:r>
          </a:p>
          <a:p>
            <a:endParaRPr lang="en-US" sz="2600" dirty="0">
              <a:solidFill>
                <a:srgbClr val="404726"/>
              </a:solidFill>
              <a:latin typeface="Times New Roman" panose="02020603050405020304" pitchFamily="18" charset="0"/>
              <a:cs typeface="Times New Roman" panose="02020603050405020304" pitchFamily="18" charset="0"/>
            </a:endParaRPr>
          </a:p>
          <a:p>
            <a:endParaRPr lang="en-US" sz="2600" dirty="0">
              <a:solidFill>
                <a:srgbClr val="404726"/>
              </a:solidFill>
              <a:latin typeface="Times New Roman" panose="02020603050405020304" pitchFamily="18" charset="0"/>
              <a:cs typeface="Times New Roman" panose="02020603050405020304" pitchFamily="18" charset="0"/>
            </a:endParaRPr>
          </a:p>
          <a:p>
            <a:r>
              <a:rPr lang="en-US" sz="2600" u="sng" dirty="0">
                <a:solidFill>
                  <a:srgbClr val="404726"/>
                </a:solidFill>
                <a:latin typeface="Times New Roman" panose="02020603050405020304" pitchFamily="18" charset="0"/>
                <a:cs typeface="Times New Roman" panose="02020603050405020304" pitchFamily="18" charset="0"/>
              </a:rPr>
              <a:t>Exclusions</a:t>
            </a:r>
            <a:r>
              <a:rPr lang="en-US" sz="2600" dirty="0">
                <a:solidFill>
                  <a:srgbClr val="404726"/>
                </a:solidFill>
                <a:latin typeface="Times New Roman" panose="02020603050405020304" pitchFamily="18" charset="0"/>
                <a:cs typeface="Times New Roman" panose="02020603050405020304" pitchFamily="18" charset="0"/>
              </a:rPr>
              <a:t>: Deliveries from October and November were omitted due to some providers already changing their orders to reflect the new order sets, which would skew the data. Likewise, December deliveries were omitted to allow staff time to get used to the new order sets.</a:t>
            </a:r>
          </a:p>
          <a:p>
            <a:endParaRPr lang="en-US" sz="2600" dirty="0">
              <a:solidFill>
                <a:srgbClr val="404726"/>
              </a:solidFill>
              <a:latin typeface="Times New Roman" panose="02020603050405020304" pitchFamily="18" charset="0"/>
              <a:cs typeface="Times New Roman" panose="02020603050405020304" pitchFamily="18" charset="0"/>
            </a:endParaRPr>
          </a:p>
          <a:p>
            <a:r>
              <a:rPr lang="en-US" sz="2600" dirty="0">
                <a:solidFill>
                  <a:srgbClr val="404726"/>
                </a:solidFill>
                <a:latin typeface="Times New Roman" panose="02020603050405020304" pitchFamily="18" charset="0"/>
                <a:cs typeface="Times New Roman" panose="02020603050405020304" pitchFamily="18" charset="0"/>
              </a:rPr>
              <a:t>Patient exclusions include those who:</a:t>
            </a:r>
          </a:p>
          <a:p>
            <a:pPr marL="457200" indent="-457200">
              <a:buFont typeface="Arial" panose="020B0604020202020204" pitchFamily="34" charset="0"/>
              <a:buChar char="•"/>
            </a:pPr>
            <a:r>
              <a:rPr lang="en-US" sz="2600" dirty="0">
                <a:solidFill>
                  <a:srgbClr val="404726"/>
                </a:solidFill>
                <a:latin typeface="Times New Roman" panose="02020603050405020304" pitchFamily="18" charset="0"/>
                <a:cs typeface="Times New Roman" panose="02020603050405020304" pitchFamily="18" charset="0"/>
              </a:rPr>
              <a:t>Have a history of drug abuse - typically have a higher     medication tolerance </a:t>
            </a:r>
          </a:p>
          <a:p>
            <a:pPr marL="457200" indent="-457200">
              <a:buFont typeface="Arial" panose="020B0604020202020204" pitchFamily="34" charset="0"/>
              <a:buChar char="•"/>
            </a:pPr>
            <a:r>
              <a:rPr lang="en-US" sz="2600" dirty="0">
                <a:solidFill>
                  <a:srgbClr val="404726"/>
                </a:solidFill>
                <a:latin typeface="Times New Roman" panose="02020603050405020304" pitchFamily="18" charset="0"/>
                <a:cs typeface="Times New Roman" panose="02020603050405020304" pitchFamily="18" charset="0"/>
              </a:rPr>
              <a:t>Had allergies preventing administration of any medication            on the order sets</a:t>
            </a:r>
          </a:p>
          <a:p>
            <a:pPr marL="457200" indent="-457200">
              <a:buFont typeface="Arial" panose="020B0604020202020204" pitchFamily="34" charset="0"/>
              <a:buChar char="•"/>
            </a:pPr>
            <a:r>
              <a:rPr lang="en-US" sz="2600" dirty="0">
                <a:solidFill>
                  <a:srgbClr val="404726"/>
                </a:solidFill>
                <a:latin typeface="Times New Roman" panose="02020603050405020304" pitchFamily="18" charset="0"/>
                <a:cs typeface="Times New Roman" panose="02020603050405020304" pitchFamily="18" charset="0"/>
              </a:rPr>
              <a:t>Experienced any deviations from the original or new       postpartum order sets</a:t>
            </a:r>
          </a:p>
        </p:txBody>
      </p:sp>
      <p:pic>
        <p:nvPicPr>
          <p:cNvPr id="457" name="Picture 456">
            <a:extLst>
              <a:ext uri="{FF2B5EF4-FFF2-40B4-BE49-F238E27FC236}">
                <a16:creationId xmlns:a16="http://schemas.microsoft.com/office/drawing/2014/main" id="{1184FD2E-19CE-49F3-A535-87ACA05EF5B8}"/>
              </a:ext>
            </a:extLst>
          </p:cNvPr>
          <p:cNvPicPr>
            <a:picLocks noChangeAspect="1"/>
          </p:cNvPicPr>
          <p:nvPr/>
        </p:nvPicPr>
        <p:blipFill>
          <a:blip r:embed="rId16"/>
          <a:stretch>
            <a:fillRect/>
          </a:stretch>
        </p:blipFill>
        <p:spPr>
          <a:xfrm>
            <a:off x="3924528" y="13714069"/>
            <a:ext cx="4060767" cy="187420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459" name="Rectangle 458">
            <a:extLst>
              <a:ext uri="{FF2B5EF4-FFF2-40B4-BE49-F238E27FC236}">
                <a16:creationId xmlns:a16="http://schemas.microsoft.com/office/drawing/2014/main" id="{E476FB17-4ABB-495D-9DF4-A6D56F78F6A4}"/>
              </a:ext>
            </a:extLst>
          </p:cNvPr>
          <p:cNvSpPr/>
          <p:nvPr/>
        </p:nvSpPr>
        <p:spPr>
          <a:xfrm>
            <a:off x="11576944" y="17775340"/>
            <a:ext cx="10089239" cy="754045"/>
          </a:xfrm>
          <a:prstGeom prst="rect">
            <a:avLst/>
          </a:prstGeom>
          <a:solidFill>
            <a:srgbClr val="F26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a:t>Findings</a:t>
            </a:r>
          </a:p>
        </p:txBody>
      </p:sp>
    </p:spTree>
    <p:extLst>
      <p:ext uri="{BB962C8B-B14F-4D97-AF65-F5344CB8AC3E}">
        <p14:creationId xmlns:p14="http://schemas.microsoft.com/office/powerpoint/2010/main" val="3425218134"/>
      </p:ext>
    </p:extLst>
  </p:cSld>
  <p:clrMapOvr>
    <a:masterClrMapping/>
  </p:clrMapOvr>
  <mc:AlternateContent xmlns:mc="http://schemas.openxmlformats.org/markup-compatibility/2006" xmlns:p14="http://schemas.microsoft.com/office/powerpoint/2010/main">
    <mc:Choice Requires="p14">
      <p:transition spd="slow" p14:dur="2000" advTm="254585"/>
    </mc:Choice>
    <mc:Fallback xmlns="">
      <p:transition spd="slow" advTm="254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2263</TotalTime>
  <Words>1300</Words>
  <Application>Microsoft Office PowerPoint</Application>
  <PresentationFormat>Custom</PresentationFormat>
  <Paragraphs>97</Paragraphs>
  <Slides>1</Slides>
  <Notes>1</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9" baseType="lpstr">
      <vt:lpstr>Arial</vt:lpstr>
      <vt:lpstr>Calibri</vt:lpstr>
      <vt:lpstr>Times New Roman</vt:lpstr>
      <vt:lpstr>Trebuchet MS</vt: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Rochelle Tinman</cp:lastModifiedBy>
  <cp:revision>136</cp:revision>
  <cp:lastPrinted>2016-07-25T16:08:09Z</cp:lastPrinted>
  <dcterms:created xsi:type="dcterms:W3CDTF">2012-02-03T19:11:35Z</dcterms:created>
  <dcterms:modified xsi:type="dcterms:W3CDTF">2020-09-01T17:00:04Z</dcterms:modified>
</cp:coreProperties>
</file>