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 id="2147483659" r:id="rId4"/>
  </p:sldMasterIdLst>
  <p:notesMasterIdLst>
    <p:notesMasterId r:id="rId6"/>
  </p:notesMasterIdLst>
  <p:handoutMasterIdLst>
    <p:handoutMasterId r:id="rId7"/>
  </p:handoutMasterIdLst>
  <p:sldIdLst>
    <p:sldId id="256" r:id="rId5"/>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719"/>
    <a:srgbClr val="F6B332"/>
    <a:srgbClr val="515348"/>
    <a:srgbClr val="5C99B0"/>
    <a:srgbClr val="004750"/>
    <a:srgbClr val="404726"/>
    <a:srgbClr val="525249"/>
    <a:srgbClr val="959300"/>
    <a:srgbClr val="643276"/>
    <a:srgbClr val="824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4729" autoAdjust="0"/>
  </p:normalViewPr>
  <p:slideViewPr>
    <p:cSldViewPr snapToGrid="0" snapToObjects="1" showGuides="1">
      <p:cViewPr varScale="1">
        <p:scale>
          <a:sx n="15" d="100"/>
          <a:sy n="15" d="100"/>
        </p:scale>
        <p:origin x="1770" y="96"/>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9/1/2020</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FEE1C-1331-4545-A6DE-95C7E3F9B90C}" type="datetimeFigureOut">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123096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Content Placeholder 2"/>
          <p:cNvSpPr>
            <a:spLocks noGrp="1"/>
          </p:cNvSpPr>
          <p:nvPr>
            <p:ph idx="1"/>
          </p:nvPr>
        </p:nvSpPr>
        <p:spPr>
          <a:xfrm>
            <a:off x="18659477" y="4739642"/>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E2AFEE1C-1331-4545-A6DE-95C7E3F9B90C}"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1827451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Picture Placeholder 2"/>
          <p:cNvSpPr>
            <a:spLocks noGrp="1"/>
          </p:cNvSpPr>
          <p:nvPr>
            <p:ph type="pic" idx="1"/>
          </p:nvPr>
        </p:nvSpPr>
        <p:spPr>
          <a:xfrm>
            <a:off x="18659477" y="4739642"/>
            <a:ext cx="22219920" cy="23393400"/>
          </a:xfrm>
        </p:spPr>
        <p:txBody>
          <a:bodyPr/>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endParaRPr lang="en-US"/>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E2AFEE1C-1331-4545-A6DE-95C7E3F9B90C}"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409900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FEE1C-1331-4545-A6DE-95C7E3F9B90C}"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142037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0"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0"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FEE1C-1331-4545-A6DE-95C7E3F9B90C}"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165893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extLst>
      <p:ext uri="{BB962C8B-B14F-4D97-AF65-F5344CB8AC3E}">
        <p14:creationId xmlns:p14="http://schemas.microsoft.com/office/powerpoint/2010/main" val="904914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5387342"/>
            <a:ext cx="32918400" cy="11460480"/>
          </a:xfrm>
        </p:spPr>
        <p:txBody>
          <a:bodyPr anchor="b"/>
          <a:lstStyle>
            <a:lvl1pPr algn="ctr">
              <a:defRPr sz="216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p:cNvSpPr>
            <a:spLocks noGrp="1"/>
          </p:cNvSpPr>
          <p:nvPr>
            <p:ph type="dt" sz="half" idx="10"/>
          </p:nvPr>
        </p:nvSpPr>
        <p:spPr/>
        <p:txBody>
          <a:bodyPr/>
          <a:lstStyle/>
          <a:p>
            <a:fld id="{E2AFEE1C-1331-4545-A6DE-95C7E3F9B90C}"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233852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FEE1C-1331-4545-A6DE-95C7E3F9B90C}"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63901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0" y="8206745"/>
            <a:ext cx="37856160" cy="13693138"/>
          </a:xfrm>
        </p:spPr>
        <p:txBody>
          <a:bodyPr anchor="b"/>
          <a:lstStyle>
            <a:lvl1pPr>
              <a:defRPr sz="21600"/>
            </a:lvl1pPr>
          </a:lstStyle>
          <a:p>
            <a:r>
              <a:rPr lang="en-US"/>
              <a:t>Click to edit Master title style</a:t>
            </a:r>
          </a:p>
        </p:txBody>
      </p:sp>
      <p:sp>
        <p:nvSpPr>
          <p:cNvPr id="3" name="Text Placeholder 2"/>
          <p:cNvSpPr>
            <a:spLocks noGrp="1"/>
          </p:cNvSpPr>
          <p:nvPr>
            <p:ph type="body" idx="1"/>
          </p:nvPr>
        </p:nvSpPr>
        <p:spPr>
          <a:xfrm>
            <a:off x="2994660" y="22029425"/>
            <a:ext cx="37856160" cy="7200898"/>
          </a:xfrm>
        </p:spPr>
        <p:txBody>
          <a:bodyPr/>
          <a:lstStyle>
            <a:lvl1pPr marL="0" indent="0">
              <a:buNone/>
              <a:defRPr sz="8640">
                <a:solidFill>
                  <a:schemeClr val="tx1">
                    <a:tint val="75000"/>
                  </a:schemeClr>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AFEE1C-1331-4545-A6DE-95C7E3F9B90C}"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66572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AFEE1C-1331-4545-A6DE-95C7E3F9B90C}"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304925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3"/>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39" y="8069582"/>
            <a:ext cx="18568033"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3023239" y="12024360"/>
            <a:ext cx="18568033"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0"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22219920"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AFEE1C-1331-4545-A6DE-95C7E3F9B90C}" type="datetimeFigureOut">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339391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AFEE1C-1331-4545-A6DE-95C7E3F9B90C}" type="datetimeFigureOut">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2B82BD-0611-4653-88CF-CE97D991A34A}" type="slidenum">
              <a:rPr lang="en-US" smtClean="0"/>
              <a:t>‹#›</a:t>
            </a:fld>
            <a:endParaRPr lang="en-US"/>
          </a:p>
        </p:txBody>
      </p:sp>
    </p:spTree>
    <p:extLst>
      <p:ext uri="{BB962C8B-B14F-4D97-AF65-F5344CB8AC3E}">
        <p14:creationId xmlns:p14="http://schemas.microsoft.com/office/powerpoint/2010/main" val="251468535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4.xml"/><Relationship Id="rId18" Type="http://schemas.openxmlformats.org/officeDocument/2006/relationships/oleObject" Target="../embeddings/oleObject6.bin"/><Relationship Id="rId26" Type="http://schemas.openxmlformats.org/officeDocument/2006/relationships/oleObject" Target="../embeddings/oleObject7.bin"/><Relationship Id="rId3" Type="http://schemas.openxmlformats.org/officeDocument/2006/relationships/slideLayout" Target="../slideLayouts/slideLayout6.xml"/><Relationship Id="rId21" Type="http://schemas.openxmlformats.org/officeDocument/2006/relationships/image" Target="../media/image7.jpe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6.png"/><Relationship Id="rId25" Type="http://schemas.openxmlformats.org/officeDocument/2006/relationships/image" Target="../media/image11.png"/><Relationship Id="rId2" Type="http://schemas.openxmlformats.org/officeDocument/2006/relationships/slideLayout" Target="../slideLayouts/slideLayout5.xml"/><Relationship Id="rId16" Type="http://schemas.openxmlformats.org/officeDocument/2006/relationships/image" Target="../media/image2.wmf"/><Relationship Id="rId20" Type="http://schemas.openxmlformats.org/officeDocument/2006/relationships/hyperlink" Target="http://www.facebook.com/pages/PosterPresentationscom/217914411419?v=app_4949752878&amp;ref=ts" TargetMode="External"/><Relationship Id="rId29" Type="http://schemas.openxmlformats.org/officeDocument/2006/relationships/image" Target="../media/image5.wmf"/><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10.png"/><Relationship Id="rId5" Type="http://schemas.openxmlformats.org/officeDocument/2006/relationships/slideLayout" Target="../slideLayouts/slideLayout8.xml"/><Relationship Id="rId15" Type="http://schemas.openxmlformats.org/officeDocument/2006/relationships/oleObject" Target="../embeddings/oleObject5.bin"/><Relationship Id="rId23" Type="http://schemas.openxmlformats.org/officeDocument/2006/relationships/image" Target="../media/image9.png"/><Relationship Id="rId28" Type="http://schemas.openxmlformats.org/officeDocument/2006/relationships/oleObject" Target="../embeddings/oleObject8.bin"/><Relationship Id="rId10" Type="http://schemas.openxmlformats.org/officeDocument/2006/relationships/slideLayout" Target="../slideLayouts/slideLayout13.xml"/><Relationship Id="rId19" Type="http://schemas.openxmlformats.org/officeDocument/2006/relationships/image" Target="../media/image3.wmf"/><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vmlDrawing" Target="../drawings/vmlDrawing3.vml"/><Relationship Id="rId22" Type="http://schemas.openxmlformats.org/officeDocument/2006/relationships/image" Target="../media/image8.png"/><Relationship Id="rId27"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423"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424"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425"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426"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447"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448"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449"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450"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3"/>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2"/>
            <a:ext cx="9875520" cy="1752600"/>
          </a:xfrm>
          <a:prstGeom prst="rect">
            <a:avLst/>
          </a:prstGeom>
        </p:spPr>
        <p:txBody>
          <a:bodyPr vert="horz" lIns="91440" tIns="45720" rIns="91440" bIns="45720" rtlCol="0" anchor="ctr"/>
          <a:lstStyle>
            <a:lvl1pPr algn="l">
              <a:defRPr sz="4320">
                <a:solidFill>
                  <a:schemeClr val="tx1">
                    <a:tint val="75000"/>
                  </a:schemeClr>
                </a:solidFill>
              </a:defRPr>
            </a:lvl1pPr>
          </a:lstStyle>
          <a:p>
            <a:fld id="{E2AFEE1C-1331-4545-A6DE-95C7E3F9B90C}" type="datetimeFigureOut">
              <a:rPr lang="en-US" smtClean="0"/>
              <a:t>9/1/2020</a:t>
            </a:fld>
            <a:endParaRPr lang="en-US"/>
          </a:p>
        </p:txBody>
      </p:sp>
      <p:sp>
        <p:nvSpPr>
          <p:cNvPr id="5" name="Footer Placeholder 4"/>
          <p:cNvSpPr>
            <a:spLocks noGrp="1"/>
          </p:cNvSpPr>
          <p:nvPr>
            <p:ph type="ftr" sz="quarter" idx="3"/>
          </p:nvPr>
        </p:nvSpPr>
        <p:spPr>
          <a:xfrm>
            <a:off x="14538960" y="30510482"/>
            <a:ext cx="14813280" cy="17526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2"/>
            <a:ext cx="9875520" cy="1752600"/>
          </a:xfrm>
          <a:prstGeom prst="rect">
            <a:avLst/>
          </a:prstGeom>
        </p:spPr>
        <p:txBody>
          <a:bodyPr vert="horz" lIns="91440" tIns="45720" rIns="91440" bIns="45720" rtlCol="0" anchor="ctr"/>
          <a:lstStyle>
            <a:lvl1pPr algn="r">
              <a:defRPr sz="4320">
                <a:solidFill>
                  <a:schemeClr val="tx1">
                    <a:tint val="75000"/>
                  </a:schemeClr>
                </a:solidFill>
              </a:defRPr>
            </a:lvl1pPr>
          </a:lstStyle>
          <a:p>
            <a:fld id="{AA2B82BD-0611-4653-88CF-CE97D991A34A}" type="slidenum">
              <a:rPr lang="en-US" smtClean="0"/>
              <a:t>‹#›</a:t>
            </a:fld>
            <a:endParaRPr lang="en-US"/>
          </a:p>
        </p:txBody>
      </p:sp>
      <p:sp>
        <p:nvSpPr>
          <p:cNvPr id="7" name="Rounded Rectangle 6"/>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44157839" y="-55065"/>
            <a:ext cx="11062139" cy="32973465"/>
            <a:chOff x="44157839" y="-55065"/>
            <a:chExt cx="11062139" cy="32973465"/>
          </a:xfrm>
        </p:grpSpPr>
        <p:sp>
          <p:nvSpPr>
            <p:cNvPr id="11" name="Rectangle 10"/>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12" name="Object 11"/>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4162" name="Image" r:id="rId15" imgW="4571280" imgH="1688760" progId="Photoshop.Image.13">
                    <p:embed/>
                  </p:oleObj>
                </mc:Choice>
                <mc:Fallback>
                  <p:oleObj name="Image" r:id="rId15" imgW="4571280" imgH="1688760" progId="Photoshop.Image.13">
                    <p:embed/>
                    <p:pic>
                      <p:nvPicPr>
                        <p:cNvPr id="45" name="Object 44"/>
                        <p:cNvPicPr/>
                        <p:nvPr/>
                      </p:nvPicPr>
                      <p:blipFill>
                        <a:blip r:embed="rId16"/>
                        <a:stretch>
                          <a:fillRect/>
                        </a:stretch>
                      </p:blipFill>
                      <p:spPr>
                        <a:xfrm>
                          <a:off x="46915679" y="3349444"/>
                          <a:ext cx="5586150" cy="2063772"/>
                        </a:xfrm>
                        <a:prstGeom prst="rect">
                          <a:avLst/>
                        </a:prstGeom>
                      </p:spPr>
                    </p:pic>
                  </p:oleObj>
                </mc:Fallback>
              </mc:AlternateContent>
            </a:graphicData>
          </a:graphic>
        </p:graphicFrame>
        <p:pic>
          <p:nvPicPr>
            <p:cNvPr id="13" name="Picture 12"/>
            <p:cNvPicPr>
              <a:picLocks noChangeAspect="1"/>
            </p:cNvPicPr>
            <p:nvPr userDrawn="1"/>
          </p:nvPicPr>
          <p:blipFill>
            <a:blip r:embed="rId17"/>
            <a:stretch>
              <a:fillRect/>
            </a:stretch>
          </p:blipFill>
          <p:spPr>
            <a:xfrm>
              <a:off x="44621819" y="7740040"/>
              <a:ext cx="2969584" cy="1370577"/>
            </a:xfrm>
            <a:prstGeom prst="rect">
              <a:avLst/>
            </a:prstGeom>
            <a:ln>
              <a:noFill/>
            </a:ln>
          </p:spPr>
        </p:pic>
        <p:graphicFrame>
          <p:nvGraphicFramePr>
            <p:cNvPr id="14" name="Object 13"/>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4163" name="Image" r:id="rId18" imgW="1574280" imgH="1053720" progId="Photoshop.Image.13">
                    <p:embed/>
                  </p:oleObj>
                </mc:Choice>
                <mc:Fallback>
                  <p:oleObj name="Image" r:id="rId18" imgW="1574280" imgH="1053720" progId="Photoshop.Image.13">
                    <p:embed/>
                    <p:pic>
                      <p:nvPicPr>
                        <p:cNvPr id="47" name="Object 46"/>
                        <p:cNvPicPr/>
                        <p:nvPr/>
                      </p:nvPicPr>
                      <p:blipFill>
                        <a:blip r:embed="rId19"/>
                        <a:stretch>
                          <a:fillRect/>
                        </a:stretch>
                      </p:blipFill>
                      <p:spPr>
                        <a:xfrm>
                          <a:off x="44629619" y="12347263"/>
                          <a:ext cx="1482266" cy="992162"/>
                        </a:xfrm>
                        <a:prstGeom prst="rect">
                          <a:avLst/>
                        </a:prstGeom>
                      </p:spPr>
                    </p:pic>
                  </p:oleObj>
                </mc:Fallback>
              </mc:AlternateContent>
            </a:graphicData>
          </a:graphic>
        </p:graphicFrame>
        <p:grpSp>
          <p:nvGrpSpPr>
            <p:cNvPr id="15" name="Group 14"/>
            <p:cNvGrpSpPr/>
            <p:nvPr userDrawn="1"/>
          </p:nvGrpSpPr>
          <p:grpSpPr>
            <a:xfrm>
              <a:off x="44487207" y="29414560"/>
              <a:ext cx="10354213" cy="1265612"/>
              <a:chOff x="44200453" y="28362386"/>
              <a:chExt cx="9771399" cy="1090622"/>
            </a:xfrm>
          </p:grpSpPr>
          <p:sp>
            <p:nvSpPr>
              <p:cNvPr id="17" name="Rounded Rectangle 16"/>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7" descr="http://t2.gstatic.com/images?q=tbn:ANd9GcR4APHC6TT9w54M2zn_pvCiBxUNcspYPoVxirLRphBoJabfSvu7zw">
                <a:hlinkClick r:id="rId20"/>
              </p:cNvPr>
              <p:cNvPicPr>
                <a:picLocks noChangeAspect="1" noChangeArrowheads="1"/>
              </p:cNvPicPr>
              <p:nvPr userDrawn="1"/>
            </p:nvPicPr>
            <p:blipFill>
              <a:blip r:embed="rId21" cstate="print"/>
              <a:srcRect/>
              <a:stretch>
                <a:fillRect/>
              </a:stretch>
            </p:blipFill>
            <p:spPr bwMode="auto">
              <a:xfrm>
                <a:off x="44326393" y="28460718"/>
                <a:ext cx="914401" cy="914399"/>
              </a:xfrm>
              <a:prstGeom prst="rect">
                <a:avLst/>
              </a:prstGeom>
              <a:noFill/>
              <a:ln>
                <a:noFill/>
              </a:ln>
            </p:spPr>
          </p:pic>
          <p:sp>
            <p:nvSpPr>
              <p:cNvPr id="19" name="TextBox 18"/>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16" name="TextBox 15"/>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20" name="Group 19"/>
          <p:cNvGrpSpPr/>
          <p:nvPr userDrawn="1"/>
        </p:nvGrpSpPr>
        <p:grpSpPr>
          <a:xfrm>
            <a:off x="-11225189" y="-1"/>
            <a:ext cx="11018865" cy="32918401"/>
            <a:chOff x="-11225189" y="-1"/>
            <a:chExt cx="11018865" cy="32918401"/>
          </a:xfrm>
        </p:grpSpPr>
        <p:sp>
          <p:nvSpPr>
            <p:cNvPr id="21" name="Rectangle 20"/>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22" name="Straight Connector 21"/>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a:blip r:embed="rId22"/>
            <a:stretch>
              <a:fillRect/>
            </a:stretch>
          </p:blipFill>
          <p:spPr>
            <a:xfrm>
              <a:off x="-10740740" y="10261718"/>
              <a:ext cx="1597666" cy="1201935"/>
            </a:xfrm>
            <a:prstGeom prst="rect">
              <a:avLst/>
            </a:prstGeom>
          </p:spPr>
        </p:pic>
        <p:pic>
          <p:nvPicPr>
            <p:cNvPr id="24" name="Picture 23"/>
            <p:cNvPicPr>
              <a:picLocks noChangeAspect="1"/>
            </p:cNvPicPr>
            <p:nvPr userDrawn="1"/>
          </p:nvPicPr>
          <p:blipFill>
            <a:blip r:embed="rId23"/>
            <a:stretch>
              <a:fillRect/>
            </a:stretch>
          </p:blipFill>
          <p:spPr>
            <a:xfrm>
              <a:off x="-10732765" y="15696927"/>
              <a:ext cx="9986808" cy="1053596"/>
            </a:xfrm>
            <a:prstGeom prst="rect">
              <a:avLst/>
            </a:prstGeom>
          </p:spPr>
        </p:pic>
        <p:grpSp>
          <p:nvGrpSpPr>
            <p:cNvPr id="25" name="Group 24"/>
            <p:cNvGrpSpPr/>
            <p:nvPr userDrawn="1"/>
          </p:nvGrpSpPr>
          <p:grpSpPr>
            <a:xfrm>
              <a:off x="-9744993" y="23540957"/>
              <a:ext cx="7531182" cy="2120439"/>
              <a:chOff x="-4470427" y="11016658"/>
              <a:chExt cx="3470785" cy="974220"/>
            </a:xfrm>
          </p:grpSpPr>
          <p:grpSp>
            <p:nvGrpSpPr>
              <p:cNvPr id="31" name="Group 30"/>
              <p:cNvGrpSpPr/>
              <p:nvPr userDrawn="1"/>
            </p:nvGrpSpPr>
            <p:grpSpPr>
              <a:xfrm>
                <a:off x="-2783495" y="11060886"/>
                <a:ext cx="624431" cy="893535"/>
                <a:chOff x="-3958697" y="11117435"/>
                <a:chExt cx="779338" cy="1280430"/>
              </a:xfrm>
            </p:grpSpPr>
            <p:pic>
              <p:nvPicPr>
                <p:cNvPr id="37" name="Picture 36"/>
                <p:cNvPicPr>
                  <a:picLocks noChangeAspect="1"/>
                </p:cNvPicPr>
                <p:nvPr userDrawn="1"/>
              </p:nvPicPr>
              <p:blipFill>
                <a:blip r:embed="rId24"/>
                <a:stretch>
                  <a:fillRect/>
                </a:stretch>
              </p:blipFill>
              <p:spPr>
                <a:xfrm>
                  <a:off x="-3948160" y="11117435"/>
                  <a:ext cx="768801" cy="1090857"/>
                </a:xfrm>
                <a:prstGeom prst="rect">
                  <a:avLst/>
                </a:prstGeom>
              </p:spPr>
            </p:pic>
            <p:sp>
              <p:nvSpPr>
                <p:cNvPr id="38" name="TextBox 37"/>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32" name="Group 31"/>
              <p:cNvGrpSpPr/>
              <p:nvPr userDrawn="1"/>
            </p:nvGrpSpPr>
            <p:grpSpPr>
              <a:xfrm>
                <a:off x="-2033159" y="11060889"/>
                <a:ext cx="1033517" cy="893529"/>
                <a:chOff x="-2921738" y="11200127"/>
                <a:chExt cx="1420279" cy="1227904"/>
              </a:xfrm>
            </p:grpSpPr>
            <p:pic>
              <p:nvPicPr>
                <p:cNvPr id="35" name="Picture 34"/>
                <p:cNvPicPr>
                  <a:picLocks noChangeAspect="1"/>
                </p:cNvPicPr>
                <p:nvPr userDrawn="1"/>
              </p:nvPicPr>
              <p:blipFill>
                <a:blip r:embed="rId24"/>
                <a:stretch>
                  <a:fillRect/>
                </a:stretch>
              </p:blipFill>
              <p:spPr>
                <a:xfrm>
                  <a:off x="-2921738" y="11200127"/>
                  <a:ext cx="1420279" cy="1029694"/>
                </a:xfrm>
                <a:prstGeom prst="rect">
                  <a:avLst/>
                </a:prstGeom>
              </p:spPr>
            </p:pic>
            <p:sp>
              <p:nvSpPr>
                <p:cNvPr id="36" name="TextBox 35"/>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33" name="Picture 32"/>
              <p:cNvPicPr>
                <a:picLocks noChangeAspect="1"/>
              </p:cNvPicPr>
              <p:nvPr userDrawn="1"/>
            </p:nvPicPr>
            <p:blipFill>
              <a:blip r:embed="rId25"/>
              <a:stretch>
                <a:fillRect/>
              </a:stretch>
            </p:blipFill>
            <p:spPr>
              <a:xfrm>
                <a:off x="-4470427" y="11016658"/>
                <a:ext cx="1098742" cy="847761"/>
              </a:xfrm>
              <a:prstGeom prst="rect">
                <a:avLst/>
              </a:prstGeom>
            </p:spPr>
          </p:pic>
          <p:sp>
            <p:nvSpPr>
              <p:cNvPr id="34" name="TextBox 33"/>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26" name="Group 25"/>
            <p:cNvGrpSpPr/>
            <p:nvPr userDrawn="1"/>
          </p:nvGrpSpPr>
          <p:grpSpPr>
            <a:xfrm>
              <a:off x="-10398793" y="27751410"/>
              <a:ext cx="9323012" cy="2453251"/>
              <a:chOff x="-4754996" y="12734136"/>
              <a:chExt cx="4296559" cy="1127128"/>
            </a:xfrm>
          </p:grpSpPr>
          <p:graphicFrame>
            <p:nvGraphicFramePr>
              <p:cNvPr id="27" name="Object 26"/>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4164" name="Image" r:id="rId26" imgW="1828440" imgH="1117440" progId="Photoshop.Image.13">
                      <p:embed/>
                    </p:oleObj>
                  </mc:Choice>
                  <mc:Fallback>
                    <p:oleObj name="Image" r:id="rId26" imgW="1828440" imgH="1117440" progId="Photoshop.Image.13">
                      <p:embed/>
                      <p:pic>
                        <p:nvPicPr>
                          <p:cNvPr id="60" name="Object 59"/>
                          <p:cNvPicPr/>
                          <p:nvPr/>
                        </p:nvPicPr>
                        <p:blipFill>
                          <a:blip r:embed="rId27"/>
                          <a:stretch>
                            <a:fillRect/>
                          </a:stretch>
                        </p:blipFill>
                        <p:spPr>
                          <a:xfrm>
                            <a:off x="-4533347" y="12734142"/>
                            <a:ext cx="1828800" cy="1117600"/>
                          </a:xfrm>
                          <a:prstGeom prst="rect">
                            <a:avLst/>
                          </a:prstGeom>
                        </p:spPr>
                      </p:pic>
                    </p:oleObj>
                  </mc:Fallback>
                </mc:AlternateContent>
              </a:graphicData>
            </a:graphic>
          </p:graphicFrame>
          <p:graphicFrame>
            <p:nvGraphicFramePr>
              <p:cNvPr id="28" name="Object 27"/>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4165" name="Image" r:id="rId28" imgW="1828440" imgH="1117440" progId="Photoshop.Image.13">
                      <p:embed/>
                    </p:oleObj>
                  </mc:Choice>
                  <mc:Fallback>
                    <p:oleObj name="Image" r:id="rId28" imgW="1828440" imgH="1117440" progId="Photoshop.Image.13">
                      <p:embed/>
                      <p:pic>
                        <p:nvPicPr>
                          <p:cNvPr id="61" name="Object 60"/>
                          <p:cNvPicPr/>
                          <p:nvPr/>
                        </p:nvPicPr>
                        <p:blipFill>
                          <a:blip r:embed="rId29"/>
                          <a:stretch>
                            <a:fillRect/>
                          </a:stretch>
                        </p:blipFill>
                        <p:spPr>
                          <a:xfrm>
                            <a:off x="-2456641" y="12737835"/>
                            <a:ext cx="1828800" cy="1117600"/>
                          </a:xfrm>
                          <a:prstGeom prst="rect">
                            <a:avLst/>
                          </a:prstGeom>
                        </p:spPr>
                      </p:pic>
                    </p:oleObj>
                  </mc:Fallback>
                </mc:AlternateContent>
              </a:graphicData>
            </a:graphic>
          </p:graphicFrame>
          <p:sp>
            <p:nvSpPr>
              <p:cNvPr id="29" name="TextBox 28"/>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30" name="TextBox 29"/>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9"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extLst>
      <p:ext uri="{BB962C8B-B14F-4D97-AF65-F5344CB8AC3E}">
        <p14:creationId xmlns:p14="http://schemas.microsoft.com/office/powerpoint/2010/main" val="32190435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B332"/>
        </a:solidFill>
        <a:effectLst/>
      </p:bgPr>
    </p:bg>
    <p:spTree>
      <p:nvGrpSpPr>
        <p:cNvPr id="1" name=""/>
        <p:cNvGrpSpPr/>
        <p:nvPr/>
      </p:nvGrpSpPr>
      <p:grpSpPr>
        <a:xfrm>
          <a:off x="0" y="0"/>
          <a:ext cx="0" cy="0"/>
          <a:chOff x="0" y="0"/>
          <a:chExt cx="0" cy="0"/>
        </a:xfrm>
      </p:grpSpPr>
      <p:sp>
        <p:nvSpPr>
          <p:cNvPr id="456" name="Rectangle 455"/>
          <p:cNvSpPr/>
          <p:nvPr/>
        </p:nvSpPr>
        <p:spPr>
          <a:xfrm>
            <a:off x="0" y="0"/>
            <a:ext cx="43891200" cy="4476016"/>
          </a:xfrm>
          <a:prstGeom prst="rect">
            <a:avLst/>
          </a:prstGeom>
          <a:solidFill>
            <a:srgbClr val="5153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ext Placeholder 449"/>
          <p:cNvSpPr>
            <a:spLocks noGrp="1"/>
          </p:cNvSpPr>
          <p:nvPr>
            <p:ph type="body" sz="quarter" idx="10"/>
          </p:nvPr>
        </p:nvSpPr>
        <p:spPr>
          <a:xfrm>
            <a:off x="904188" y="5869325"/>
            <a:ext cx="10056813" cy="7866747"/>
          </a:xfrm>
        </p:spPr>
        <p:txBody>
          <a:bodyPr/>
          <a:lstStyle/>
          <a:p>
            <a:r>
              <a:rPr lang="en-US" sz="3600" b="1" i="1" dirty="0"/>
              <a:t>Problem statement: </a:t>
            </a:r>
            <a:r>
              <a:rPr lang="en-US" sz="3600" dirty="0"/>
              <a:t>Chest compressions (Rate and Depth) are largely inadequate during actual resuscitation events and during simulation. Studies show that over time fatigue affects quality of compressions </a:t>
            </a:r>
            <a:r>
              <a:rPr lang="en-US" sz="1800" dirty="0"/>
              <a:t>(RAD, Lindblad), </a:t>
            </a:r>
            <a:r>
              <a:rPr lang="en-US" sz="3600" dirty="0"/>
              <a:t>and that multiple factors, in the performer, relate to high quality CPR </a:t>
            </a:r>
            <a:r>
              <a:rPr lang="en-US" sz="2000" dirty="0"/>
              <a:t>(Lin, Lopez)</a:t>
            </a:r>
            <a:endParaRPr lang="en-US" sz="3600" b="1" dirty="0"/>
          </a:p>
          <a:p>
            <a:r>
              <a:rPr lang="en-US" sz="3600" b="1" i="1" dirty="0"/>
              <a:t>Purpose:</a:t>
            </a:r>
            <a:r>
              <a:rPr lang="en-US" sz="3600" b="1" dirty="0"/>
              <a:t> </a:t>
            </a:r>
            <a:r>
              <a:rPr lang="en-US" sz="3600" dirty="0"/>
              <a:t>To examine the factors that may contribute to better quality compressions, in the hospital setting.</a:t>
            </a:r>
          </a:p>
          <a:p>
            <a:r>
              <a:rPr lang="en-US" sz="3600" b="1" i="1" dirty="0"/>
              <a:t>Design</a:t>
            </a:r>
          </a:p>
          <a:p>
            <a:pPr lvl="1" defTabSz="457200">
              <a:buSzPct val="80000"/>
            </a:pPr>
            <a:r>
              <a:rPr lang="en-US" sz="3200" dirty="0">
                <a:latin typeface="Times New Roman" panose="02020603050405020304" pitchFamily="18" charset="0"/>
                <a:cs typeface="Times New Roman" panose="02020603050405020304" pitchFamily="18" charset="0"/>
              </a:rPr>
              <a:t>Descriptive, correlational study </a:t>
            </a:r>
          </a:p>
          <a:p>
            <a:endParaRPr lang="en-US" dirty="0"/>
          </a:p>
        </p:txBody>
      </p:sp>
      <p:sp>
        <p:nvSpPr>
          <p:cNvPr id="453" name="Text Placeholder 452"/>
          <p:cNvSpPr>
            <a:spLocks noGrp="1"/>
          </p:cNvSpPr>
          <p:nvPr>
            <p:ph type="body" sz="quarter" idx="11"/>
          </p:nvPr>
        </p:nvSpPr>
        <p:spPr>
          <a:xfrm>
            <a:off x="922341" y="4920137"/>
            <a:ext cx="10048875" cy="697106"/>
          </a:xfrm>
          <a:solidFill>
            <a:srgbClr val="FC6719"/>
          </a:solidFill>
        </p:spPr>
        <p:txBody>
          <a:bodyPr/>
          <a:lstStyle/>
          <a:p>
            <a:pPr lvl="0" algn="l"/>
            <a:r>
              <a:rPr lang="en-US" dirty="0"/>
              <a:t>Problem, Purpose and Design	</a:t>
            </a:r>
          </a:p>
        </p:txBody>
      </p:sp>
      <p:sp>
        <p:nvSpPr>
          <p:cNvPr id="455" name="Text Placeholder 454"/>
          <p:cNvSpPr>
            <a:spLocks noGrp="1"/>
          </p:cNvSpPr>
          <p:nvPr>
            <p:ph type="body" sz="quarter" idx="19"/>
          </p:nvPr>
        </p:nvSpPr>
        <p:spPr>
          <a:xfrm>
            <a:off x="935203" y="13767389"/>
            <a:ext cx="10058400" cy="12067897"/>
          </a:xfrm>
        </p:spPr>
        <p:txBody>
          <a:bodyPr/>
          <a:lstStyle/>
          <a:p>
            <a:pPr defTabSz="457200">
              <a:buSzPct val="80000"/>
            </a:pPr>
            <a:r>
              <a:rPr lang="en-US" sz="3600" dirty="0"/>
              <a:t>Convenient sample of 98 clinicians, consisting of Registered Nurses (RN), Licensed Practical Nurse (LPN), Nurse Techs (NT), Paramedic, Emergency Medical Techs (EMT), Respiratory Therapy (RT) at all 3 hospital campuses of Northeast Georgia Medical Center (NGMC)</a:t>
            </a:r>
          </a:p>
          <a:p>
            <a:r>
              <a:rPr lang="en-US" sz="3600" b="1" i="1" dirty="0"/>
              <a:t>Inclusion criteria</a:t>
            </a:r>
            <a:r>
              <a:rPr lang="en-US" sz="3600" b="1" dirty="0"/>
              <a:t>:</a:t>
            </a:r>
            <a:r>
              <a:rPr lang="en-US" sz="3600" dirty="0"/>
              <a:t>   English speaking BLS and/or BLS/ACLS certified direct patient care staff employed at NGMC</a:t>
            </a:r>
          </a:p>
          <a:p>
            <a:r>
              <a:rPr lang="en-US" sz="3600" b="1" i="1" dirty="0"/>
              <a:t>Exclusions Criteria:</a:t>
            </a:r>
            <a:r>
              <a:rPr lang="en-US" sz="3600" i="1" dirty="0"/>
              <a:t> </a:t>
            </a:r>
            <a:r>
              <a:rPr lang="en-US" sz="3600" dirty="0"/>
              <a:t>non direct care clinicians, and those who cannot kneel on the ground to perform cardiac compressions or are otherwise sick</a:t>
            </a:r>
          </a:p>
          <a:p>
            <a:r>
              <a:rPr lang="en-US" sz="3600" b="1" i="1" dirty="0"/>
              <a:t>Recruitment</a:t>
            </a:r>
          </a:p>
          <a:p>
            <a:r>
              <a:rPr lang="en-US" sz="3600" dirty="0"/>
              <a:t>Written communication in the employee newsletter and flyers on Huddle boards</a:t>
            </a:r>
          </a:p>
          <a:p>
            <a:r>
              <a:rPr lang="en-US" sz="3600" dirty="0"/>
              <a:t>Verbal communication via Huddles and rounding on day of events</a:t>
            </a:r>
          </a:p>
          <a:p>
            <a:endParaRPr lang="en-US" dirty="0"/>
          </a:p>
        </p:txBody>
      </p:sp>
      <p:sp>
        <p:nvSpPr>
          <p:cNvPr id="465" name="Text Placeholder 464"/>
          <p:cNvSpPr>
            <a:spLocks noGrp="1"/>
          </p:cNvSpPr>
          <p:nvPr>
            <p:ph type="body" sz="quarter" idx="20"/>
          </p:nvPr>
        </p:nvSpPr>
        <p:spPr>
          <a:xfrm>
            <a:off x="922339" y="12990872"/>
            <a:ext cx="10050462" cy="697106"/>
          </a:xfrm>
          <a:solidFill>
            <a:srgbClr val="FC6719"/>
          </a:solidFill>
        </p:spPr>
        <p:txBody>
          <a:bodyPr/>
          <a:lstStyle/>
          <a:p>
            <a:r>
              <a:rPr lang="en-US" dirty="0"/>
              <a:t>Sample &amp; Recruitment</a:t>
            </a:r>
          </a:p>
        </p:txBody>
      </p:sp>
      <p:sp>
        <p:nvSpPr>
          <p:cNvPr id="467" name="Text Placeholder 466"/>
          <p:cNvSpPr>
            <a:spLocks noGrp="1"/>
          </p:cNvSpPr>
          <p:nvPr>
            <p:ph type="body" sz="quarter" idx="21"/>
          </p:nvPr>
        </p:nvSpPr>
        <p:spPr>
          <a:xfrm>
            <a:off x="11587163" y="5861387"/>
            <a:ext cx="20720048" cy="5235257"/>
          </a:xfrm>
        </p:spPr>
        <p:txBody>
          <a:bodyPr/>
          <a:lstStyle/>
          <a:p>
            <a:pPr lvl="1" defTabSz="457200">
              <a:buSzPct val="80000"/>
            </a:pPr>
            <a:r>
              <a:rPr lang="en-US" sz="3600" dirty="0">
                <a:latin typeface="Times New Roman" panose="02020603050405020304" pitchFamily="18" charset="0"/>
                <a:ea typeface="Calibri" panose="020F0502020204030204" pitchFamily="34" charset="0"/>
                <a:cs typeface="Times New Roman" panose="02020603050405020304" pitchFamily="18" charset="0"/>
              </a:rPr>
              <a:t>As part of the Research Team, Facilitators and Observers retained consistent roles to ensure interrater reliability</a:t>
            </a:r>
          </a:p>
          <a:p>
            <a:pPr lvl="1" defTabSz="457200">
              <a:buSzPct val="80000"/>
            </a:pPr>
            <a:r>
              <a:rPr lang="en-US" sz="3600" dirty="0">
                <a:latin typeface="Times New Roman" panose="02020603050405020304" pitchFamily="18" charset="0"/>
                <a:ea typeface="Calibri" panose="020F0502020204030204" pitchFamily="34" charset="0"/>
                <a:cs typeface="Times New Roman" panose="02020603050405020304" pitchFamily="18" charset="0"/>
              </a:rPr>
              <a:t>A simulation setting, along with the NGMC’s Simulation Program’s high fidelity Laerdal 3G manikin was used at each event to record rate and depth of compressions</a:t>
            </a:r>
          </a:p>
          <a:p>
            <a:pPr lvl="1"/>
            <a:r>
              <a:rPr lang="en-US" sz="3600" dirty="0">
                <a:latin typeface="Times New Roman" panose="02020603050405020304" pitchFamily="18" charset="0"/>
                <a:cs typeface="Times New Roman" panose="02020603050405020304" pitchFamily="18" charset="0"/>
              </a:rPr>
              <a:t>Each participant performed one round (5 cardiac cycles) of CPR while the observers monitored the timing of compressions, the depth and rate via the Laerdal 3G manikin software.  One of the Observers performed the breathing portion of CPR.  Giving two breaths - one second per breath </a:t>
            </a:r>
          </a:p>
          <a:p>
            <a:endParaRPr lang="en-US" dirty="0"/>
          </a:p>
        </p:txBody>
      </p:sp>
      <p:sp>
        <p:nvSpPr>
          <p:cNvPr id="24" name="Text Placeholder 23"/>
          <p:cNvSpPr>
            <a:spLocks noGrp="1"/>
          </p:cNvSpPr>
          <p:nvPr>
            <p:ph type="body" sz="quarter" idx="22"/>
          </p:nvPr>
        </p:nvSpPr>
        <p:spPr>
          <a:xfrm>
            <a:off x="11587164" y="4899361"/>
            <a:ext cx="20720050" cy="738656"/>
          </a:xfrm>
          <a:solidFill>
            <a:srgbClr val="FC6719"/>
          </a:solidFill>
        </p:spPr>
        <p:txBody>
          <a:bodyPr/>
          <a:lstStyle/>
          <a:p>
            <a:r>
              <a:rPr lang="en-US" sz="4000" dirty="0"/>
              <a:t>Data Collection Procedure</a:t>
            </a:r>
            <a:endParaRPr lang="en-US" dirty="0"/>
          </a:p>
        </p:txBody>
      </p:sp>
      <p:sp>
        <p:nvSpPr>
          <p:cNvPr id="26" name="Text Placeholder 25"/>
          <p:cNvSpPr>
            <a:spLocks noGrp="1"/>
          </p:cNvSpPr>
          <p:nvPr>
            <p:ph type="body" sz="quarter" idx="24"/>
          </p:nvPr>
        </p:nvSpPr>
        <p:spPr>
          <a:xfrm>
            <a:off x="11827402" y="20612749"/>
            <a:ext cx="20720050" cy="697106"/>
          </a:xfrm>
          <a:solidFill>
            <a:srgbClr val="FC6719"/>
          </a:solidFill>
        </p:spPr>
        <p:txBody>
          <a:bodyPr/>
          <a:lstStyle/>
          <a:p>
            <a:r>
              <a:rPr lang="en-US" dirty="0"/>
              <a:t>Findings:</a:t>
            </a:r>
          </a:p>
        </p:txBody>
      </p:sp>
      <p:sp>
        <p:nvSpPr>
          <p:cNvPr id="27" name="Text Placeholder 26"/>
          <p:cNvSpPr>
            <a:spLocks noGrp="1"/>
          </p:cNvSpPr>
          <p:nvPr>
            <p:ph type="body" sz="quarter" idx="25"/>
          </p:nvPr>
        </p:nvSpPr>
        <p:spPr>
          <a:xfrm>
            <a:off x="32905536" y="4920136"/>
            <a:ext cx="10047018" cy="697106"/>
          </a:xfrm>
          <a:solidFill>
            <a:srgbClr val="FC6719"/>
          </a:solidFill>
        </p:spPr>
        <p:txBody>
          <a:bodyPr/>
          <a:lstStyle/>
          <a:p>
            <a:r>
              <a:rPr lang="en-US" dirty="0"/>
              <a:t>Correlational Findings Summary</a:t>
            </a:r>
          </a:p>
        </p:txBody>
      </p:sp>
      <p:sp>
        <p:nvSpPr>
          <p:cNvPr id="28" name="Text Placeholder 27"/>
          <p:cNvSpPr>
            <a:spLocks noGrp="1"/>
          </p:cNvSpPr>
          <p:nvPr>
            <p:ph type="body" sz="quarter" idx="26"/>
          </p:nvPr>
        </p:nvSpPr>
        <p:spPr>
          <a:xfrm>
            <a:off x="32941295" y="5869325"/>
            <a:ext cx="10047018" cy="13099159"/>
          </a:xfrm>
        </p:spPr>
        <p:txBody>
          <a:bodyPr/>
          <a:lstStyle/>
          <a:p>
            <a:pPr marL="457200" indent="-457200">
              <a:buFont typeface="Arial" panose="020B0604020202020204" pitchFamily="34" charset="0"/>
              <a:buChar char="•"/>
            </a:pPr>
            <a:r>
              <a:rPr lang="en-US" sz="3600" dirty="0"/>
              <a:t>Sex had a significant impact on depth of compressions: Males were closer to the normal depth accuracy on compressions than females</a:t>
            </a:r>
          </a:p>
          <a:p>
            <a:pPr marL="457200" indent="-457200">
              <a:buFont typeface="Arial" panose="020B0604020202020204" pitchFamily="34" charset="0"/>
              <a:buChar char="•"/>
            </a:pPr>
            <a:r>
              <a:rPr lang="en-US" sz="3600" dirty="0"/>
              <a:t>The younger the participant the greater the depth</a:t>
            </a:r>
          </a:p>
          <a:p>
            <a:pPr marL="457200" indent="-457200">
              <a:buFont typeface="Arial" panose="020B0604020202020204" pitchFamily="34" charset="0"/>
              <a:buChar char="•"/>
            </a:pPr>
            <a:r>
              <a:rPr lang="en-US" sz="3600" dirty="0"/>
              <a:t>BMI made a significant impact on depth of compressions.  The higher the BMI, the deeper the compression </a:t>
            </a:r>
          </a:p>
          <a:p>
            <a:pPr marL="457200" indent="-457200">
              <a:buFont typeface="Arial" panose="020B0604020202020204" pitchFamily="34" charset="0"/>
              <a:buChar char="•"/>
            </a:pPr>
            <a:r>
              <a:rPr lang="en-US" sz="3600" dirty="0"/>
              <a:t>Adequate rate at 5th cycle, n = 24 (25%)</a:t>
            </a:r>
          </a:p>
          <a:p>
            <a:pPr marL="457200" indent="-457200">
              <a:buFont typeface="Arial" panose="020B0604020202020204" pitchFamily="34" charset="0"/>
              <a:buChar char="•"/>
            </a:pPr>
            <a:r>
              <a:rPr lang="en-US" sz="3600" dirty="0"/>
              <a:t>Adequate depth at 5th cycle, n - 22 (22%)</a:t>
            </a:r>
          </a:p>
          <a:p>
            <a:pPr marL="457200" indent="-457200">
              <a:buFont typeface="Arial" panose="020B0604020202020204" pitchFamily="34" charset="0"/>
              <a:buChar char="•"/>
            </a:pPr>
            <a:r>
              <a:rPr lang="en-US" sz="3600" b="1" dirty="0"/>
              <a:t># of participants compressing at adequate rate and depth for each cycle - n = 4, (4%)</a:t>
            </a:r>
            <a:endParaRPr lang="en-US" sz="3600" b="1" i="1" dirty="0"/>
          </a:p>
          <a:p>
            <a:pPr marL="342900" indent="-342900">
              <a:buFont typeface="Arial" panose="020B0604020202020204" pitchFamily="34" charset="0"/>
              <a:buChar char="•"/>
            </a:pPr>
            <a:r>
              <a:rPr lang="en-US" sz="3600" dirty="0"/>
              <a:t>No significance in Rate and Depth of compressions with:</a:t>
            </a:r>
          </a:p>
          <a:p>
            <a:pPr marL="1943025" lvl="1" indent="-457200"/>
            <a:r>
              <a:rPr lang="en-US" sz="3600" dirty="0">
                <a:latin typeface="Times New Roman" panose="02020603050405020304" pitchFamily="18" charset="0"/>
                <a:cs typeface="Times New Roman" panose="02020603050405020304" pitchFamily="18" charset="0"/>
              </a:rPr>
              <a:t>BLS vs BLS/ACLS participants</a:t>
            </a:r>
          </a:p>
          <a:p>
            <a:pPr marL="1943025" lvl="1" indent="-457200"/>
            <a:r>
              <a:rPr lang="en-US" sz="3600" dirty="0">
                <a:latin typeface="Times New Roman" panose="02020603050405020304" pitchFamily="18" charset="0"/>
                <a:cs typeface="Times New Roman" panose="02020603050405020304" pitchFamily="18" charset="0"/>
              </a:rPr>
              <a:t>Years certified in BLS or ACLS</a:t>
            </a:r>
          </a:p>
          <a:p>
            <a:pPr marL="1943025" lvl="1" indent="-457200"/>
            <a:r>
              <a:rPr lang="en-US" sz="3600" dirty="0">
                <a:latin typeface="Times New Roman" panose="02020603050405020304" pitchFamily="18" charset="0"/>
                <a:cs typeface="Times New Roman" panose="02020603050405020304" pitchFamily="18" charset="0"/>
              </a:rPr>
              <a:t>Last time a BLS or ACLS class was taken</a:t>
            </a:r>
          </a:p>
          <a:p>
            <a:pPr marL="1943025" lvl="1" indent="-457200"/>
            <a:r>
              <a:rPr lang="en-US" sz="3600" dirty="0">
                <a:latin typeface="Times New Roman" panose="02020603050405020304" pitchFamily="18" charset="0"/>
                <a:cs typeface="Times New Roman" panose="02020603050405020304" pitchFamily="18" charset="0"/>
              </a:rPr>
              <a:t>Type of BLS class taken</a:t>
            </a:r>
          </a:p>
          <a:p>
            <a:endParaRPr lang="en-US" dirty="0"/>
          </a:p>
          <a:p>
            <a:endParaRPr lang="en-US" dirty="0"/>
          </a:p>
        </p:txBody>
      </p:sp>
      <p:sp>
        <p:nvSpPr>
          <p:cNvPr id="29" name="Text Placeholder 28"/>
          <p:cNvSpPr>
            <a:spLocks noGrp="1"/>
          </p:cNvSpPr>
          <p:nvPr>
            <p:ph type="body" sz="quarter" idx="27"/>
          </p:nvPr>
        </p:nvSpPr>
        <p:spPr>
          <a:xfrm>
            <a:off x="32905536" y="18906639"/>
            <a:ext cx="10047018" cy="627856"/>
          </a:xfrm>
          <a:solidFill>
            <a:srgbClr val="FC6719"/>
          </a:solidFill>
        </p:spPr>
        <p:txBody>
          <a:bodyPr/>
          <a:lstStyle/>
          <a:p>
            <a:r>
              <a:rPr lang="en-US" sz="3200" dirty="0"/>
              <a:t>Implications for Clinical Practice and Future Research</a:t>
            </a:r>
          </a:p>
        </p:txBody>
      </p:sp>
      <p:sp>
        <p:nvSpPr>
          <p:cNvPr id="30" name="Text Placeholder 29"/>
          <p:cNvSpPr>
            <a:spLocks noGrp="1"/>
          </p:cNvSpPr>
          <p:nvPr>
            <p:ph type="body" sz="quarter" idx="28"/>
          </p:nvPr>
        </p:nvSpPr>
        <p:spPr>
          <a:xfrm>
            <a:off x="32897599" y="19617211"/>
            <a:ext cx="10548655" cy="6731051"/>
          </a:xfrm>
        </p:spPr>
        <p:txBody>
          <a:bodyPr/>
          <a:lstStyle/>
          <a:p>
            <a:pPr marL="457200" indent="-457200">
              <a:lnSpc>
                <a:spcPct val="100000"/>
              </a:lnSpc>
              <a:spcBef>
                <a:spcPts val="1200"/>
              </a:spcBef>
              <a:buFont typeface="Arial" panose="020B0604020202020204" pitchFamily="34" charset="0"/>
              <a:buChar char="•"/>
            </a:pPr>
            <a:r>
              <a:rPr lang="en-US" sz="3600" dirty="0"/>
              <a:t>Understanding the areas of opportunity will lead to better program development and more effective practice sessions</a:t>
            </a:r>
          </a:p>
          <a:p>
            <a:pPr marL="457200" indent="-457200">
              <a:lnSpc>
                <a:spcPct val="100000"/>
              </a:lnSpc>
              <a:spcBef>
                <a:spcPts val="1200"/>
              </a:spcBef>
              <a:buFont typeface="Arial" panose="020B0604020202020204" pitchFamily="34" charset="0"/>
              <a:buChar char="•"/>
            </a:pPr>
            <a:r>
              <a:rPr lang="en-US" sz="3600" dirty="0"/>
              <a:t>What could be the impact of feedback pads on the performance of rate and depth? </a:t>
            </a:r>
          </a:p>
          <a:p>
            <a:pPr marL="457200" indent="-457200">
              <a:lnSpc>
                <a:spcPct val="100000"/>
              </a:lnSpc>
              <a:spcBef>
                <a:spcPts val="1200"/>
              </a:spcBef>
              <a:buFont typeface="Arial" panose="020B0604020202020204" pitchFamily="34" charset="0"/>
              <a:buChar char="•"/>
            </a:pPr>
            <a:r>
              <a:rPr lang="en-US" sz="3600" dirty="0"/>
              <a:t>Will the increased expectation of using EtCO</a:t>
            </a:r>
            <a:r>
              <a:rPr lang="en-US" sz="3600" baseline="30000" dirty="0"/>
              <a:t>2</a:t>
            </a:r>
            <a:r>
              <a:rPr lang="en-US" sz="3600" dirty="0"/>
              <a:t> impact rate and depth of compressions?</a:t>
            </a:r>
          </a:p>
          <a:p>
            <a:pPr marL="457200" indent="-457200">
              <a:lnSpc>
                <a:spcPct val="100000"/>
              </a:lnSpc>
              <a:spcBef>
                <a:spcPts val="1200"/>
              </a:spcBef>
              <a:buFont typeface="Arial" panose="020B0604020202020204" pitchFamily="34" charset="0"/>
              <a:buChar char="•"/>
            </a:pPr>
            <a:r>
              <a:rPr lang="en-US" sz="3600" dirty="0"/>
              <a:t>Will an increase in quality of performance impact survival rates of cardiac arrest patients at NGMC?</a:t>
            </a:r>
          </a:p>
          <a:p>
            <a:endParaRPr lang="en-US" dirty="0"/>
          </a:p>
        </p:txBody>
      </p:sp>
      <p:sp>
        <p:nvSpPr>
          <p:cNvPr id="31" name="Text Placeholder 30"/>
          <p:cNvSpPr>
            <a:spLocks noGrp="1"/>
          </p:cNvSpPr>
          <p:nvPr>
            <p:ph type="body" sz="quarter" idx="29"/>
          </p:nvPr>
        </p:nvSpPr>
        <p:spPr>
          <a:xfrm>
            <a:off x="32905536" y="25466018"/>
            <a:ext cx="10047018" cy="754045"/>
          </a:xfrm>
          <a:solidFill>
            <a:srgbClr val="FC6719"/>
          </a:solidFill>
        </p:spPr>
        <p:txBody>
          <a:bodyPr/>
          <a:lstStyle/>
          <a:p>
            <a:endParaRPr lang="en-US" dirty="0"/>
          </a:p>
        </p:txBody>
      </p:sp>
      <p:sp>
        <p:nvSpPr>
          <p:cNvPr id="448" name="Text Placeholder 447"/>
          <p:cNvSpPr>
            <a:spLocks noGrp="1"/>
          </p:cNvSpPr>
          <p:nvPr>
            <p:ph type="body" sz="quarter" idx="30"/>
          </p:nvPr>
        </p:nvSpPr>
        <p:spPr>
          <a:xfrm>
            <a:off x="33064445" y="25962704"/>
            <a:ext cx="10052050" cy="7105769"/>
          </a:xfrm>
        </p:spPr>
        <p:txBody>
          <a:bodyPr/>
          <a:lstStyle/>
          <a:p>
            <a:pPr marL="514350" lvl="1" indent="-28575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Carol Means, BSN, RN, CNOR. Clinical Simulation Specialist</a:t>
            </a:r>
            <a:endParaRPr lang="en-US" sz="2800" dirty="0">
              <a:ea typeface="Calibri" panose="020F0502020204030204" pitchFamily="34" charset="0"/>
              <a:cs typeface="Times New Roman" panose="02020603050405020304" pitchFamily="18" charset="0"/>
            </a:endParaRPr>
          </a:p>
          <a:p>
            <a:pPr marL="514350" lvl="1" indent="-28575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Christina Van Den Handel, MSN-Ed, APRN, Clinical Simulation Coordinator</a:t>
            </a:r>
          </a:p>
          <a:p>
            <a:pPr marL="514350" lvl="1" indent="-28575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Lauren Green MSN, RN Paramedic, CEN, TCRN, CCRN. Critical Care Competency Educator </a:t>
            </a:r>
          </a:p>
          <a:p>
            <a:pPr marL="514350" lvl="1" indent="-28575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Tina Hayes, MSN, RNC-OB, C-EFM. Clinical Simulation Specialist</a:t>
            </a:r>
            <a:endParaRPr lang="en-US" sz="2800" dirty="0">
              <a:ea typeface="Calibri" panose="020F0502020204030204" pitchFamily="34" charset="0"/>
              <a:cs typeface="Times New Roman" panose="02020603050405020304" pitchFamily="18" charset="0"/>
            </a:endParaRPr>
          </a:p>
          <a:p>
            <a:pPr marL="514350" lvl="1" indent="-28575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Tim Rausch, MSN, RN, Clinical Simulation Specialist</a:t>
            </a:r>
          </a:p>
          <a:p>
            <a:pPr>
              <a:lnSpc>
                <a:spcPct val="107000"/>
              </a:lnSpc>
              <a:spcBef>
                <a:spcPts val="0"/>
              </a:spcBef>
              <a:spcAft>
                <a:spcPts val="800"/>
              </a:spcAft>
            </a:pPr>
            <a:r>
              <a:rPr lang="en-US" sz="2800" dirty="0">
                <a:solidFill>
                  <a:schemeClr val="tx1"/>
                </a:solidFill>
                <a:ea typeface="Calibri" panose="020F0502020204030204" pitchFamily="34" charset="0"/>
              </a:rPr>
              <a:t>Consultant</a:t>
            </a:r>
          </a:p>
          <a:p>
            <a:pPr>
              <a:lnSpc>
                <a:spcPct val="107000"/>
              </a:lnSpc>
              <a:spcBef>
                <a:spcPts val="0"/>
              </a:spcBef>
              <a:spcAft>
                <a:spcPts val="800"/>
              </a:spcAft>
            </a:pPr>
            <a:r>
              <a:rPr lang="en-US" sz="2900" dirty="0">
                <a:latin typeface="Times New Roman" panose="02020603050405020304" pitchFamily="18" charset="0"/>
                <a:ea typeface="Calibri" panose="020F0502020204030204" pitchFamily="34" charset="0"/>
                <a:cs typeface="Times New Roman" panose="02020603050405020304" pitchFamily="18" charset="0"/>
              </a:rPr>
              <a:t>Joanna Carrega, PhD, RN, Nursing Faculty member, University of North Georgia</a:t>
            </a:r>
          </a:p>
          <a:p>
            <a:endParaRPr lang="en-US" dirty="0"/>
          </a:p>
        </p:txBody>
      </p:sp>
      <p:sp>
        <p:nvSpPr>
          <p:cNvPr id="449" name="Text Placeholder 448"/>
          <p:cNvSpPr>
            <a:spLocks noGrp="1"/>
          </p:cNvSpPr>
          <p:nvPr>
            <p:ph type="body" sz="quarter" idx="151"/>
          </p:nvPr>
        </p:nvSpPr>
        <p:spPr>
          <a:xfrm>
            <a:off x="5294797" y="2225154"/>
            <a:ext cx="28559268" cy="1848796"/>
          </a:xfrm>
        </p:spPr>
        <p:txBody>
          <a:bodyPr>
            <a:noAutofit/>
          </a:bodyPr>
          <a:lstStyle/>
          <a:p>
            <a:r>
              <a:rPr lang="en-US" sz="5400" b="1" i="1" dirty="0"/>
              <a:t>What Factors may contribute to optimal chest compressions, by the performer, in the hospital setting?</a:t>
            </a:r>
          </a:p>
          <a:p>
            <a:r>
              <a:rPr lang="en-US" sz="5400" b="1" dirty="0"/>
              <a:t>Cheryl Bittel MSN, APRN, CCNS, NP-C, CCRN</a:t>
            </a:r>
          </a:p>
          <a:p>
            <a:br>
              <a:rPr lang="en-US" sz="4800" b="1" i="1" dirty="0"/>
            </a:br>
            <a:endParaRPr lang="en-US" sz="4800" b="1" dirty="0"/>
          </a:p>
        </p:txBody>
      </p:sp>
      <p:sp>
        <p:nvSpPr>
          <p:cNvPr id="451" name="Text Placeholder 450"/>
          <p:cNvSpPr>
            <a:spLocks noGrp="1"/>
          </p:cNvSpPr>
          <p:nvPr>
            <p:ph type="body" sz="quarter" idx="153"/>
          </p:nvPr>
        </p:nvSpPr>
        <p:spPr>
          <a:xfrm>
            <a:off x="5314539" y="420612"/>
            <a:ext cx="25507566" cy="1637973"/>
          </a:xfrm>
        </p:spPr>
        <p:txBody>
          <a:bodyPr>
            <a:normAutofit lnSpcReduction="10000"/>
          </a:bodyPr>
          <a:lstStyle/>
          <a:p>
            <a:r>
              <a:rPr lang="en-US" dirty="0"/>
              <a:t>Research Week - Nursing</a:t>
            </a:r>
          </a:p>
        </p:txBody>
      </p:sp>
      <p:sp>
        <p:nvSpPr>
          <p:cNvPr id="452" name="Text Placeholder 451"/>
          <p:cNvSpPr>
            <a:spLocks noGrp="1"/>
          </p:cNvSpPr>
          <p:nvPr>
            <p:ph type="body" sz="quarter" idx="154"/>
          </p:nvPr>
        </p:nvSpPr>
        <p:spPr>
          <a:xfrm>
            <a:off x="41588635" y="32072037"/>
            <a:ext cx="1790501" cy="807891"/>
          </a:xfrm>
        </p:spPr>
        <p:txBody>
          <a:bodyPr/>
          <a:lstStyle/>
          <a:p>
            <a:r>
              <a:rPr lang="en-US" dirty="0"/>
              <a:t>9.2020</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2632" y="-475566"/>
            <a:ext cx="11172825" cy="5086350"/>
          </a:xfrm>
          <a:prstGeom prst="rect">
            <a:avLst/>
          </a:prstGeom>
        </p:spPr>
      </p:pic>
      <p:pic>
        <p:nvPicPr>
          <p:cNvPr id="21" name="Picture 20">
            <a:extLst>
              <a:ext uri="{FF2B5EF4-FFF2-40B4-BE49-F238E27FC236}">
                <a16:creationId xmlns:a16="http://schemas.microsoft.com/office/drawing/2014/main" id="{56602993-BEAB-4974-9545-EF03DC3039C5}"/>
              </a:ext>
            </a:extLst>
          </p:cNvPr>
          <p:cNvPicPr>
            <a:picLocks noChangeAspect="1"/>
          </p:cNvPicPr>
          <p:nvPr/>
        </p:nvPicPr>
        <p:blipFill>
          <a:blip r:embed="rId6"/>
          <a:stretch>
            <a:fillRect/>
          </a:stretch>
        </p:blipFill>
        <p:spPr>
          <a:xfrm>
            <a:off x="546597" y="550209"/>
            <a:ext cx="4221345" cy="3721849"/>
          </a:xfrm>
          <a:prstGeom prst="rect">
            <a:avLst/>
          </a:prstGeom>
        </p:spPr>
      </p:pic>
      <p:pic>
        <p:nvPicPr>
          <p:cNvPr id="3" name="Picture 2">
            <a:extLst>
              <a:ext uri="{FF2B5EF4-FFF2-40B4-BE49-F238E27FC236}">
                <a16:creationId xmlns:a16="http://schemas.microsoft.com/office/drawing/2014/main" id="{CF036A70-2262-4793-B773-FC0C2EA83938}"/>
              </a:ext>
            </a:extLst>
          </p:cNvPr>
          <p:cNvPicPr>
            <a:picLocks noChangeAspect="1"/>
          </p:cNvPicPr>
          <p:nvPr/>
        </p:nvPicPr>
        <p:blipFill>
          <a:blip r:embed="rId7"/>
          <a:stretch>
            <a:fillRect/>
          </a:stretch>
        </p:blipFill>
        <p:spPr>
          <a:xfrm>
            <a:off x="12500132" y="11683176"/>
            <a:ext cx="10902998" cy="8170711"/>
          </a:xfrm>
          <a:prstGeom prst="rect">
            <a:avLst/>
          </a:prstGeom>
        </p:spPr>
      </p:pic>
      <p:sp>
        <p:nvSpPr>
          <p:cNvPr id="33" name="Text Placeholder 464">
            <a:extLst>
              <a:ext uri="{FF2B5EF4-FFF2-40B4-BE49-F238E27FC236}">
                <a16:creationId xmlns:a16="http://schemas.microsoft.com/office/drawing/2014/main" id="{FCECF223-7148-4C9D-B0C1-3EAB5E837476}"/>
              </a:ext>
            </a:extLst>
          </p:cNvPr>
          <p:cNvSpPr txBox="1">
            <a:spLocks/>
          </p:cNvSpPr>
          <p:nvPr/>
        </p:nvSpPr>
        <p:spPr>
          <a:xfrm>
            <a:off x="935203" y="24763337"/>
            <a:ext cx="10050462" cy="697106"/>
          </a:xfrm>
          <a:prstGeom prst="rect">
            <a:avLst/>
          </a:prstGeom>
          <a:solidFill>
            <a:srgbClr val="FC6719"/>
          </a:solidFill>
        </p:spPr>
        <p:txBody>
          <a:bodyPr vert="horz" wrap="square" lIns="91436" tIns="91436" rIns="91436" bIns="91436" rtlCol="0" anchor="ctr" anchorCtr="0">
            <a:spAutoFit/>
          </a:bodyPr>
          <a:lstStyle>
            <a:lvl1pPr marL="0" indent="0" algn="ctr" defTabSz="3291840" rtl="0" eaLnBrk="1" latinLnBrk="0" hangingPunct="1">
              <a:lnSpc>
                <a:spcPct val="90000"/>
              </a:lnSpc>
              <a:spcBef>
                <a:spcPts val="3600"/>
              </a:spcBef>
              <a:buFont typeface="Arial" panose="020B0604020202020204" pitchFamily="34" charset="0"/>
              <a:buNone/>
              <a:defRPr sz="3700" b="1" u="none" kern="1200" baseline="0">
                <a:solidFill>
                  <a:schemeClr val="bg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a:lstStyle>
          <a:p>
            <a:r>
              <a:rPr lang="en-US" dirty="0"/>
              <a:t>Study Outcomes and Variables Studied</a:t>
            </a:r>
          </a:p>
        </p:txBody>
      </p:sp>
      <p:sp>
        <p:nvSpPr>
          <p:cNvPr id="5" name="Rectangle 4">
            <a:extLst>
              <a:ext uri="{FF2B5EF4-FFF2-40B4-BE49-F238E27FC236}">
                <a16:creationId xmlns:a16="http://schemas.microsoft.com/office/drawing/2014/main" id="{5DB4F37D-7747-4224-8B01-74AA411F3F60}"/>
              </a:ext>
            </a:extLst>
          </p:cNvPr>
          <p:cNvSpPr/>
          <p:nvPr/>
        </p:nvSpPr>
        <p:spPr>
          <a:xfrm>
            <a:off x="1233376" y="25511894"/>
            <a:ext cx="8846289" cy="1446550"/>
          </a:xfrm>
          <a:prstGeom prst="rect">
            <a:avLst/>
          </a:prstGeom>
        </p:spPr>
        <p:txBody>
          <a:bodyPr wrap="square">
            <a:spAutoFit/>
          </a:bodyPr>
          <a:lstStyle/>
          <a:p>
            <a:r>
              <a:rPr lang="en-US" sz="3200" b="1" i="1" dirty="0">
                <a:latin typeface="Times New Roman" panose="02020603050405020304" pitchFamily="18" charset="0"/>
                <a:cs typeface="Times New Roman" panose="02020603050405020304" pitchFamily="18" charset="0"/>
              </a:rPr>
              <a:t>Outcomes measured</a:t>
            </a:r>
            <a:r>
              <a:rPr lang="en-US" sz="3200" b="1" dirty="0">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Average compression Rate</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Average compression Depth</a:t>
            </a:r>
            <a:endParaRPr lang="en-US" sz="21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0E60429-15D3-4283-B446-317F916CD96A}"/>
              </a:ext>
            </a:extLst>
          </p:cNvPr>
          <p:cNvSpPr/>
          <p:nvPr/>
        </p:nvSpPr>
        <p:spPr>
          <a:xfrm>
            <a:off x="1233377" y="26879950"/>
            <a:ext cx="9144462" cy="2677656"/>
          </a:xfrm>
          <a:prstGeom prst="rect">
            <a:avLst/>
          </a:prstGeom>
        </p:spPr>
        <p:txBody>
          <a:bodyPr wrap="square">
            <a:spAutoFit/>
          </a:bodyPr>
          <a:lstStyle/>
          <a:p>
            <a:r>
              <a:rPr lang="en-US" sz="2800" b="1" i="1" dirty="0">
                <a:latin typeface="Times New Roman" panose="02020603050405020304" pitchFamily="18" charset="0"/>
                <a:cs typeface="Times New Roman" panose="02020603050405020304" pitchFamily="18" charset="0"/>
              </a:rPr>
              <a:t>Participant characteristics examined</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Gender</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Age</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BMI</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Pre/post compression HR</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Perception of fitness</a:t>
            </a:r>
            <a:endParaRPr lang="en-US" sz="21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EBD07FF-0F9E-49AD-9F4A-65247A3365B2}"/>
              </a:ext>
            </a:extLst>
          </p:cNvPr>
          <p:cNvSpPr/>
          <p:nvPr/>
        </p:nvSpPr>
        <p:spPr>
          <a:xfrm>
            <a:off x="1233376" y="29452431"/>
            <a:ext cx="9727625" cy="2677656"/>
          </a:xfrm>
          <a:prstGeom prst="rect">
            <a:avLst/>
          </a:prstGeom>
        </p:spPr>
        <p:txBody>
          <a:bodyPr wrap="square">
            <a:spAutoFit/>
          </a:bodyPr>
          <a:lstStyle/>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Years of experience in current role</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BLS vs BLS/ACLS certification</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Years certified in BLS and ACLS</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Last BLS course taken: Heart Code, Instructor Led or VAM</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Last time compressions performed: Manikin or human</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Last Code 66 (mock code) </a:t>
            </a:r>
          </a:p>
        </p:txBody>
      </p:sp>
      <p:sp>
        <p:nvSpPr>
          <p:cNvPr id="35" name="Content Placeholder 2">
            <a:extLst>
              <a:ext uri="{FF2B5EF4-FFF2-40B4-BE49-F238E27FC236}">
                <a16:creationId xmlns:a16="http://schemas.microsoft.com/office/drawing/2014/main" id="{D1C1983E-B22F-40F9-9837-4001C2F9992B}"/>
              </a:ext>
            </a:extLst>
          </p:cNvPr>
          <p:cNvSpPr>
            <a:spLocks noGrp="1"/>
          </p:cNvSpPr>
          <p:nvPr>
            <p:ph type="body" sz="quarter" idx="23"/>
          </p:nvPr>
        </p:nvSpPr>
        <p:spPr>
          <a:xfrm>
            <a:off x="11587163" y="21896387"/>
            <a:ext cx="20720050" cy="2866949"/>
          </a:xfrm>
        </p:spPr>
        <p:txBody>
          <a:bodyPr>
            <a:normAutofit fontScale="55000" lnSpcReduction="20000"/>
          </a:bodyPr>
          <a:lstStyle/>
          <a:p>
            <a:pPr marL="0" indent="0">
              <a:buNone/>
            </a:pPr>
            <a:r>
              <a:rPr lang="en-US" sz="8000" dirty="0"/>
              <a:t>Of all participants  </a:t>
            </a:r>
          </a:p>
          <a:p>
            <a:r>
              <a:rPr lang="en-US" sz="8000" dirty="0"/>
              <a:t>The Average Depth was 45.4mm: (AHA standard 50mm)</a:t>
            </a:r>
          </a:p>
          <a:p>
            <a:r>
              <a:rPr lang="en-US" sz="8000" dirty="0"/>
              <a:t>The Average Rate total was 124 per min: ( AHA standard 100-120)</a:t>
            </a:r>
          </a:p>
          <a:p>
            <a:endParaRPr lang="en-US" sz="8000" dirty="0"/>
          </a:p>
          <a:p>
            <a:endParaRPr lang="en-US" sz="8000" dirty="0"/>
          </a:p>
          <a:p>
            <a:endParaRPr lang="en-US" dirty="0"/>
          </a:p>
        </p:txBody>
      </p:sp>
      <p:pic>
        <p:nvPicPr>
          <p:cNvPr id="12" name="Picture 11">
            <a:extLst>
              <a:ext uri="{FF2B5EF4-FFF2-40B4-BE49-F238E27FC236}">
                <a16:creationId xmlns:a16="http://schemas.microsoft.com/office/drawing/2014/main" id="{E3D0DCF2-28D9-42B8-8F4C-DB5833F41080}"/>
              </a:ext>
            </a:extLst>
          </p:cNvPr>
          <p:cNvPicPr>
            <a:picLocks noChangeAspect="1"/>
          </p:cNvPicPr>
          <p:nvPr/>
        </p:nvPicPr>
        <p:blipFill>
          <a:blip r:embed="rId8"/>
          <a:stretch>
            <a:fillRect/>
          </a:stretch>
        </p:blipFill>
        <p:spPr>
          <a:xfrm>
            <a:off x="11755868" y="25112336"/>
            <a:ext cx="10300374" cy="6447232"/>
          </a:xfrm>
          <a:prstGeom prst="rect">
            <a:avLst/>
          </a:prstGeom>
        </p:spPr>
      </p:pic>
      <p:pic>
        <p:nvPicPr>
          <p:cNvPr id="13" name="Picture 12">
            <a:extLst>
              <a:ext uri="{FF2B5EF4-FFF2-40B4-BE49-F238E27FC236}">
                <a16:creationId xmlns:a16="http://schemas.microsoft.com/office/drawing/2014/main" id="{19376D43-2FA1-4309-9AEF-564181B25337}"/>
              </a:ext>
            </a:extLst>
          </p:cNvPr>
          <p:cNvPicPr>
            <a:picLocks noChangeAspect="1"/>
          </p:cNvPicPr>
          <p:nvPr/>
        </p:nvPicPr>
        <p:blipFill>
          <a:blip r:embed="rId9"/>
          <a:stretch>
            <a:fillRect/>
          </a:stretch>
        </p:blipFill>
        <p:spPr>
          <a:xfrm>
            <a:off x="22546773" y="25065547"/>
            <a:ext cx="9760438" cy="6877462"/>
          </a:xfrm>
          <a:prstGeom prst="rect">
            <a:avLst/>
          </a:prstGeom>
        </p:spPr>
      </p:pic>
      <p:pic>
        <p:nvPicPr>
          <p:cNvPr id="36" name="Picture 35">
            <a:extLst>
              <a:ext uri="{FF2B5EF4-FFF2-40B4-BE49-F238E27FC236}">
                <a16:creationId xmlns:a16="http://schemas.microsoft.com/office/drawing/2014/main" id="{30C3C53D-49D0-486B-86C7-94F9FFFB3561}"/>
              </a:ext>
            </a:extLst>
          </p:cNvPr>
          <p:cNvPicPr>
            <a:picLocks noChangeAspect="1"/>
          </p:cNvPicPr>
          <p:nvPr/>
        </p:nvPicPr>
        <p:blipFill>
          <a:blip r:embed="rId10"/>
          <a:stretch>
            <a:fillRect/>
          </a:stretch>
        </p:blipFill>
        <p:spPr>
          <a:xfrm>
            <a:off x="28512345" y="11553591"/>
            <a:ext cx="2811171" cy="3549791"/>
          </a:xfrm>
          <a:prstGeom prst="rect">
            <a:avLst/>
          </a:prstGeom>
        </p:spPr>
      </p:pic>
      <p:pic>
        <p:nvPicPr>
          <p:cNvPr id="38" name="Picture 37">
            <a:extLst>
              <a:ext uri="{FF2B5EF4-FFF2-40B4-BE49-F238E27FC236}">
                <a16:creationId xmlns:a16="http://schemas.microsoft.com/office/drawing/2014/main" id="{C116F755-935C-4694-875C-FD6C9CB742E4}"/>
              </a:ext>
            </a:extLst>
          </p:cNvPr>
          <p:cNvPicPr>
            <a:picLocks noChangeAspect="1"/>
          </p:cNvPicPr>
          <p:nvPr/>
        </p:nvPicPr>
        <p:blipFill>
          <a:blip r:embed="rId11"/>
          <a:stretch>
            <a:fillRect/>
          </a:stretch>
        </p:blipFill>
        <p:spPr>
          <a:xfrm>
            <a:off x="23750788" y="11494728"/>
            <a:ext cx="3489825" cy="5557170"/>
          </a:xfrm>
          <a:prstGeom prst="rect">
            <a:avLst/>
          </a:prstGeom>
        </p:spPr>
      </p:pic>
      <p:pic>
        <p:nvPicPr>
          <p:cNvPr id="39" name="Picture 38">
            <a:extLst>
              <a:ext uri="{FF2B5EF4-FFF2-40B4-BE49-F238E27FC236}">
                <a16:creationId xmlns:a16="http://schemas.microsoft.com/office/drawing/2014/main" id="{3A1CE94A-AE85-41E5-B131-9663D07571DC}"/>
              </a:ext>
            </a:extLst>
          </p:cNvPr>
          <p:cNvPicPr>
            <a:picLocks noChangeAspect="1"/>
          </p:cNvPicPr>
          <p:nvPr/>
        </p:nvPicPr>
        <p:blipFill>
          <a:blip r:embed="rId12"/>
          <a:stretch>
            <a:fillRect/>
          </a:stretch>
        </p:blipFill>
        <p:spPr>
          <a:xfrm>
            <a:off x="23750788" y="17110831"/>
            <a:ext cx="4081292" cy="2864838"/>
          </a:xfrm>
          <a:prstGeom prst="rect">
            <a:avLst/>
          </a:prstGeom>
        </p:spPr>
      </p:pic>
      <p:pic>
        <p:nvPicPr>
          <p:cNvPr id="40" name="Picture 39">
            <a:extLst>
              <a:ext uri="{FF2B5EF4-FFF2-40B4-BE49-F238E27FC236}">
                <a16:creationId xmlns:a16="http://schemas.microsoft.com/office/drawing/2014/main" id="{2F7523E7-63BA-45BF-8542-8BFAC25E3103}"/>
              </a:ext>
            </a:extLst>
          </p:cNvPr>
          <p:cNvPicPr>
            <a:picLocks noChangeAspect="1"/>
          </p:cNvPicPr>
          <p:nvPr/>
        </p:nvPicPr>
        <p:blipFill>
          <a:blip r:embed="rId13"/>
          <a:stretch>
            <a:fillRect/>
          </a:stretch>
        </p:blipFill>
        <p:spPr>
          <a:xfrm>
            <a:off x="28563620" y="15416863"/>
            <a:ext cx="2829053" cy="2129620"/>
          </a:xfrm>
          <a:prstGeom prst="rect">
            <a:avLst/>
          </a:prstGeom>
        </p:spPr>
      </p:pic>
      <p:pic>
        <p:nvPicPr>
          <p:cNvPr id="4" name="Audio 3">
            <a:hlinkClick r:id="" action="ppaction://media"/>
            <a:extLst>
              <a:ext uri="{FF2B5EF4-FFF2-40B4-BE49-F238E27FC236}">
                <a16:creationId xmlns:a16="http://schemas.microsoft.com/office/drawing/2014/main" id="{778E9209-534B-4CD9-BFB4-861AC9D0D77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129200" y="32156400"/>
            <a:ext cx="609600" cy="609600"/>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436530"/>
    </mc:Choice>
    <mc:Fallback xmlns="">
      <p:transition spd="slow" advTm="43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2915</TotalTime>
  <Words>720</Words>
  <Application>Microsoft Office PowerPoint</Application>
  <PresentationFormat>Custom</PresentationFormat>
  <Paragraphs>67</Paragraphs>
  <Slides>1</Slides>
  <Notes>1</Notes>
  <HiddenSlides>0</HiddenSlides>
  <MMClips>1</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1</vt:i4>
      </vt:variant>
    </vt:vector>
  </HeadingPairs>
  <TitlesOfParts>
    <vt:vector size="11" baseType="lpstr">
      <vt:lpstr>Arial</vt:lpstr>
      <vt:lpstr>Calibri</vt:lpstr>
      <vt:lpstr>Calibri Light</vt:lpstr>
      <vt:lpstr>Times New Roman</vt:lpstr>
      <vt:lpstr>Trebuchet MS</vt:lpstr>
      <vt:lpstr>36x48-Template-V2b</vt:lpstr>
      <vt:lpstr>1_Classic 3 Columns</vt:lpstr>
      <vt:lpstr>Classic - Wide Center</vt:lpstr>
      <vt:lpstr>Office Theme</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129</cp:revision>
  <cp:lastPrinted>2016-07-25T16:08:09Z</cp:lastPrinted>
  <dcterms:created xsi:type="dcterms:W3CDTF">2012-02-03T19:11:35Z</dcterms:created>
  <dcterms:modified xsi:type="dcterms:W3CDTF">2020-09-01T17:03:54Z</dcterms:modified>
</cp:coreProperties>
</file>