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13" autoAdjust="0"/>
  </p:normalViewPr>
  <p:slideViewPr>
    <p:cSldViewPr snapToGrid="0">
      <p:cViewPr varScale="1">
        <p:scale>
          <a:sx n="60" d="100"/>
          <a:sy n="60" d="100"/>
        </p:scale>
        <p:origin x="16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7"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1800" b="0" strike="noStrike" spc="-1">
                <a:solidFill>
                  <a:srgbClr val="000000"/>
                </a:solidFill>
                <a:latin typeface="Arial"/>
              </a:rPr>
              <a:t>Click to move the slide</a:t>
            </a:r>
          </a:p>
        </p:txBody>
      </p:sp>
      <p:sp>
        <p:nvSpPr>
          <p:cNvPr id="48"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49"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50"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51"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52" name="PlaceHolder 6"/>
          <p:cNvSpPr>
            <a:spLocks noGrp="1"/>
          </p:cNvSpPr>
          <p:nvPr>
            <p:ph type="sldNum"/>
          </p:nvPr>
        </p:nvSpPr>
        <p:spPr>
          <a:xfrm>
            <a:off x="4399200" y="9555480"/>
            <a:ext cx="3372840" cy="502560"/>
          </a:xfrm>
          <a:prstGeom prst="rect">
            <a:avLst/>
          </a:prstGeom>
        </p:spPr>
        <p:txBody>
          <a:bodyPr lIns="0" tIns="0" rIns="0" bIns="0" anchor="b"/>
          <a:lstStyle/>
          <a:p>
            <a:pPr algn="r"/>
            <a:fld id="{AA38178A-8311-4AFD-BD40-5BC08A938A8C}"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PlaceHolder 1"/>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US" sz="1200" b="0" strike="noStrike" spc="-1">
                <a:solidFill>
                  <a:srgbClr val="000000"/>
                </a:solidFill>
                <a:latin typeface="Constantia"/>
                <a:ea typeface="Constantia"/>
              </a:rPr>
              <a:t>PICO Question: Does having a uniform securement method of epicardial pacing wires in post open heart patients reduce risks of complications and ease of access during emergency situations? </a:t>
            </a:r>
            <a:endParaRPr lang="en-US" sz="1200" b="0" strike="noStrike" spc="-1">
              <a:latin typeface="Arial"/>
            </a:endParaRPr>
          </a:p>
        </p:txBody>
      </p:sp>
      <p:sp>
        <p:nvSpPr>
          <p:cNvPr id="94" name="PlaceHolder 2"/>
          <p:cNvSpPr>
            <a:spLocks noGrp="1" noRot="1" noChangeAspect="1"/>
          </p:cNvSpPr>
          <p:nvPr>
            <p:ph type="sldImg"/>
          </p:nvPr>
        </p:nvSpPr>
        <p:spPr>
          <a:xfrm>
            <a:off x="1431925" y="1143000"/>
            <a:ext cx="3994150" cy="3086100"/>
          </a:xfrm>
          <a:prstGeom prst="rect">
            <a:avLst/>
          </a:pr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33" name="PlaceHolder 2"/>
          <p:cNvSpPr>
            <a:spLocks noGrp="1"/>
          </p:cNvSpPr>
          <p:nvPr>
            <p:ph type="body"/>
          </p:nvPr>
        </p:nvSpPr>
        <p:spPr>
          <a:xfrm>
            <a:off x="502920" y="1818720"/>
            <a:ext cx="9052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4" name="PlaceHolder 3"/>
          <p:cNvSpPr>
            <a:spLocks noGrp="1"/>
          </p:cNvSpPr>
          <p:nvPr>
            <p:ph type="body"/>
          </p:nvPr>
        </p:nvSpPr>
        <p:spPr>
          <a:xfrm>
            <a:off x="502920" y="4173120"/>
            <a:ext cx="9052200" cy="2149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36" name="PlaceHolder 2"/>
          <p:cNvSpPr>
            <a:spLocks noGrp="1"/>
          </p:cNvSpPr>
          <p:nvPr>
            <p:ph type="body"/>
          </p:nvPr>
        </p:nvSpPr>
        <p:spPr>
          <a:xfrm>
            <a:off x="502920" y="18187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7" name="PlaceHolder 3"/>
          <p:cNvSpPr>
            <a:spLocks noGrp="1"/>
          </p:cNvSpPr>
          <p:nvPr>
            <p:ph type="body"/>
          </p:nvPr>
        </p:nvSpPr>
        <p:spPr>
          <a:xfrm>
            <a:off x="5141520" y="18187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8" name="PlaceHolder 4"/>
          <p:cNvSpPr>
            <a:spLocks noGrp="1"/>
          </p:cNvSpPr>
          <p:nvPr>
            <p:ph type="body"/>
          </p:nvPr>
        </p:nvSpPr>
        <p:spPr>
          <a:xfrm>
            <a:off x="502920" y="41731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9" name="PlaceHolder 5"/>
          <p:cNvSpPr>
            <a:spLocks noGrp="1"/>
          </p:cNvSpPr>
          <p:nvPr>
            <p:ph type="body"/>
          </p:nvPr>
        </p:nvSpPr>
        <p:spPr>
          <a:xfrm>
            <a:off x="5141520" y="41731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41" name="PlaceHolder 2"/>
          <p:cNvSpPr>
            <a:spLocks noGrp="1"/>
          </p:cNvSpPr>
          <p:nvPr>
            <p:ph type="body"/>
          </p:nvPr>
        </p:nvSpPr>
        <p:spPr>
          <a:xfrm>
            <a:off x="502920" y="1818720"/>
            <a:ext cx="291456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2" name="PlaceHolder 3"/>
          <p:cNvSpPr>
            <a:spLocks noGrp="1"/>
          </p:cNvSpPr>
          <p:nvPr>
            <p:ph type="body"/>
          </p:nvPr>
        </p:nvSpPr>
        <p:spPr>
          <a:xfrm>
            <a:off x="3563640" y="1818720"/>
            <a:ext cx="291456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3" name="PlaceHolder 4"/>
          <p:cNvSpPr>
            <a:spLocks noGrp="1"/>
          </p:cNvSpPr>
          <p:nvPr>
            <p:ph type="body"/>
          </p:nvPr>
        </p:nvSpPr>
        <p:spPr>
          <a:xfrm>
            <a:off x="6624360" y="1818720"/>
            <a:ext cx="291456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4" name="PlaceHolder 5"/>
          <p:cNvSpPr>
            <a:spLocks noGrp="1"/>
          </p:cNvSpPr>
          <p:nvPr>
            <p:ph type="body"/>
          </p:nvPr>
        </p:nvSpPr>
        <p:spPr>
          <a:xfrm>
            <a:off x="502920" y="4173120"/>
            <a:ext cx="291456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5" name="PlaceHolder 6"/>
          <p:cNvSpPr>
            <a:spLocks noGrp="1"/>
          </p:cNvSpPr>
          <p:nvPr>
            <p:ph type="body"/>
          </p:nvPr>
        </p:nvSpPr>
        <p:spPr>
          <a:xfrm>
            <a:off x="3563640" y="4173120"/>
            <a:ext cx="291456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46" name="PlaceHolder 7"/>
          <p:cNvSpPr>
            <a:spLocks noGrp="1"/>
          </p:cNvSpPr>
          <p:nvPr>
            <p:ph type="body"/>
          </p:nvPr>
        </p:nvSpPr>
        <p:spPr>
          <a:xfrm>
            <a:off x="6624360" y="4173120"/>
            <a:ext cx="2914560" cy="2149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12" name="PlaceHolder 2"/>
          <p:cNvSpPr>
            <a:spLocks noGrp="1"/>
          </p:cNvSpPr>
          <p:nvPr>
            <p:ph type="subTitle"/>
          </p:nvPr>
        </p:nvSpPr>
        <p:spPr>
          <a:xfrm>
            <a:off x="502920" y="1818720"/>
            <a:ext cx="9052200" cy="45075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14" name="PlaceHolder 2"/>
          <p:cNvSpPr>
            <a:spLocks noGrp="1"/>
          </p:cNvSpPr>
          <p:nvPr>
            <p:ph type="body"/>
          </p:nvPr>
        </p:nvSpPr>
        <p:spPr>
          <a:xfrm>
            <a:off x="502920" y="1818720"/>
            <a:ext cx="9052200" cy="45075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16" name="PlaceHolder 2"/>
          <p:cNvSpPr>
            <a:spLocks noGrp="1"/>
          </p:cNvSpPr>
          <p:nvPr>
            <p:ph type="body"/>
          </p:nvPr>
        </p:nvSpPr>
        <p:spPr>
          <a:xfrm>
            <a:off x="502920" y="1818720"/>
            <a:ext cx="4417200" cy="45075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17" name="PlaceHolder 3"/>
          <p:cNvSpPr>
            <a:spLocks noGrp="1"/>
          </p:cNvSpPr>
          <p:nvPr>
            <p:ph type="body"/>
          </p:nvPr>
        </p:nvSpPr>
        <p:spPr>
          <a:xfrm>
            <a:off x="5141520" y="1818720"/>
            <a:ext cx="4417200" cy="450756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502920" y="309960"/>
            <a:ext cx="9052200" cy="601560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21" name="PlaceHolder 2"/>
          <p:cNvSpPr>
            <a:spLocks noGrp="1"/>
          </p:cNvSpPr>
          <p:nvPr>
            <p:ph type="body"/>
          </p:nvPr>
        </p:nvSpPr>
        <p:spPr>
          <a:xfrm>
            <a:off x="502920" y="18187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2" name="PlaceHolder 3"/>
          <p:cNvSpPr>
            <a:spLocks noGrp="1"/>
          </p:cNvSpPr>
          <p:nvPr>
            <p:ph type="body"/>
          </p:nvPr>
        </p:nvSpPr>
        <p:spPr>
          <a:xfrm>
            <a:off x="5141520" y="1818720"/>
            <a:ext cx="4417200" cy="45075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3" name="PlaceHolder 4"/>
          <p:cNvSpPr>
            <a:spLocks noGrp="1"/>
          </p:cNvSpPr>
          <p:nvPr>
            <p:ph type="body"/>
          </p:nvPr>
        </p:nvSpPr>
        <p:spPr>
          <a:xfrm>
            <a:off x="502920" y="41731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25" name="PlaceHolder 2"/>
          <p:cNvSpPr>
            <a:spLocks noGrp="1"/>
          </p:cNvSpPr>
          <p:nvPr>
            <p:ph type="body"/>
          </p:nvPr>
        </p:nvSpPr>
        <p:spPr>
          <a:xfrm>
            <a:off x="502920" y="1818720"/>
            <a:ext cx="4417200" cy="450756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6" name="PlaceHolder 3"/>
          <p:cNvSpPr>
            <a:spLocks noGrp="1"/>
          </p:cNvSpPr>
          <p:nvPr>
            <p:ph type="body"/>
          </p:nvPr>
        </p:nvSpPr>
        <p:spPr>
          <a:xfrm>
            <a:off x="5141520" y="18187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27" name="PlaceHolder 4"/>
          <p:cNvSpPr>
            <a:spLocks noGrp="1"/>
          </p:cNvSpPr>
          <p:nvPr>
            <p:ph type="body"/>
          </p:nvPr>
        </p:nvSpPr>
        <p:spPr>
          <a:xfrm>
            <a:off x="5141520" y="41731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2920" y="309960"/>
            <a:ext cx="9052200" cy="1297440"/>
          </a:xfrm>
          <a:prstGeom prst="rect">
            <a:avLst/>
          </a:prstGeom>
        </p:spPr>
        <p:txBody>
          <a:bodyPr lIns="0" tIns="0" rIns="0" bIns="0" anchor="ctr"/>
          <a:lstStyle/>
          <a:p>
            <a:endParaRPr lang="en-US" sz="1800" b="0" strike="noStrike" spc="-1">
              <a:solidFill>
                <a:srgbClr val="000000"/>
              </a:solidFill>
              <a:latin typeface="Arial"/>
            </a:endParaRPr>
          </a:p>
        </p:txBody>
      </p:sp>
      <p:sp>
        <p:nvSpPr>
          <p:cNvPr id="29" name="PlaceHolder 2"/>
          <p:cNvSpPr>
            <a:spLocks noGrp="1"/>
          </p:cNvSpPr>
          <p:nvPr>
            <p:ph type="body"/>
          </p:nvPr>
        </p:nvSpPr>
        <p:spPr>
          <a:xfrm>
            <a:off x="502920" y="18187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0" name="PlaceHolder 3"/>
          <p:cNvSpPr>
            <a:spLocks noGrp="1"/>
          </p:cNvSpPr>
          <p:nvPr>
            <p:ph type="body"/>
          </p:nvPr>
        </p:nvSpPr>
        <p:spPr>
          <a:xfrm>
            <a:off x="5141520" y="1818720"/>
            <a:ext cx="4417200" cy="2149920"/>
          </a:xfrm>
          <a:prstGeom prst="rect">
            <a:avLst/>
          </a:prstGeom>
        </p:spPr>
        <p:txBody>
          <a:bodyPr lIns="0" tIns="0" rIns="0" bIns="0">
            <a:normAutofit/>
          </a:bodyPr>
          <a:lstStyle/>
          <a:p>
            <a:endParaRPr lang="en-US" sz="2800" b="0" strike="noStrike" spc="-1">
              <a:solidFill>
                <a:srgbClr val="000000"/>
              </a:solidFill>
              <a:latin typeface="Arial"/>
            </a:endParaRPr>
          </a:p>
        </p:txBody>
      </p:sp>
      <p:sp>
        <p:nvSpPr>
          <p:cNvPr id="31" name="PlaceHolder 4"/>
          <p:cNvSpPr>
            <a:spLocks noGrp="1"/>
          </p:cNvSpPr>
          <p:nvPr>
            <p:ph type="body"/>
          </p:nvPr>
        </p:nvSpPr>
        <p:spPr>
          <a:xfrm>
            <a:off x="502920" y="4173120"/>
            <a:ext cx="9052200" cy="2149920"/>
          </a:xfrm>
          <a:prstGeom prst="rect">
            <a:avLst/>
          </a:prstGeom>
        </p:spPr>
        <p:txBody>
          <a:bodyPr lIns="0" tIns="0" rIns="0" bIns="0">
            <a:normAutofit/>
          </a:bodyPr>
          <a:lstStyle/>
          <a:p>
            <a:endParaRPr lang="en-US"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CustomShape 1"/>
          <p:cNvSpPr/>
          <p:nvPr/>
        </p:nvSpPr>
        <p:spPr>
          <a:xfrm>
            <a:off x="10287000" y="0"/>
            <a:ext cx="1828080" cy="7767000"/>
          </a:xfrm>
          <a:prstGeom prst="rect">
            <a:avLst/>
          </a:prstGeom>
          <a:solidFill>
            <a:srgbClr val="D8D8D8"/>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600" b="0" strike="noStrike" spc="-1">
                <a:solidFill>
                  <a:srgbClr val="7F7F7F"/>
                </a:solidFill>
                <a:latin typeface="Calibri"/>
                <a:ea typeface="Calibri"/>
              </a:rPr>
              <a:t>Printing:</a:t>
            </a:r>
            <a:endParaRPr lang="en-US" sz="1600" b="0" strike="noStrike" spc="-1">
              <a:latin typeface="Arial"/>
            </a:endParaRPr>
          </a:p>
          <a:p>
            <a:pPr>
              <a:lnSpc>
                <a:spcPct val="100000"/>
              </a:lnSpc>
              <a:spcBef>
                <a:spcPts val="300"/>
              </a:spcBef>
            </a:pPr>
            <a:r>
              <a:rPr lang="en-US" sz="1000" b="0" strike="noStrike" spc="-1">
                <a:solidFill>
                  <a:srgbClr val="7F7F7F"/>
                </a:solidFill>
                <a:latin typeface="Calibri"/>
                <a:ea typeface="Calibri"/>
              </a:rPr>
              <a:t>Your printer might not print the same way our printers do, so make sure to try a couple of test prints. If things aren’t aligning quite right, experiment with the Scale to Fit Paper setting. It’s located in the Print dialog – just click Full Page Slides to get to it.</a:t>
            </a:r>
            <a:endParaRPr lang="en-US" sz="1000" b="0" strike="noStrike" spc="-1">
              <a:latin typeface="Arial"/>
            </a:endParaRPr>
          </a:p>
          <a:p>
            <a:pPr>
              <a:lnSpc>
                <a:spcPct val="100000"/>
              </a:lnSpc>
              <a:spcBef>
                <a:spcPts val="601"/>
              </a:spcBef>
            </a:pPr>
            <a:r>
              <a:rPr lang="en-US" sz="1000" b="0" strike="noStrike" spc="-1">
                <a:solidFill>
                  <a:srgbClr val="7F7F7F"/>
                </a:solidFill>
                <a:latin typeface="Calibri"/>
                <a:ea typeface="Calibri"/>
              </a:rPr>
              <a:t>And did you notice we made fold marks for you? They are really light, but if you don’t like them showing on your brochure, click View, Slide Master, and delete them before you print.</a:t>
            </a:r>
            <a:endParaRPr lang="en-US" sz="1000" b="0" strike="noStrike" spc="-1">
              <a:latin typeface="Arial"/>
            </a:endParaRPr>
          </a:p>
          <a:p>
            <a:pPr>
              <a:lnSpc>
                <a:spcPct val="100000"/>
              </a:lnSpc>
              <a:spcBef>
                <a:spcPts val="601"/>
              </a:spcBef>
            </a:pPr>
            <a:r>
              <a:rPr lang="en-US" sz="1600" b="0" strike="noStrike" spc="-1">
                <a:solidFill>
                  <a:srgbClr val="7F7F7F"/>
                </a:solidFill>
                <a:latin typeface="Calibri"/>
                <a:ea typeface="Calibri"/>
              </a:rPr>
              <a:t>Customizing the Content:</a:t>
            </a:r>
            <a:endParaRPr lang="en-US" sz="1600" b="0" strike="noStrike" spc="-1">
              <a:latin typeface="Arial"/>
            </a:endParaRPr>
          </a:p>
          <a:p>
            <a:pPr>
              <a:lnSpc>
                <a:spcPct val="100000"/>
              </a:lnSpc>
              <a:spcBef>
                <a:spcPts val="300"/>
              </a:spcBef>
            </a:pPr>
            <a:r>
              <a:rPr lang="en-US" sz="1000" b="0" strike="noStrike" spc="-1">
                <a:solidFill>
                  <a:srgbClr val="7F7F7F"/>
                </a:solidFill>
                <a:latin typeface="Calibri"/>
                <a:ea typeface="Calibri"/>
              </a:rPr>
              <a:t>The placeholders in this brochure are formatted for you. If you want to add or remove bullet points from text, just click the Bullets button on the Home tab.</a:t>
            </a:r>
            <a:endParaRPr lang="en-US" sz="1000" b="0" strike="noStrike" spc="-1">
              <a:latin typeface="Arial"/>
            </a:endParaRPr>
          </a:p>
          <a:p>
            <a:pPr>
              <a:lnSpc>
                <a:spcPct val="100000"/>
              </a:lnSpc>
              <a:spcBef>
                <a:spcPts val="601"/>
              </a:spcBef>
            </a:pPr>
            <a:r>
              <a:rPr lang="en-US" sz="1000" b="0" strike="noStrike" spc="-1">
                <a:solidFill>
                  <a:srgbClr val="7F7F7F"/>
                </a:solidFill>
                <a:latin typeface="Calibri"/>
                <a:ea typeface="Calibri"/>
              </a:rPr>
              <a:t>If you need more placeholders for titles, subtitles or body text, just make a copy of what you need and drag it into place. PowerPoint’s Smart Guides will help you align it with everything else.</a:t>
            </a:r>
            <a:endParaRPr lang="en-US" sz="1000" b="0" strike="noStrike" spc="-1">
              <a:latin typeface="Arial"/>
            </a:endParaRPr>
          </a:p>
          <a:p>
            <a:pPr>
              <a:lnSpc>
                <a:spcPct val="100000"/>
              </a:lnSpc>
              <a:spcBef>
                <a:spcPts val="601"/>
              </a:spcBef>
            </a:pPr>
            <a:r>
              <a:rPr lang="en-US" sz="1000" b="0" strike="noStrike" spc="-1">
                <a:solidFill>
                  <a:srgbClr val="7F7F7F"/>
                </a:solidFill>
                <a:latin typeface="Calibri"/>
                <a:ea typeface="Calibri"/>
              </a:rPr>
              <a:t>Want to use your own pictures instead of ours? No problem! Just click a picture, press the Delete key, then click the icon to add your picture.</a:t>
            </a:r>
            <a:endParaRPr lang="en-US" sz="1000" b="0" strike="noStrike" spc="-1">
              <a:latin typeface="Arial"/>
            </a:endParaRPr>
          </a:p>
          <a:p>
            <a:pPr>
              <a:lnSpc>
                <a:spcPct val="100000"/>
              </a:lnSpc>
              <a:spcBef>
                <a:spcPts val="601"/>
              </a:spcBef>
            </a:pPr>
            <a:r>
              <a:rPr lang="en-US" sz="1000" b="0" strike="noStrike" spc="-1">
                <a:solidFill>
                  <a:srgbClr val="7F7F7F"/>
                </a:solidFill>
                <a:latin typeface="Calibri"/>
                <a:ea typeface="Calibri"/>
              </a:rPr>
              <a:t>If you replace a photo with your own and it’s not a flawless fit for the space, you can crop it to fit in almost no time. Just select the picture and then, on the Picture tools Format tab, in the Size group, click Crop.</a:t>
            </a:r>
            <a:endParaRPr lang="en-US" sz="1000" b="0" strike="noStrike" spc="-1">
              <a:latin typeface="Arial"/>
            </a:endParaRPr>
          </a:p>
        </p:txBody>
      </p:sp>
      <p:sp>
        <p:nvSpPr>
          <p:cNvPr id="12" name="CustomShape 2"/>
          <p:cNvSpPr/>
          <p:nvPr/>
        </p:nvSpPr>
        <p:spPr>
          <a:xfrm>
            <a:off x="3291840" y="0"/>
            <a:ext cx="360" cy="7771680"/>
          </a:xfrm>
          <a:custGeom>
            <a:avLst/>
            <a:gdLst/>
            <a:ahLst/>
            <a:cxnLst/>
            <a:rect l="l" t="t" r="r" b="b"/>
            <a:pathLst>
              <a:path w="21600" h="21600">
                <a:moveTo>
                  <a:pt x="0" y="0"/>
                </a:moveTo>
                <a:lnTo>
                  <a:pt x="21600" y="21600"/>
                </a:lnTo>
              </a:path>
            </a:pathLst>
          </a:custGeom>
          <a:noFill/>
          <a:ln w="9360" cap="rnd">
            <a:solidFill>
              <a:srgbClr val="C8C8C8"/>
            </a:solidFill>
            <a:custDash>
              <a:ds d="600000" sp="500000"/>
            </a:custDash>
            <a:miter/>
          </a:ln>
        </p:spPr>
        <p:style>
          <a:lnRef idx="0">
            <a:scrgbClr r="0" g="0" b="0"/>
          </a:lnRef>
          <a:fillRef idx="0">
            <a:scrgbClr r="0" g="0" b="0"/>
          </a:fillRef>
          <a:effectRef idx="0">
            <a:scrgbClr r="0" g="0" b="0"/>
          </a:effectRef>
          <a:fontRef idx="minor"/>
        </p:style>
      </p:sp>
      <p:sp>
        <p:nvSpPr>
          <p:cNvPr id="2" name="CustomShape 3"/>
          <p:cNvSpPr/>
          <p:nvPr/>
        </p:nvSpPr>
        <p:spPr>
          <a:xfrm>
            <a:off x="6675120" y="0"/>
            <a:ext cx="360" cy="7771680"/>
          </a:xfrm>
          <a:custGeom>
            <a:avLst/>
            <a:gdLst/>
            <a:ahLst/>
            <a:cxnLst/>
            <a:rect l="l" t="t" r="r" b="b"/>
            <a:pathLst>
              <a:path w="21600" h="21600">
                <a:moveTo>
                  <a:pt x="0" y="0"/>
                </a:moveTo>
                <a:lnTo>
                  <a:pt x="21600" y="21600"/>
                </a:lnTo>
              </a:path>
            </a:pathLst>
          </a:custGeom>
          <a:noFill/>
          <a:ln w="9360" cap="rnd">
            <a:solidFill>
              <a:srgbClr val="C8C8C8"/>
            </a:solidFill>
            <a:custDash>
              <a:ds d="600000" sp="500000"/>
            </a:custDash>
            <a:miter/>
          </a:ln>
        </p:spPr>
        <p:style>
          <a:lnRef idx="0">
            <a:scrgbClr r="0" g="0" b="0"/>
          </a:lnRef>
          <a:fillRef idx="0">
            <a:scrgbClr r="0" g="0" b="0"/>
          </a:fillRef>
          <a:effectRef idx="0">
            <a:scrgbClr r="0" g="0" b="0"/>
          </a:effectRef>
          <a:fontRef idx="minor"/>
        </p:style>
      </p:sp>
      <p:sp>
        <p:nvSpPr>
          <p:cNvPr id="3" name="CustomShape 4"/>
          <p:cNvSpPr/>
          <p:nvPr/>
        </p:nvSpPr>
        <p:spPr>
          <a:xfrm>
            <a:off x="457200" y="457200"/>
            <a:ext cx="2358360" cy="182160"/>
          </a:xfrm>
          <a:prstGeom prst="rect">
            <a:avLst/>
          </a:prstGeom>
          <a:solidFill>
            <a:srgbClr val="2785D2"/>
          </a:solidFill>
          <a:ln>
            <a:noFill/>
          </a:ln>
        </p:spPr>
        <p:style>
          <a:lnRef idx="0">
            <a:scrgbClr r="0" g="0" b="0"/>
          </a:lnRef>
          <a:fillRef idx="0">
            <a:scrgbClr r="0" g="0" b="0"/>
          </a:fillRef>
          <a:effectRef idx="0">
            <a:scrgbClr r="0" g="0" b="0"/>
          </a:effectRef>
          <a:fontRef idx="minor"/>
        </p:style>
      </p:sp>
      <p:sp>
        <p:nvSpPr>
          <p:cNvPr id="4" name="CustomShape 5"/>
          <p:cNvSpPr/>
          <p:nvPr/>
        </p:nvSpPr>
        <p:spPr>
          <a:xfrm>
            <a:off x="457200" y="6854400"/>
            <a:ext cx="2358360" cy="456480"/>
          </a:xfrm>
          <a:prstGeom prst="rect">
            <a:avLst/>
          </a:prstGeom>
          <a:solidFill>
            <a:srgbClr val="2785D2"/>
          </a:solidFill>
          <a:ln>
            <a:noFill/>
          </a:ln>
        </p:spPr>
        <p:style>
          <a:lnRef idx="0">
            <a:scrgbClr r="0" g="0" b="0"/>
          </a:lnRef>
          <a:fillRef idx="0">
            <a:scrgbClr r="0" g="0" b="0"/>
          </a:fillRef>
          <a:effectRef idx="0">
            <a:scrgbClr r="0" g="0" b="0"/>
          </a:effectRef>
          <a:fontRef idx="minor"/>
        </p:style>
      </p:sp>
      <p:sp>
        <p:nvSpPr>
          <p:cNvPr id="5" name="CustomShape 6"/>
          <p:cNvSpPr/>
          <p:nvPr/>
        </p:nvSpPr>
        <p:spPr>
          <a:xfrm>
            <a:off x="457200" y="4736520"/>
            <a:ext cx="2358360" cy="2075040"/>
          </a:xfrm>
          <a:prstGeom prst="rect">
            <a:avLst/>
          </a:prstGeom>
          <a:solidFill>
            <a:schemeClr val="accent2"/>
          </a:solidFill>
          <a:ln>
            <a:noFill/>
          </a:ln>
        </p:spPr>
        <p:style>
          <a:lnRef idx="0">
            <a:scrgbClr r="0" g="0" b="0"/>
          </a:lnRef>
          <a:fillRef idx="0">
            <a:scrgbClr r="0" g="0" b="0"/>
          </a:fillRef>
          <a:effectRef idx="0">
            <a:scrgbClr r="0" g="0" b="0"/>
          </a:effectRef>
          <a:fontRef idx="minor"/>
        </p:style>
      </p:sp>
      <p:sp>
        <p:nvSpPr>
          <p:cNvPr id="6" name="CustomShape 7"/>
          <p:cNvSpPr/>
          <p:nvPr/>
        </p:nvSpPr>
        <p:spPr>
          <a:xfrm>
            <a:off x="3758040" y="457200"/>
            <a:ext cx="2449800" cy="18216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7" name="CustomShape 8"/>
          <p:cNvSpPr/>
          <p:nvPr/>
        </p:nvSpPr>
        <p:spPr>
          <a:xfrm>
            <a:off x="3758040" y="6854400"/>
            <a:ext cx="2449800" cy="4564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8" name="CustomShape 9"/>
          <p:cNvSpPr/>
          <p:nvPr/>
        </p:nvSpPr>
        <p:spPr>
          <a:xfrm>
            <a:off x="7141320" y="457200"/>
            <a:ext cx="2449800" cy="18216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9" name="CustomShape 10"/>
          <p:cNvSpPr/>
          <p:nvPr/>
        </p:nvSpPr>
        <p:spPr>
          <a:xfrm>
            <a:off x="7141320" y="6854400"/>
            <a:ext cx="2449800" cy="456480"/>
          </a:xfrm>
          <a:prstGeom prst="rect">
            <a:avLst/>
          </a:prstGeom>
          <a:solidFill>
            <a:schemeClr val="accent1"/>
          </a:solidFill>
          <a:ln>
            <a:noFill/>
          </a:ln>
        </p:spPr>
        <p:style>
          <a:lnRef idx="0">
            <a:scrgbClr r="0" g="0" b="0"/>
          </a:lnRef>
          <a:fillRef idx="0">
            <a:scrgbClr r="0" g="0" b="0"/>
          </a:fillRef>
          <a:effectRef idx="0">
            <a:scrgbClr r="0" g="0" b="0"/>
          </a:effectRef>
          <a:fontRef idx="minor"/>
        </p:style>
      </p:sp>
      <p:sp>
        <p:nvSpPr>
          <p:cNvPr id="10" name="CustomShape 11"/>
          <p:cNvSpPr/>
          <p:nvPr/>
        </p:nvSpPr>
        <p:spPr>
          <a:xfrm>
            <a:off x="7141320" y="1901880"/>
            <a:ext cx="2449800" cy="145440"/>
          </a:xfrm>
          <a:prstGeom prst="rect">
            <a:avLst/>
          </a:prstGeom>
          <a:solidFill>
            <a:schemeClr val="accent1"/>
          </a:solidFill>
          <a:ln>
            <a:noFill/>
          </a:ln>
        </p:spPr>
        <p:style>
          <a:lnRef idx="0">
            <a:scrgbClr r="0" g="0" b="0"/>
          </a:lnRef>
          <a:fillRef idx="0">
            <a:scrgbClr r="0" g="0" b="0"/>
          </a:fillRef>
          <a:effectRef idx="0">
            <a:scrgbClr r="0" g="0" b="0"/>
          </a:effectRef>
          <a:fontRef idx="minor"/>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earch.ebscohost.com/login.aspx?direct=tru&amp;bd" TargetMode="External"/><Relationship Id="rId3" Type="http://schemas.openxmlformats.org/officeDocument/2006/relationships/slideLayout" Target="../slideLayouts/slideLayout1.xml"/><Relationship Id="rId7" Type="http://schemas.openxmlformats.org/officeDocument/2006/relationships/image" Target="../media/image3.jpeg"/><Relationship Id="rId12" Type="http://schemas.openxmlformats.org/officeDocument/2006/relationships/hyperlink" Target="http://search.ebsco.com.libproxyb.ggc.edu/login.aspx"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hyperlink" Target="http://dx.doi.org/10.1136/bcr-2014-206215" TargetMode="External"/><Relationship Id="rId5" Type="http://schemas.openxmlformats.org/officeDocument/2006/relationships/image" Target="../media/image1.jpe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jpeg"/><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9300">
            <a:alpha val="35000"/>
          </a:srgbClr>
        </a:solidFill>
        <a:effectLst/>
      </p:bgPr>
    </p:bg>
    <p:spTree>
      <p:nvGrpSpPr>
        <p:cNvPr id="1" name=""/>
        <p:cNvGrpSpPr/>
        <p:nvPr/>
      </p:nvGrpSpPr>
      <p:grpSpPr>
        <a:xfrm>
          <a:off x="0" y="0"/>
          <a:ext cx="0" cy="0"/>
          <a:chOff x="0" y="0"/>
          <a:chExt cx="0" cy="0"/>
        </a:xfrm>
      </p:grpSpPr>
      <p:pic>
        <p:nvPicPr>
          <p:cNvPr id="53" name="Google Shape;62;p1"/>
          <p:cNvPicPr/>
          <p:nvPr/>
        </p:nvPicPr>
        <p:blipFill>
          <a:blip r:embed="rId5"/>
          <a:stretch/>
        </p:blipFill>
        <p:spPr>
          <a:xfrm>
            <a:off x="438120" y="1598040"/>
            <a:ext cx="2358360" cy="3092400"/>
          </a:xfrm>
          <a:prstGeom prst="rect">
            <a:avLst/>
          </a:prstGeom>
          <a:ln>
            <a:noFill/>
          </a:ln>
        </p:spPr>
      </p:pic>
      <p:sp>
        <p:nvSpPr>
          <p:cNvPr id="54" name="CustomShape 1"/>
          <p:cNvSpPr/>
          <p:nvPr/>
        </p:nvSpPr>
        <p:spPr>
          <a:xfrm>
            <a:off x="3758040" y="5148720"/>
            <a:ext cx="2448720" cy="26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85000"/>
              </a:lnSpc>
            </a:pPr>
            <a:r>
              <a:rPr lang="en-US" sz="1600" b="0" i="1" strike="noStrike" spc="-1">
                <a:solidFill>
                  <a:srgbClr val="B52E29"/>
                </a:solidFill>
                <a:latin typeface="Constantia"/>
                <a:ea typeface="Constantia"/>
              </a:rPr>
              <a:t>margie’s</a:t>
            </a:r>
            <a:r>
              <a:rPr lang="en-US" sz="1600" b="0" strike="noStrike" spc="-1">
                <a:solidFill>
                  <a:srgbClr val="B52E29"/>
                </a:solidFill>
                <a:latin typeface="Constantia"/>
                <a:ea typeface="Constantia"/>
              </a:rPr>
              <a:t> </a:t>
            </a:r>
            <a:r>
              <a:rPr lang="en-US" sz="1600" b="1" strike="noStrike" spc="-1">
                <a:solidFill>
                  <a:srgbClr val="B52E29"/>
                </a:solidFill>
                <a:latin typeface="Constantia"/>
                <a:ea typeface="Constantia"/>
              </a:rPr>
              <a:t>travel</a:t>
            </a:r>
            <a:endParaRPr lang="en-US" sz="1600" b="0" strike="noStrike" spc="-1">
              <a:latin typeface="Arial"/>
            </a:endParaRPr>
          </a:p>
        </p:txBody>
      </p:sp>
      <p:sp>
        <p:nvSpPr>
          <p:cNvPr id="55" name="CustomShape 2"/>
          <p:cNvSpPr/>
          <p:nvPr/>
        </p:nvSpPr>
        <p:spPr>
          <a:xfrm>
            <a:off x="3758040" y="5465880"/>
            <a:ext cx="2448720" cy="42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100" b="0" strike="noStrike" spc="-1">
                <a:solidFill>
                  <a:srgbClr val="595959"/>
                </a:solidFill>
                <a:latin typeface="Constantia"/>
                <a:ea typeface="Constantia"/>
              </a:rPr>
              <a:t>4567 Main Street</a:t>
            </a:r>
            <a:endParaRPr lang="en-US" sz="1100" b="0" strike="noStrike" spc="-1">
              <a:latin typeface="Arial"/>
            </a:endParaRPr>
          </a:p>
          <a:p>
            <a:pPr algn="ctr">
              <a:lnSpc>
                <a:spcPct val="100000"/>
              </a:lnSpc>
            </a:pPr>
            <a:r>
              <a:rPr lang="en-US" sz="1100" b="0" strike="noStrike" spc="-1">
                <a:solidFill>
                  <a:srgbClr val="595959"/>
                </a:solidFill>
                <a:latin typeface="Constantia"/>
                <a:ea typeface="Constantia"/>
              </a:rPr>
              <a:t>Raleigh, NC 02134</a:t>
            </a:r>
            <a:endParaRPr lang="en-US" sz="1100" b="0" strike="noStrike" spc="-1">
              <a:latin typeface="Arial"/>
            </a:endParaRPr>
          </a:p>
        </p:txBody>
      </p:sp>
      <p:sp>
        <p:nvSpPr>
          <p:cNvPr id="56" name="CustomShape 3"/>
          <p:cNvSpPr/>
          <p:nvPr/>
        </p:nvSpPr>
        <p:spPr>
          <a:xfrm>
            <a:off x="3758040" y="5910840"/>
            <a:ext cx="2448720" cy="18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strike="noStrike" spc="-1">
                <a:solidFill>
                  <a:srgbClr val="595959"/>
                </a:solidFill>
                <a:latin typeface="Constantia"/>
                <a:ea typeface="Constantia"/>
              </a:rPr>
              <a:t>(718) 555-1234</a:t>
            </a:r>
            <a:endParaRPr lang="en-US" sz="1100" b="0" strike="noStrike" spc="-1">
              <a:latin typeface="Arial"/>
            </a:endParaRPr>
          </a:p>
        </p:txBody>
      </p:sp>
      <p:sp>
        <p:nvSpPr>
          <p:cNvPr id="57" name="CustomShape 4"/>
          <p:cNvSpPr/>
          <p:nvPr/>
        </p:nvSpPr>
        <p:spPr>
          <a:xfrm>
            <a:off x="3758040" y="6156000"/>
            <a:ext cx="2448720" cy="18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strike="noStrike" spc="-1">
                <a:solidFill>
                  <a:srgbClr val="595959"/>
                </a:solidFill>
                <a:latin typeface="Constantia"/>
                <a:ea typeface="Constantia"/>
              </a:rPr>
              <a:t>contact@margiestravel.com</a:t>
            </a:r>
            <a:endParaRPr lang="en-US" sz="1100" b="0" strike="noStrike" spc="-1">
              <a:latin typeface="Arial"/>
            </a:endParaRPr>
          </a:p>
        </p:txBody>
      </p:sp>
      <p:sp>
        <p:nvSpPr>
          <p:cNvPr id="58" name="CustomShape 5"/>
          <p:cNvSpPr/>
          <p:nvPr/>
        </p:nvSpPr>
        <p:spPr>
          <a:xfrm>
            <a:off x="3758040" y="6854400"/>
            <a:ext cx="2448720" cy="447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1100" b="0" strike="noStrike" spc="-1">
                <a:solidFill>
                  <a:srgbClr val="FFFFFF"/>
                </a:solidFill>
                <a:latin typeface="Constantia"/>
                <a:ea typeface="Constantia"/>
              </a:rPr>
              <a:t>www.margiestravel.com</a:t>
            </a:r>
            <a:endParaRPr lang="en-US" sz="1100" b="0" strike="noStrike" spc="-1">
              <a:latin typeface="Arial"/>
            </a:endParaRPr>
          </a:p>
        </p:txBody>
      </p:sp>
      <p:sp>
        <p:nvSpPr>
          <p:cNvPr id="59" name="CustomShape 6"/>
          <p:cNvSpPr/>
          <p:nvPr/>
        </p:nvSpPr>
        <p:spPr>
          <a:xfrm>
            <a:off x="457200" y="4736520"/>
            <a:ext cx="2358360" cy="2075040"/>
          </a:xfrm>
          <a:prstGeom prst="rect">
            <a:avLst/>
          </a:prstGeom>
          <a:noFill/>
          <a:ln>
            <a:noFill/>
          </a:ln>
        </p:spPr>
        <p:style>
          <a:lnRef idx="0">
            <a:scrgbClr r="0" g="0" b="0"/>
          </a:lnRef>
          <a:fillRef idx="0">
            <a:scrgbClr r="0" g="0" b="0"/>
          </a:fillRef>
          <a:effectRef idx="0">
            <a:scrgbClr r="0" g="0" b="0"/>
          </a:effectRef>
          <a:fontRef idx="minor"/>
        </p:style>
        <p:txBody>
          <a:bodyPr lIns="182880" tIns="45000" rIns="182880" bIns="45000" anchor="ctr"/>
          <a:lstStyle/>
          <a:p>
            <a:pPr>
              <a:lnSpc>
                <a:spcPct val="130000"/>
              </a:lnSpc>
            </a:pPr>
            <a:r>
              <a:rPr lang="en-US" sz="1100" b="0" strike="noStrike" spc="-1">
                <a:solidFill>
                  <a:srgbClr val="FFFFFF"/>
                </a:solidFill>
                <a:latin typeface="Constantia"/>
                <a:ea typeface="Constantia"/>
              </a:rPr>
              <a:t>“We recommend Margie’s Travel to anyone who will listen to us.  They anticipated every need and solved every potential stressor.”</a:t>
            </a:r>
            <a:endParaRPr lang="en-US" sz="1100" b="0" strike="noStrike" spc="-1">
              <a:latin typeface="Arial"/>
            </a:endParaRPr>
          </a:p>
          <a:p>
            <a:pPr>
              <a:lnSpc>
                <a:spcPct val="130000"/>
              </a:lnSpc>
            </a:pPr>
            <a:endParaRPr lang="en-US" sz="1100" b="0" strike="noStrike" spc="-1">
              <a:latin typeface="Arial"/>
            </a:endParaRPr>
          </a:p>
          <a:p>
            <a:pPr algn="r">
              <a:lnSpc>
                <a:spcPct val="130000"/>
              </a:lnSpc>
            </a:pPr>
            <a:r>
              <a:rPr lang="en-US" sz="1100" b="0" i="1" strike="noStrike" spc="-1">
                <a:solidFill>
                  <a:srgbClr val="FFFFFF"/>
                </a:solidFill>
                <a:latin typeface="Constantia"/>
                <a:ea typeface="Constantia"/>
              </a:rPr>
              <a:t>~ Henriette Andersen</a:t>
            </a:r>
            <a:endParaRPr lang="en-US" sz="1100" b="0" strike="noStrike" spc="-1">
              <a:latin typeface="Arial"/>
            </a:endParaRPr>
          </a:p>
        </p:txBody>
      </p:sp>
      <p:sp>
        <p:nvSpPr>
          <p:cNvPr id="60" name="CustomShape 7"/>
          <p:cNvSpPr/>
          <p:nvPr/>
        </p:nvSpPr>
        <p:spPr>
          <a:xfrm>
            <a:off x="174204" y="1060560"/>
            <a:ext cx="2930238" cy="6613559"/>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61" name="CustomShape 8"/>
          <p:cNvSpPr/>
          <p:nvPr/>
        </p:nvSpPr>
        <p:spPr>
          <a:xfrm>
            <a:off x="0" y="0"/>
            <a:ext cx="10057680" cy="959760"/>
          </a:xfrm>
          <a:prstGeom prst="rect">
            <a:avLst/>
          </a:prstGeom>
          <a:solidFill>
            <a:srgbClr val="959300"/>
          </a:solidFill>
          <a:ln>
            <a:noFill/>
          </a:ln>
        </p:spPr>
        <p:style>
          <a:lnRef idx="0">
            <a:scrgbClr r="0" g="0" b="0"/>
          </a:lnRef>
          <a:fillRef idx="0">
            <a:scrgbClr r="0" g="0" b="0"/>
          </a:fillRef>
          <a:effectRef idx="0">
            <a:scrgbClr r="0" g="0" b="0"/>
          </a:effectRef>
          <a:fontRef idx="minor"/>
        </p:style>
      </p:sp>
      <p:sp>
        <p:nvSpPr>
          <p:cNvPr id="62" name="CustomShape 9"/>
          <p:cNvSpPr/>
          <p:nvPr/>
        </p:nvSpPr>
        <p:spPr>
          <a:xfrm>
            <a:off x="160920" y="106920"/>
            <a:ext cx="7018920" cy="700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2000" b="0" strike="noStrike" spc="-1">
                <a:solidFill>
                  <a:srgbClr val="FFFFFF"/>
                </a:solidFill>
                <a:latin typeface="Arial Black"/>
                <a:ea typeface="Arial Black"/>
              </a:rPr>
              <a:t>Safety and Securement of Epicardial Pacing Wires </a:t>
            </a:r>
            <a:endParaRPr lang="en-US" sz="2000" b="0" strike="noStrike" spc="-1">
              <a:latin typeface="Arial"/>
            </a:endParaRPr>
          </a:p>
        </p:txBody>
      </p:sp>
      <p:sp>
        <p:nvSpPr>
          <p:cNvPr id="63" name="CustomShape 10"/>
          <p:cNvSpPr/>
          <p:nvPr/>
        </p:nvSpPr>
        <p:spPr>
          <a:xfrm>
            <a:off x="3473640" y="1094560"/>
            <a:ext cx="3017520" cy="6579559"/>
          </a:xfrm>
          <a:prstGeom prst="rect">
            <a:avLst/>
          </a:prstGeom>
          <a:solidFill>
            <a:schemeClr val="lt1"/>
          </a:solidFill>
          <a:ln>
            <a:noFill/>
          </a:ln>
        </p:spPr>
        <p:style>
          <a:lnRef idx="0">
            <a:scrgbClr r="0" g="0" b="0"/>
          </a:lnRef>
          <a:fillRef idx="0">
            <a:scrgbClr r="0" g="0" b="0"/>
          </a:fillRef>
          <a:effectRef idx="0">
            <a:scrgbClr r="0" g="0" b="0"/>
          </a:effectRef>
          <a:fontRef idx="minor"/>
        </p:style>
      </p:sp>
      <p:sp>
        <p:nvSpPr>
          <p:cNvPr id="64" name="CustomShape 11"/>
          <p:cNvSpPr/>
          <p:nvPr/>
        </p:nvSpPr>
        <p:spPr>
          <a:xfrm>
            <a:off x="6864462" y="1060559"/>
            <a:ext cx="2990160" cy="6613560"/>
          </a:xfrm>
          <a:prstGeom prst="rect">
            <a:avLst/>
          </a:prstGeom>
          <a:solidFill>
            <a:schemeClr val="lt1"/>
          </a:solidFill>
          <a:ln>
            <a:noFill/>
          </a:ln>
        </p:spPr>
        <p:style>
          <a:lnRef idx="0">
            <a:scrgbClr r="0" g="0" b="0"/>
          </a:lnRef>
          <a:fillRef idx="0">
            <a:scrgbClr r="0" g="0" b="0"/>
          </a:fillRef>
          <a:effectRef idx="0">
            <a:scrgbClr r="0" g="0" b="0"/>
          </a:effectRef>
          <a:fontRef idx="minor"/>
        </p:style>
        <p:txBody>
          <a:bodyPr/>
          <a:lstStyle/>
          <a:p>
            <a:endParaRPr lang="en-US" dirty="0"/>
          </a:p>
        </p:txBody>
      </p:sp>
      <p:sp>
        <p:nvSpPr>
          <p:cNvPr id="65" name="CustomShape 12"/>
          <p:cNvSpPr/>
          <p:nvPr/>
        </p:nvSpPr>
        <p:spPr>
          <a:xfrm>
            <a:off x="174204" y="1060559"/>
            <a:ext cx="2930238" cy="218171"/>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dirty="0">
                <a:solidFill>
                  <a:srgbClr val="FFFFFF"/>
                </a:solidFill>
                <a:latin typeface="Arial Black"/>
                <a:ea typeface="Arial Black"/>
              </a:rPr>
              <a:t>Introduction </a:t>
            </a:r>
            <a:endParaRPr lang="en-US" sz="1200" b="0" strike="noStrike" spc="-1" dirty="0">
              <a:latin typeface="Arial"/>
            </a:endParaRPr>
          </a:p>
        </p:txBody>
      </p:sp>
      <p:sp>
        <p:nvSpPr>
          <p:cNvPr id="66" name="CustomShape 13"/>
          <p:cNvSpPr/>
          <p:nvPr/>
        </p:nvSpPr>
        <p:spPr>
          <a:xfrm>
            <a:off x="3474720" y="2714392"/>
            <a:ext cx="3017520" cy="27324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dirty="0">
                <a:solidFill>
                  <a:srgbClr val="FFFFFF"/>
                </a:solidFill>
                <a:latin typeface="Arial Black"/>
                <a:ea typeface="Arial Black"/>
              </a:rPr>
              <a:t>Evaluation Strategy </a:t>
            </a:r>
            <a:endParaRPr lang="en-US" sz="1200" b="0" strike="noStrike" spc="-1" dirty="0">
              <a:latin typeface="Arial"/>
            </a:endParaRPr>
          </a:p>
        </p:txBody>
      </p:sp>
      <p:sp>
        <p:nvSpPr>
          <p:cNvPr id="67" name="CustomShape 14"/>
          <p:cNvSpPr/>
          <p:nvPr/>
        </p:nvSpPr>
        <p:spPr>
          <a:xfrm>
            <a:off x="174203" y="4404760"/>
            <a:ext cx="2939276" cy="267677"/>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Arial Black"/>
              </a:rPr>
              <a:t>Project Goals</a:t>
            </a:r>
            <a:endParaRPr lang="en-US" sz="1200" b="0" strike="noStrike" spc="-1">
              <a:latin typeface="Arial"/>
            </a:endParaRPr>
          </a:p>
        </p:txBody>
      </p:sp>
      <p:sp>
        <p:nvSpPr>
          <p:cNvPr id="68" name="CustomShape 15"/>
          <p:cNvSpPr/>
          <p:nvPr/>
        </p:nvSpPr>
        <p:spPr>
          <a:xfrm>
            <a:off x="3473640" y="5262533"/>
            <a:ext cx="3017520" cy="27828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Arial Black"/>
              </a:rPr>
              <a:t>Findings </a:t>
            </a:r>
            <a:endParaRPr lang="en-US" sz="1200" b="0" strike="noStrike" spc="-1">
              <a:latin typeface="Arial"/>
            </a:endParaRPr>
          </a:p>
        </p:txBody>
      </p:sp>
      <p:sp>
        <p:nvSpPr>
          <p:cNvPr id="69" name="CustomShape 16"/>
          <p:cNvSpPr/>
          <p:nvPr/>
        </p:nvSpPr>
        <p:spPr>
          <a:xfrm>
            <a:off x="3469651" y="1060560"/>
            <a:ext cx="3022589" cy="22068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Arial Black"/>
              </a:rPr>
              <a:t>Project Description </a:t>
            </a:r>
            <a:endParaRPr lang="en-US" sz="1200" b="0" strike="noStrike" spc="-1">
              <a:latin typeface="Arial"/>
            </a:endParaRPr>
          </a:p>
        </p:txBody>
      </p:sp>
      <p:sp>
        <p:nvSpPr>
          <p:cNvPr id="70" name="CustomShape 17"/>
          <p:cNvSpPr/>
          <p:nvPr/>
        </p:nvSpPr>
        <p:spPr>
          <a:xfrm>
            <a:off x="6864462" y="1060433"/>
            <a:ext cx="2992698" cy="22068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Arial Black"/>
              </a:rPr>
              <a:t>Conclusions and Implications </a:t>
            </a:r>
            <a:endParaRPr lang="en-US" sz="1200" b="0" strike="noStrike" spc="-1">
              <a:latin typeface="Arial"/>
            </a:endParaRPr>
          </a:p>
        </p:txBody>
      </p:sp>
      <p:sp>
        <p:nvSpPr>
          <p:cNvPr id="71" name="CustomShape 18"/>
          <p:cNvSpPr/>
          <p:nvPr/>
        </p:nvSpPr>
        <p:spPr>
          <a:xfrm>
            <a:off x="6863400" y="3583658"/>
            <a:ext cx="2993760" cy="27415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Arial Black"/>
              </a:rPr>
              <a:t>Reference Literature </a:t>
            </a:r>
            <a:endParaRPr lang="en-US" sz="1200" b="0" strike="noStrike" spc="-1">
              <a:latin typeface="Arial"/>
            </a:endParaRPr>
          </a:p>
        </p:txBody>
      </p:sp>
      <p:sp>
        <p:nvSpPr>
          <p:cNvPr id="72" name="CustomShape 19"/>
          <p:cNvSpPr/>
          <p:nvPr/>
        </p:nvSpPr>
        <p:spPr>
          <a:xfrm>
            <a:off x="168804" y="4906099"/>
            <a:ext cx="2935638" cy="88558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buClr>
                <a:srgbClr val="595959"/>
              </a:buClr>
            </a:pPr>
            <a:r>
              <a:rPr lang="en-US" sz="1200" b="0" strike="noStrike" spc="-1" dirty="0">
                <a:solidFill>
                  <a:srgbClr val="595959"/>
                </a:solidFill>
                <a:latin typeface="Calibri"/>
                <a:ea typeface="Calibri"/>
              </a:rPr>
              <a:t>Staff from all units (OR, CVICU, S2E) follow the same protocol for the securement of epicardial pacing wires</a:t>
            </a:r>
            <a:endParaRPr lang="en-US" sz="1200" b="0" strike="noStrike" spc="-1" dirty="0">
              <a:latin typeface="Calibri"/>
            </a:endParaRPr>
          </a:p>
          <a:p>
            <a:pPr marL="216000" indent="-216000">
              <a:lnSpc>
                <a:spcPct val="100000"/>
              </a:lnSpc>
              <a:buClr>
                <a:srgbClr val="595959"/>
              </a:buClr>
              <a:buFont typeface="Symbol" charset="2"/>
              <a:buChar char=""/>
            </a:pPr>
            <a:endParaRPr lang="en-US" sz="1200" b="0" strike="noStrike" spc="-1" dirty="0">
              <a:latin typeface="Calibri"/>
            </a:endParaRPr>
          </a:p>
          <a:p>
            <a:pPr>
              <a:lnSpc>
                <a:spcPct val="100000"/>
              </a:lnSpc>
              <a:buClr>
                <a:srgbClr val="595959"/>
              </a:buClr>
            </a:pPr>
            <a:endParaRPr lang="en-US" sz="1200" b="0" strike="noStrike" spc="-1" dirty="0">
              <a:latin typeface="Calibri"/>
            </a:endParaRPr>
          </a:p>
          <a:p>
            <a:pPr>
              <a:lnSpc>
                <a:spcPct val="100000"/>
              </a:lnSpc>
              <a:buClr>
                <a:srgbClr val="595959"/>
              </a:buClr>
            </a:pPr>
            <a:endParaRPr lang="en-US" sz="1200" b="0" strike="noStrike" spc="-1" dirty="0">
              <a:latin typeface="Calibri"/>
            </a:endParaRPr>
          </a:p>
        </p:txBody>
      </p:sp>
      <p:sp>
        <p:nvSpPr>
          <p:cNvPr id="73" name="CustomShape 20"/>
          <p:cNvSpPr/>
          <p:nvPr/>
        </p:nvSpPr>
        <p:spPr>
          <a:xfrm>
            <a:off x="168804" y="5979780"/>
            <a:ext cx="2935638" cy="26748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dirty="0">
                <a:solidFill>
                  <a:srgbClr val="FFFFFF"/>
                </a:solidFill>
                <a:latin typeface="Arial Black"/>
                <a:ea typeface="Arial Black"/>
              </a:rPr>
              <a:t>Acknowledgments  </a:t>
            </a:r>
            <a:endParaRPr lang="en-US" sz="1200" b="0" strike="noStrike" spc="-1" dirty="0">
              <a:latin typeface="Arial"/>
            </a:endParaRPr>
          </a:p>
        </p:txBody>
      </p:sp>
      <p:sp>
        <p:nvSpPr>
          <p:cNvPr id="74" name="CustomShape 21"/>
          <p:cNvSpPr/>
          <p:nvPr/>
        </p:nvSpPr>
        <p:spPr>
          <a:xfrm>
            <a:off x="6849000" y="6716902"/>
            <a:ext cx="2987251" cy="838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200" b="0" strike="noStrike" spc="-1" dirty="0">
                <a:solidFill>
                  <a:srgbClr val="595959"/>
                </a:solidFill>
                <a:latin typeface="Calibri"/>
                <a:ea typeface="Calibri"/>
              </a:rPr>
              <a:t>Colin Anderson BSN, RN</a:t>
            </a:r>
            <a:endParaRPr lang="en-US" sz="1200" b="0" strike="noStrike" spc="-1" dirty="0">
              <a:latin typeface="Arial"/>
            </a:endParaRPr>
          </a:p>
          <a:p>
            <a:pPr algn="ctr">
              <a:lnSpc>
                <a:spcPct val="100000"/>
              </a:lnSpc>
            </a:pPr>
            <a:r>
              <a:rPr lang="en-US" sz="1200" b="0" strike="noStrike" spc="-1" dirty="0">
                <a:solidFill>
                  <a:srgbClr val="595959"/>
                </a:solidFill>
                <a:latin typeface="Calibri"/>
                <a:ea typeface="Calibri"/>
              </a:rPr>
              <a:t>Robby Talley BSN, RN</a:t>
            </a:r>
            <a:endParaRPr lang="en-US" sz="1200" b="0" strike="noStrike" spc="-1" dirty="0">
              <a:latin typeface="Arial"/>
            </a:endParaRPr>
          </a:p>
          <a:p>
            <a:pPr algn="ctr">
              <a:lnSpc>
                <a:spcPct val="100000"/>
              </a:lnSpc>
            </a:pPr>
            <a:r>
              <a:rPr lang="en-US" sz="1200" b="0" strike="noStrike" spc="-1" dirty="0">
                <a:solidFill>
                  <a:srgbClr val="595959"/>
                </a:solidFill>
                <a:latin typeface="Calibri"/>
                <a:ea typeface="Calibri"/>
              </a:rPr>
              <a:t>Isaac Mensah BSN, RN </a:t>
            </a:r>
            <a:endParaRPr lang="en-US" sz="1200" b="0" strike="noStrike" spc="-1" dirty="0">
              <a:latin typeface="Arial"/>
            </a:endParaRPr>
          </a:p>
          <a:p>
            <a:pPr algn="ctr">
              <a:lnSpc>
                <a:spcPct val="100000"/>
              </a:lnSpc>
            </a:pPr>
            <a:r>
              <a:rPr lang="en-US" sz="1200" b="0" strike="noStrike" spc="-1" dirty="0">
                <a:solidFill>
                  <a:srgbClr val="595959"/>
                </a:solidFill>
                <a:latin typeface="Calibri"/>
                <a:ea typeface="Calibri"/>
              </a:rPr>
              <a:t>Kallie Mathis BSN, RN</a:t>
            </a:r>
            <a:endParaRPr lang="en-US" sz="1200" b="0" strike="noStrike" spc="-1" dirty="0">
              <a:latin typeface="Arial"/>
            </a:endParaRPr>
          </a:p>
          <a:p>
            <a:pPr algn="ctr">
              <a:lnSpc>
                <a:spcPct val="100000"/>
              </a:lnSpc>
            </a:pPr>
            <a:endParaRPr lang="en-US" sz="1200" b="0" strike="noStrike" spc="-1" dirty="0">
              <a:latin typeface="Arial"/>
            </a:endParaRPr>
          </a:p>
        </p:txBody>
      </p:sp>
      <p:sp>
        <p:nvSpPr>
          <p:cNvPr id="75" name="CustomShape 22"/>
          <p:cNvSpPr/>
          <p:nvPr/>
        </p:nvSpPr>
        <p:spPr>
          <a:xfrm>
            <a:off x="166716" y="1523351"/>
            <a:ext cx="2924442" cy="259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200" b="0" strike="noStrike" spc="-1" dirty="0">
              <a:solidFill>
                <a:srgbClr val="595959"/>
              </a:solidFill>
              <a:latin typeface="Calibri"/>
              <a:ea typeface="Calibri"/>
            </a:endParaRPr>
          </a:p>
          <a:p>
            <a:r>
              <a:rPr lang="en-US" sz="1200" b="0" strike="noStrike" spc="-1" dirty="0">
                <a:solidFill>
                  <a:srgbClr val="595959"/>
                </a:solidFill>
                <a:latin typeface="Calibri"/>
                <a:ea typeface="Calibri"/>
              </a:rPr>
              <a:t>There is no uniform method of securing pacer wires at Northeast Georgia Medical Center (NGMC). This is a problem for emergent access of the wires and potential  risks to patients</a:t>
            </a:r>
            <a:r>
              <a:rPr lang="en-US" sz="1200" spc="-1" dirty="0">
                <a:solidFill>
                  <a:srgbClr val="595959"/>
                </a:solidFill>
                <a:latin typeface="Calibri"/>
                <a:ea typeface="Calibri"/>
              </a:rPr>
              <a:t>, including infection and accidental dislodgement which could result in tamponade and failure to sense and capture.</a:t>
            </a:r>
            <a:endParaRPr lang="en-US" sz="1200" spc="-1" dirty="0"/>
          </a:p>
          <a:p>
            <a:pPr>
              <a:lnSpc>
                <a:spcPct val="100000"/>
              </a:lnSpc>
            </a:pPr>
            <a:r>
              <a:rPr lang="en-US" sz="1200" b="0" strike="noStrike" spc="-1" dirty="0">
                <a:solidFill>
                  <a:srgbClr val="595959"/>
                </a:solidFill>
                <a:latin typeface="Calibri"/>
                <a:ea typeface="Calibri"/>
              </a:rPr>
              <a:t> </a:t>
            </a:r>
            <a:endParaRPr lang="en-US" sz="1200" b="0" strike="noStrike" spc="-1" dirty="0">
              <a:latin typeface="Arial"/>
            </a:endParaRPr>
          </a:p>
          <a:p>
            <a:pPr>
              <a:lnSpc>
                <a:spcPct val="100000"/>
              </a:lnSpc>
            </a:pPr>
            <a:r>
              <a:rPr lang="en-US" sz="1200" b="0" strike="noStrike" spc="-1" dirty="0">
                <a:solidFill>
                  <a:srgbClr val="595959"/>
                </a:solidFill>
                <a:latin typeface="Calibri"/>
                <a:ea typeface="Calibri"/>
              </a:rPr>
              <a:t>We propose a standardized method to secure wires which will allow for ease of access in case of an emergency, saving time. </a:t>
            </a:r>
            <a:endParaRPr lang="en-US" sz="1200" b="0" strike="noStrike" spc="-1" dirty="0">
              <a:latin typeface="Arial"/>
            </a:endParaRPr>
          </a:p>
          <a:p>
            <a:pPr>
              <a:lnSpc>
                <a:spcPct val="100000"/>
              </a:lnSpc>
            </a:pPr>
            <a:endParaRPr lang="en-US" sz="1200" b="0" strike="noStrike" spc="-1" dirty="0">
              <a:latin typeface="Arial"/>
            </a:endParaRPr>
          </a:p>
        </p:txBody>
      </p:sp>
      <p:pic>
        <p:nvPicPr>
          <p:cNvPr id="76" name="Google Shape;85;p1"/>
          <p:cNvPicPr/>
          <p:nvPr/>
        </p:nvPicPr>
        <p:blipFill>
          <a:blip r:embed="rId6"/>
          <a:srcRect l="11532" t="22381" r="10470" b="22791"/>
          <a:stretch/>
        </p:blipFill>
        <p:spPr>
          <a:xfrm>
            <a:off x="7007040" y="38520"/>
            <a:ext cx="2856960" cy="913680"/>
          </a:xfrm>
          <a:prstGeom prst="rect">
            <a:avLst/>
          </a:prstGeom>
          <a:ln>
            <a:noFill/>
          </a:ln>
        </p:spPr>
      </p:pic>
      <p:sp>
        <p:nvSpPr>
          <p:cNvPr id="77" name="CustomShape 23"/>
          <p:cNvSpPr/>
          <p:nvPr/>
        </p:nvSpPr>
        <p:spPr>
          <a:xfrm>
            <a:off x="6862238" y="6309808"/>
            <a:ext cx="2993958" cy="267480"/>
          </a:xfrm>
          <a:prstGeom prst="rect">
            <a:avLst/>
          </a:prstGeom>
          <a:solidFill>
            <a:srgbClr val="3F4828"/>
          </a:solid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en-US" sz="1200" b="0" strike="noStrike" spc="-1">
                <a:solidFill>
                  <a:srgbClr val="FFFFFF"/>
                </a:solidFill>
                <a:latin typeface="Arial Black"/>
                <a:ea typeface="Arial Black"/>
              </a:rPr>
              <a:t>Contact Information  </a:t>
            </a:r>
            <a:endParaRPr lang="en-US" sz="1200" b="0" strike="noStrike" spc="-1">
              <a:latin typeface="Arial"/>
            </a:endParaRPr>
          </a:p>
        </p:txBody>
      </p:sp>
      <p:sp>
        <p:nvSpPr>
          <p:cNvPr id="78" name="CustomShape 24"/>
          <p:cNvSpPr/>
          <p:nvPr/>
        </p:nvSpPr>
        <p:spPr>
          <a:xfrm>
            <a:off x="171686" y="6355302"/>
            <a:ext cx="2926114" cy="125019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000" b="0" strike="noStrike" spc="-1" dirty="0">
                <a:solidFill>
                  <a:srgbClr val="595959"/>
                </a:solidFill>
                <a:latin typeface="Calibri"/>
                <a:ea typeface="Calibri"/>
              </a:rPr>
              <a:t>Cheryl Bittel MSN, APRN, CCNS, NP-C, CCRN</a:t>
            </a:r>
            <a:endParaRPr lang="en-US" sz="1000" b="0" strike="noStrike" spc="-1" dirty="0">
              <a:latin typeface="Arial"/>
            </a:endParaRPr>
          </a:p>
          <a:p>
            <a:pPr algn="ctr">
              <a:lnSpc>
                <a:spcPct val="100000"/>
              </a:lnSpc>
            </a:pPr>
            <a:r>
              <a:rPr lang="en-US" sz="1000" b="0" strike="noStrike" spc="-1" dirty="0">
                <a:solidFill>
                  <a:srgbClr val="595959"/>
                </a:solidFill>
                <a:latin typeface="Calibri"/>
                <a:ea typeface="Calibri"/>
              </a:rPr>
              <a:t>Brittney Williamson, BSN, RN, CHFN</a:t>
            </a:r>
          </a:p>
          <a:p>
            <a:pPr algn="ctr">
              <a:lnSpc>
                <a:spcPct val="100000"/>
              </a:lnSpc>
            </a:pPr>
            <a:r>
              <a:rPr lang="en-US" sz="1000" b="0" strike="noStrike" spc="-1" dirty="0">
                <a:solidFill>
                  <a:srgbClr val="595959"/>
                </a:solidFill>
                <a:latin typeface="Calibri"/>
                <a:ea typeface="Calibri"/>
              </a:rPr>
              <a:t>(Unit Manager S2E)</a:t>
            </a:r>
            <a:endParaRPr lang="en-US" sz="1000" b="0" strike="noStrike" spc="-1" dirty="0">
              <a:latin typeface="Arial"/>
            </a:endParaRPr>
          </a:p>
          <a:p>
            <a:pPr algn="ctr">
              <a:lnSpc>
                <a:spcPct val="100000"/>
              </a:lnSpc>
            </a:pPr>
            <a:r>
              <a:rPr lang="en-US" sz="1000" b="0" strike="noStrike" spc="-1">
                <a:solidFill>
                  <a:srgbClr val="595959"/>
                </a:solidFill>
                <a:latin typeface="Calibri"/>
                <a:ea typeface="Calibri"/>
              </a:rPr>
              <a:t>Necole Acton, </a:t>
            </a:r>
            <a:r>
              <a:rPr lang="en-US" sz="1000" b="0" strike="noStrike" spc="-1" dirty="0">
                <a:solidFill>
                  <a:srgbClr val="595959"/>
                </a:solidFill>
                <a:latin typeface="Calibri"/>
                <a:ea typeface="Calibri"/>
              </a:rPr>
              <a:t>MSN, NP-C, CTS</a:t>
            </a:r>
            <a:endParaRPr lang="en-US" sz="1000" b="0" strike="noStrike" spc="-1" dirty="0">
              <a:latin typeface="Arial"/>
            </a:endParaRPr>
          </a:p>
          <a:p>
            <a:pPr algn="ctr">
              <a:lnSpc>
                <a:spcPct val="100000"/>
              </a:lnSpc>
            </a:pPr>
            <a:r>
              <a:rPr lang="en-US" sz="1000" b="0" strike="noStrike" spc="-1" dirty="0">
                <a:solidFill>
                  <a:srgbClr val="595959"/>
                </a:solidFill>
                <a:latin typeface="Calibri"/>
                <a:ea typeface="Calibri"/>
              </a:rPr>
              <a:t>Akilah Robinson, BSN, RN, PCCN </a:t>
            </a:r>
          </a:p>
          <a:p>
            <a:pPr algn="ctr">
              <a:lnSpc>
                <a:spcPct val="100000"/>
              </a:lnSpc>
            </a:pPr>
            <a:r>
              <a:rPr lang="en-US" sz="1000" b="0" strike="noStrike" spc="-1" dirty="0">
                <a:solidFill>
                  <a:srgbClr val="595959"/>
                </a:solidFill>
                <a:latin typeface="Calibri"/>
                <a:ea typeface="Calibri"/>
              </a:rPr>
              <a:t>(Unit Educator</a:t>
            </a:r>
            <a:r>
              <a:rPr lang="en-US" sz="1000" spc="-1" dirty="0">
                <a:solidFill>
                  <a:srgbClr val="595959"/>
                </a:solidFill>
                <a:latin typeface="Calibri"/>
                <a:ea typeface="Calibri"/>
              </a:rPr>
              <a:t> </a:t>
            </a:r>
            <a:r>
              <a:rPr lang="en-US" sz="1000" b="0" strike="noStrike" spc="-1" dirty="0">
                <a:solidFill>
                  <a:srgbClr val="595959"/>
                </a:solidFill>
                <a:latin typeface="Calibri"/>
                <a:ea typeface="Calibri"/>
              </a:rPr>
              <a:t>S2E</a:t>
            </a:r>
            <a:r>
              <a:rPr lang="en-US" sz="1000" spc="-1" dirty="0">
                <a:solidFill>
                  <a:srgbClr val="595959"/>
                </a:solidFill>
                <a:latin typeface="Calibri"/>
                <a:ea typeface="Calibri"/>
              </a:rPr>
              <a:t> &amp;</a:t>
            </a:r>
            <a:r>
              <a:rPr lang="en-US" sz="1000" b="0" strike="noStrike" spc="-1" dirty="0">
                <a:solidFill>
                  <a:srgbClr val="595959"/>
                </a:solidFill>
                <a:latin typeface="Calibri"/>
                <a:ea typeface="Calibri"/>
              </a:rPr>
              <a:t> S2D)</a:t>
            </a:r>
            <a:endParaRPr lang="en-US" sz="1000" b="0" strike="noStrike" spc="-1" dirty="0">
              <a:latin typeface="Arial"/>
            </a:endParaRPr>
          </a:p>
          <a:p>
            <a:pPr algn="ctr">
              <a:lnSpc>
                <a:spcPct val="100000"/>
              </a:lnSpc>
            </a:pPr>
            <a:r>
              <a:rPr lang="en-US" sz="1000" b="0" strike="noStrike" spc="-1" dirty="0">
                <a:solidFill>
                  <a:srgbClr val="595959"/>
                </a:solidFill>
                <a:latin typeface="Calibri"/>
                <a:ea typeface="Calibri"/>
              </a:rPr>
              <a:t>Survey Participants </a:t>
            </a:r>
            <a:endParaRPr lang="en-US" sz="1000" b="0" strike="noStrike" spc="-1" dirty="0">
              <a:latin typeface="Arial"/>
            </a:endParaRPr>
          </a:p>
        </p:txBody>
      </p:sp>
      <p:sp>
        <p:nvSpPr>
          <p:cNvPr id="79" name="CustomShape 25"/>
          <p:cNvSpPr/>
          <p:nvPr/>
        </p:nvSpPr>
        <p:spPr>
          <a:xfrm>
            <a:off x="3474720" y="1343520"/>
            <a:ext cx="3017520" cy="136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dirty="0">
                <a:solidFill>
                  <a:srgbClr val="595959"/>
                </a:solidFill>
                <a:latin typeface="Calibri"/>
                <a:ea typeface="Calibri"/>
              </a:rPr>
              <a:t>The project design evaluates not only the current methods being used to secure epicardial pacing wires, but also evaluates the current education and policies. The units involved in </a:t>
            </a:r>
            <a:r>
              <a:rPr lang="en-US" sz="1200" spc="-1" dirty="0">
                <a:solidFill>
                  <a:srgbClr val="595959"/>
                </a:solidFill>
                <a:latin typeface="Calibri"/>
                <a:ea typeface="Calibri"/>
              </a:rPr>
              <a:t>the</a:t>
            </a:r>
            <a:r>
              <a:rPr lang="en-US" sz="1200" b="0" strike="noStrike" spc="-1" dirty="0">
                <a:solidFill>
                  <a:srgbClr val="595959"/>
                </a:solidFill>
                <a:latin typeface="Calibri"/>
                <a:ea typeface="Calibri"/>
              </a:rPr>
              <a:t> project </a:t>
            </a:r>
            <a:r>
              <a:rPr lang="en-US" sz="1200" spc="-1" dirty="0">
                <a:solidFill>
                  <a:srgbClr val="595959"/>
                </a:solidFill>
                <a:latin typeface="Calibri"/>
                <a:ea typeface="Calibri"/>
              </a:rPr>
              <a:t>were</a:t>
            </a:r>
            <a:r>
              <a:rPr lang="en-US" sz="1200" b="0" strike="noStrike" spc="-1" dirty="0">
                <a:solidFill>
                  <a:srgbClr val="595959"/>
                </a:solidFill>
                <a:latin typeface="Calibri"/>
                <a:ea typeface="Calibri"/>
              </a:rPr>
              <a:t> the CVICU and CVSU. </a:t>
            </a:r>
            <a:endParaRPr lang="en-US" sz="1200" b="0" strike="noStrike" spc="-1" dirty="0">
              <a:latin typeface="Arial"/>
            </a:endParaRPr>
          </a:p>
        </p:txBody>
      </p:sp>
      <p:sp>
        <p:nvSpPr>
          <p:cNvPr id="80" name="CustomShape 26"/>
          <p:cNvSpPr/>
          <p:nvPr/>
        </p:nvSpPr>
        <p:spPr>
          <a:xfrm>
            <a:off x="3688920" y="3672360"/>
            <a:ext cx="237312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a:latin typeface="Arial"/>
            </a:endParaRPr>
          </a:p>
          <a:p>
            <a:pPr algn="ctr">
              <a:lnSpc>
                <a:spcPct val="100000"/>
              </a:lnSpc>
            </a:pPr>
            <a:endParaRPr lang="en-US" sz="1800" b="0" strike="noStrike" spc="-1">
              <a:latin typeface="Arial"/>
            </a:endParaRPr>
          </a:p>
        </p:txBody>
      </p:sp>
      <p:sp>
        <p:nvSpPr>
          <p:cNvPr id="81" name="CustomShape 27"/>
          <p:cNvSpPr/>
          <p:nvPr/>
        </p:nvSpPr>
        <p:spPr>
          <a:xfrm>
            <a:off x="3833640" y="6096240"/>
            <a:ext cx="2373120" cy="730800"/>
          </a:xfrm>
          <a:prstGeom prst="rect">
            <a:avLst/>
          </a:prstGeom>
          <a:noFill/>
          <a:ln>
            <a:noFill/>
          </a:ln>
        </p:spPr>
        <p:style>
          <a:lnRef idx="0">
            <a:scrgbClr r="0" g="0" b="0"/>
          </a:lnRef>
          <a:fillRef idx="0">
            <a:scrgbClr r="0" g="0" b="0"/>
          </a:fillRef>
          <a:effectRef idx="0">
            <a:scrgbClr r="0" g="0" b="0"/>
          </a:effectRef>
          <a:fontRef idx="minor"/>
        </p:style>
      </p:sp>
      <p:sp>
        <p:nvSpPr>
          <p:cNvPr id="82" name="CustomShape 28"/>
          <p:cNvSpPr/>
          <p:nvPr/>
        </p:nvSpPr>
        <p:spPr>
          <a:xfrm>
            <a:off x="6894000" y="1343519"/>
            <a:ext cx="2970000" cy="21331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00" b="0" strike="noStrike" spc="-1" dirty="0">
                <a:solidFill>
                  <a:srgbClr val="595959"/>
                </a:solidFill>
                <a:latin typeface="Calibri"/>
                <a:ea typeface="Calibri"/>
              </a:rPr>
              <a:t>NGMC policies and procedures do not require a standardized method of securement of epicardial pacing wires. The survey of staff demonstrated that nurses do not utilize a standardized method of securement.  Future recommendations include implementation of a standardized method and education of all CVICU and CVSU staff. </a:t>
            </a:r>
            <a:endParaRPr lang="en-US" sz="1100" b="0" strike="noStrike" spc="-1" dirty="0">
              <a:latin typeface="Arial"/>
            </a:endParaRPr>
          </a:p>
          <a:p>
            <a:pPr>
              <a:lnSpc>
                <a:spcPct val="100000"/>
              </a:lnSpc>
            </a:pPr>
            <a:r>
              <a:rPr lang="en-US" sz="1100" b="0" strike="noStrike" spc="-1" dirty="0">
                <a:solidFill>
                  <a:srgbClr val="595959"/>
                </a:solidFill>
                <a:latin typeface="Calibri"/>
                <a:ea typeface="Calibri"/>
              </a:rPr>
              <a:t>By properly securing epicardial wires the organization could potentially see a decrease in preventable complications and decrease in access time when use in needed.</a:t>
            </a:r>
            <a:endParaRPr lang="en-US" sz="1100" b="0" strike="noStrike" spc="-1" dirty="0">
              <a:latin typeface="Arial"/>
            </a:endParaRPr>
          </a:p>
          <a:p>
            <a:pPr algn="ctr">
              <a:lnSpc>
                <a:spcPct val="100000"/>
              </a:lnSpc>
            </a:pPr>
            <a:endParaRPr lang="en-US" sz="1100" b="0" strike="noStrike" spc="-1" dirty="0">
              <a:latin typeface="Arial"/>
            </a:endParaRPr>
          </a:p>
          <a:p>
            <a:pPr>
              <a:lnSpc>
                <a:spcPct val="100000"/>
              </a:lnSpc>
            </a:pPr>
            <a:endParaRPr lang="en-US" sz="1100" b="0" strike="noStrike" spc="-1" dirty="0">
              <a:latin typeface="Arial"/>
            </a:endParaRPr>
          </a:p>
          <a:p>
            <a:pPr algn="ctr">
              <a:lnSpc>
                <a:spcPct val="100000"/>
              </a:lnSpc>
            </a:pPr>
            <a:r>
              <a:rPr lang="en-US" sz="1100" b="0" strike="noStrike" spc="-1" dirty="0">
                <a:solidFill>
                  <a:srgbClr val="595959"/>
                </a:solidFill>
                <a:latin typeface="Calibri"/>
                <a:ea typeface="Calibri"/>
              </a:rPr>
              <a:t> </a:t>
            </a:r>
            <a:endParaRPr lang="en-US" sz="1100" b="0" strike="noStrike" spc="-1" dirty="0">
              <a:latin typeface="Arial"/>
            </a:endParaRPr>
          </a:p>
          <a:p>
            <a:pPr algn="ctr">
              <a:lnSpc>
                <a:spcPct val="100000"/>
              </a:lnSpc>
            </a:pPr>
            <a:endParaRPr lang="en-US" sz="1100" b="0" strike="noStrike" spc="-1" dirty="0">
              <a:latin typeface="Arial"/>
            </a:endParaRPr>
          </a:p>
        </p:txBody>
      </p:sp>
      <p:pic>
        <p:nvPicPr>
          <p:cNvPr id="83" name="Picture 6"/>
          <p:cNvPicPr/>
          <p:nvPr/>
        </p:nvPicPr>
        <p:blipFill>
          <a:blip r:embed="rId7"/>
          <a:stretch/>
        </p:blipFill>
        <p:spPr>
          <a:xfrm>
            <a:off x="3646911" y="5860800"/>
            <a:ext cx="1188000" cy="772920"/>
          </a:xfrm>
          <a:prstGeom prst="rect">
            <a:avLst/>
          </a:prstGeom>
          <a:ln>
            <a:noFill/>
          </a:ln>
        </p:spPr>
      </p:pic>
      <p:pic>
        <p:nvPicPr>
          <p:cNvPr id="84" name="Picture 5"/>
          <p:cNvPicPr/>
          <p:nvPr/>
        </p:nvPicPr>
        <p:blipFill>
          <a:blip r:embed="rId8"/>
          <a:srcRect r="9884"/>
          <a:stretch/>
        </p:blipFill>
        <p:spPr>
          <a:xfrm>
            <a:off x="3657600" y="6704280"/>
            <a:ext cx="1188720" cy="854640"/>
          </a:xfrm>
          <a:prstGeom prst="rect">
            <a:avLst/>
          </a:prstGeom>
          <a:ln w="9360">
            <a:noFill/>
          </a:ln>
        </p:spPr>
      </p:pic>
      <p:pic>
        <p:nvPicPr>
          <p:cNvPr id="85" name="Picture 7"/>
          <p:cNvPicPr/>
          <p:nvPr/>
        </p:nvPicPr>
        <p:blipFill>
          <a:blip r:embed="rId9"/>
          <a:srcRect r="13850"/>
          <a:stretch/>
        </p:blipFill>
        <p:spPr>
          <a:xfrm rot="21590400">
            <a:off x="4943160" y="6186600"/>
            <a:ext cx="1277640" cy="882000"/>
          </a:xfrm>
          <a:prstGeom prst="rect">
            <a:avLst/>
          </a:prstGeom>
          <a:ln w="9360">
            <a:noFill/>
          </a:ln>
        </p:spPr>
      </p:pic>
      <p:sp>
        <p:nvSpPr>
          <p:cNvPr id="86" name="TextShape 29"/>
          <p:cNvSpPr txBox="1"/>
          <p:nvPr/>
        </p:nvSpPr>
        <p:spPr>
          <a:xfrm>
            <a:off x="4953030" y="5824800"/>
            <a:ext cx="1269000" cy="331200"/>
          </a:xfrm>
          <a:prstGeom prst="rect">
            <a:avLst/>
          </a:prstGeom>
          <a:noFill/>
          <a:ln>
            <a:noFill/>
          </a:ln>
        </p:spPr>
        <p:txBody>
          <a:bodyPr lIns="90000" tIns="45000" rIns="90000" bIns="45000"/>
          <a:lstStyle/>
          <a:p>
            <a:pPr algn="ctr"/>
            <a:r>
              <a:rPr lang="en-US" sz="900" b="1" spc="-1" dirty="0">
                <a:latin typeface="Arial"/>
              </a:rPr>
              <a:t>Standardized Method</a:t>
            </a:r>
            <a:endParaRPr lang="en-US" sz="900" b="1" strike="noStrike" spc="-1" dirty="0">
              <a:latin typeface="Arial"/>
            </a:endParaRPr>
          </a:p>
        </p:txBody>
      </p:sp>
      <p:sp>
        <p:nvSpPr>
          <p:cNvPr id="87" name="TextShape 30"/>
          <p:cNvSpPr txBox="1"/>
          <p:nvPr/>
        </p:nvSpPr>
        <p:spPr>
          <a:xfrm>
            <a:off x="3653826" y="5598910"/>
            <a:ext cx="1188720" cy="294480"/>
          </a:xfrm>
          <a:prstGeom prst="rect">
            <a:avLst/>
          </a:prstGeom>
          <a:noFill/>
          <a:ln>
            <a:noFill/>
          </a:ln>
        </p:spPr>
        <p:txBody>
          <a:bodyPr lIns="90000" tIns="45000" rIns="90000" bIns="45000"/>
          <a:lstStyle/>
          <a:p>
            <a:pPr algn="ctr"/>
            <a:r>
              <a:rPr lang="en-US" sz="900" b="1" strike="noStrike" spc="-1" dirty="0">
                <a:latin typeface="Arial"/>
              </a:rPr>
              <a:t>Current Method</a:t>
            </a:r>
          </a:p>
        </p:txBody>
      </p:sp>
      <p:pic>
        <p:nvPicPr>
          <p:cNvPr id="88" name="Picture 87"/>
          <p:cNvPicPr/>
          <p:nvPr/>
        </p:nvPicPr>
        <p:blipFill>
          <a:blip r:embed="rId10"/>
          <a:stretch/>
        </p:blipFill>
        <p:spPr>
          <a:xfrm>
            <a:off x="3801585" y="3592080"/>
            <a:ext cx="2358720" cy="1495800"/>
          </a:xfrm>
          <a:prstGeom prst="rect">
            <a:avLst/>
          </a:prstGeom>
          <a:ln>
            <a:noFill/>
          </a:ln>
        </p:spPr>
      </p:pic>
      <p:sp>
        <p:nvSpPr>
          <p:cNvPr id="89" name="TextShape 31"/>
          <p:cNvSpPr txBox="1"/>
          <p:nvPr/>
        </p:nvSpPr>
        <p:spPr>
          <a:xfrm>
            <a:off x="3474720" y="3130200"/>
            <a:ext cx="3017520" cy="488160"/>
          </a:xfrm>
          <a:prstGeom prst="rect">
            <a:avLst/>
          </a:prstGeom>
          <a:noFill/>
          <a:ln>
            <a:noFill/>
          </a:ln>
        </p:spPr>
        <p:txBody>
          <a:bodyPr lIns="90000" tIns="45000" rIns="90000" bIns="45000"/>
          <a:lstStyle/>
          <a:p>
            <a:pPr algn="ctr"/>
            <a:r>
              <a:rPr lang="en-US" sz="1200" b="0" strike="noStrike" spc="-1" dirty="0">
                <a:latin typeface="Calibri"/>
              </a:rPr>
              <a:t>25 nurses within S2E and CVICU were asked which method they see most.</a:t>
            </a:r>
          </a:p>
        </p:txBody>
      </p:sp>
      <p:sp>
        <p:nvSpPr>
          <p:cNvPr id="91" name="TextShape 33"/>
          <p:cNvSpPr txBox="1"/>
          <p:nvPr/>
        </p:nvSpPr>
        <p:spPr>
          <a:xfrm>
            <a:off x="6881813" y="4182588"/>
            <a:ext cx="2975347" cy="1958307"/>
          </a:xfrm>
          <a:prstGeom prst="rect">
            <a:avLst/>
          </a:prstGeom>
          <a:noFill/>
          <a:ln>
            <a:noFill/>
          </a:ln>
        </p:spPr>
        <p:txBody>
          <a:bodyPr lIns="90000" tIns="45000" rIns="90000" bIns="45000"/>
          <a:lstStyle/>
          <a:p>
            <a:r>
              <a:rPr lang="en-US" sz="800" dirty="0" err="1">
                <a:solidFill>
                  <a:srgbClr val="000000"/>
                </a:solidFill>
                <a:latin typeface="Calibri" panose="020F0502020204030204" pitchFamily="34" charset="0"/>
                <a:ea typeface="Calibri" panose="020F0502020204030204" pitchFamily="34" charset="0"/>
              </a:rPr>
              <a:t>Dyal</a:t>
            </a:r>
            <a:r>
              <a:rPr lang="en-US" sz="800" dirty="0">
                <a:solidFill>
                  <a:srgbClr val="000000"/>
                </a:solidFill>
                <a:latin typeface="Calibri" panose="020F0502020204030204" pitchFamily="34" charset="0"/>
                <a:ea typeface="Calibri" panose="020F0502020204030204" pitchFamily="34" charset="0"/>
              </a:rPr>
              <a:t>, H. K., &amp; Sehgal, R. (2015). The catastrophic journey of a</a:t>
            </a:r>
          </a:p>
          <a:p>
            <a:r>
              <a:rPr lang="en-US" sz="800" dirty="0">
                <a:solidFill>
                  <a:srgbClr val="000000"/>
                </a:solidFill>
                <a:latin typeface="Calibri" panose="020F0502020204030204" pitchFamily="34" charset="0"/>
                <a:ea typeface="Calibri" panose="020F0502020204030204" pitchFamily="34" charset="0"/>
              </a:rPr>
              <a:t>        retained temporary epicardial pacemaker wire leading to</a:t>
            </a:r>
          </a:p>
          <a:p>
            <a:r>
              <a:rPr lang="en-US" sz="800" dirty="0">
                <a:solidFill>
                  <a:srgbClr val="000000"/>
                </a:solidFill>
                <a:latin typeface="Calibri" panose="020F0502020204030204" pitchFamily="34" charset="0"/>
                <a:ea typeface="Calibri" panose="020F0502020204030204" pitchFamily="34" charset="0"/>
              </a:rPr>
              <a:t>        enterococcus faecalis endocarditis and subsequent stroke. </a:t>
            </a:r>
            <a:r>
              <a:rPr lang="en-US" sz="800" i="1" dirty="0">
                <a:solidFill>
                  <a:srgbClr val="000000"/>
                </a:solidFill>
                <a:latin typeface="Calibri" panose="020F0502020204030204" pitchFamily="34" charset="0"/>
                <a:ea typeface="Calibri" panose="020F0502020204030204" pitchFamily="34" charset="0"/>
              </a:rPr>
              <a:t>BMJ</a:t>
            </a:r>
          </a:p>
          <a:p>
            <a:r>
              <a:rPr lang="en-US" sz="800" i="1" dirty="0">
                <a:solidFill>
                  <a:srgbClr val="000000"/>
                </a:solidFill>
                <a:latin typeface="Calibri" panose="020F0502020204030204" pitchFamily="34" charset="0"/>
                <a:ea typeface="Calibri" panose="020F0502020204030204" pitchFamily="34" charset="0"/>
              </a:rPr>
              <a:t>       Case Reports. </a:t>
            </a:r>
            <a:r>
              <a:rPr lang="en-US" sz="800" dirty="0" err="1">
                <a:solidFill>
                  <a:srgbClr val="000000"/>
                </a:solidFill>
                <a:latin typeface="Calibri" panose="020F0502020204030204" pitchFamily="34" charset="0"/>
                <a:ea typeface="Calibri" panose="020F0502020204030204" pitchFamily="34" charset="0"/>
              </a:rPr>
              <a:t>doi</a:t>
            </a:r>
            <a:r>
              <a:rPr lang="en-US" sz="800" dirty="0">
                <a:solidFill>
                  <a:srgbClr val="000000"/>
                </a:solidFill>
                <a:latin typeface="Calibri" panose="020F0502020204030204" pitchFamily="34" charset="0"/>
                <a:ea typeface="Calibri" panose="020F0502020204030204" pitchFamily="34" charset="0"/>
              </a:rPr>
              <a:t>: </a:t>
            </a:r>
            <a:r>
              <a:rPr lang="en-US" sz="800" u="sng" dirty="0">
                <a:solidFill>
                  <a:srgbClr val="000000"/>
                </a:solidFill>
                <a:latin typeface="Calibri" panose="020F0502020204030204" pitchFamily="34" charset="0"/>
                <a:ea typeface="Calibri" panose="020F0502020204030204" pitchFamily="34" charset="0"/>
                <a:hlinkClick r:id="rId11">
                  <a:extLst>
                    <a:ext uri="{A12FA001-AC4F-418D-AE19-62706E023703}">
                      <ahyp:hlinkClr xmlns:ahyp="http://schemas.microsoft.com/office/drawing/2018/hyperlinkcolor" val="tx"/>
                    </a:ext>
                  </a:extLst>
                </a:hlinkClick>
              </a:rPr>
              <a:t>http://dx.doi.org/10.1136/bcr-2014-206215</a:t>
            </a:r>
            <a:endParaRPr lang="en-US" sz="800" u="sng" dirty="0">
              <a:solidFill>
                <a:srgbClr val="000000"/>
              </a:solidFill>
              <a:latin typeface="Calibri" panose="020F0502020204030204" pitchFamily="34" charset="0"/>
              <a:ea typeface="Calibri" panose="020F0502020204030204" pitchFamily="34" charset="0"/>
            </a:endParaRPr>
          </a:p>
          <a:p>
            <a:r>
              <a:rPr lang="en-US" sz="800" u="sng" dirty="0">
                <a:solidFill>
                  <a:srgbClr val="000000"/>
                </a:solidFill>
                <a:latin typeface="Calibri" panose="020F0502020204030204" pitchFamily="34" charset="0"/>
                <a:ea typeface="Calibri" panose="020F0502020204030204" pitchFamily="34" charset="0"/>
              </a:rPr>
              <a:t> </a:t>
            </a:r>
          </a:p>
          <a:p>
            <a:r>
              <a:rPr lang="en-US" sz="800" dirty="0">
                <a:solidFill>
                  <a:srgbClr val="000000"/>
                </a:solidFill>
                <a:latin typeface="Calibri" panose="020F0502020204030204" pitchFamily="34" charset="0"/>
              </a:rPr>
              <a:t>McNaughton, A. (2013). Indications for </a:t>
            </a:r>
          </a:p>
          <a:p>
            <a:r>
              <a:rPr lang="en-US" sz="800" dirty="0">
                <a:solidFill>
                  <a:srgbClr val="000000"/>
                </a:solidFill>
                <a:latin typeface="Calibri" panose="020F0502020204030204" pitchFamily="34" charset="0"/>
              </a:rPr>
              <a:t>       postoperative(transthoracic) epicardial pacing. </a:t>
            </a:r>
            <a:r>
              <a:rPr lang="en-US" sz="800" i="1" dirty="0">
                <a:solidFill>
                  <a:srgbClr val="000000"/>
                </a:solidFill>
                <a:latin typeface="Calibri" panose="020F0502020204030204" pitchFamily="34" charset="0"/>
              </a:rPr>
              <a:t>British Journal </a:t>
            </a:r>
          </a:p>
          <a:p>
            <a:r>
              <a:rPr lang="en-US" sz="800" i="1" dirty="0">
                <a:solidFill>
                  <a:srgbClr val="000000"/>
                </a:solidFill>
                <a:latin typeface="Calibri" panose="020F0502020204030204" pitchFamily="34" charset="0"/>
              </a:rPr>
              <a:t>       of  Cardiac Nursing, 8</a:t>
            </a:r>
            <a:r>
              <a:rPr lang="en-US" sz="800" dirty="0">
                <a:solidFill>
                  <a:srgbClr val="000000"/>
                </a:solidFill>
                <a:latin typeface="Calibri" panose="020F0502020204030204" pitchFamily="34" charset="0"/>
              </a:rPr>
              <a:t>(12), 593-595.  Retrieved from</a:t>
            </a:r>
          </a:p>
          <a:p>
            <a:r>
              <a:rPr lang="en-US" sz="800" dirty="0">
                <a:solidFill>
                  <a:srgbClr val="000000"/>
                </a:solidFill>
                <a:latin typeface="Calibri" panose="020F0502020204030204" pitchFamily="34" charset="0"/>
              </a:rPr>
              <a:t>      </a:t>
            </a:r>
            <a:r>
              <a:rPr lang="en-US" sz="800" u="sng" dirty="0">
                <a:latin typeface="Calibri" panose="020F0502020204030204" pitchFamily="34" charset="0"/>
                <a:hlinkClick r:id="rId12">
                  <a:extLst>
                    <a:ext uri="{A12FA001-AC4F-418D-AE19-62706E023703}">
                      <ahyp:hlinkClr xmlns:ahyp="http://schemas.microsoft.com/office/drawing/2018/hyperlinkcolor" val="tx"/>
                    </a:ext>
                  </a:extLst>
                </a:hlinkClick>
              </a:rPr>
              <a:t>http://search.ebsco.com.libproxyb.ggc.edu/login.aspx</a:t>
            </a:r>
            <a:r>
              <a:rPr lang="en-US" sz="800" u="sng" dirty="0">
                <a:latin typeface="Calibri" panose="020F0502020204030204" pitchFamily="34" charset="0"/>
              </a:rPr>
              <a:t>?</a:t>
            </a:r>
          </a:p>
          <a:p>
            <a:r>
              <a:rPr lang="en-US" sz="800" dirty="0">
                <a:solidFill>
                  <a:srgbClr val="000000"/>
                </a:solidFill>
                <a:latin typeface="Calibri" panose="020F0502020204030204" pitchFamily="34" charset="0"/>
              </a:rPr>
              <a:t>      </a:t>
            </a:r>
            <a:r>
              <a:rPr lang="en-US" sz="800" u="sng" dirty="0">
                <a:latin typeface="Calibri" panose="020F0502020204030204" pitchFamily="34" charset="0"/>
              </a:rPr>
              <a:t>direct=</a:t>
            </a:r>
            <a:r>
              <a:rPr lang="en-US" sz="800" u="sng" dirty="0" err="1">
                <a:latin typeface="Calibri" panose="020F0502020204030204" pitchFamily="34" charset="0"/>
              </a:rPr>
              <a:t>true&amp;db</a:t>
            </a:r>
            <a:r>
              <a:rPr lang="en-US" sz="800" u="sng" dirty="0">
                <a:latin typeface="Calibri" panose="020F0502020204030204" pitchFamily="34" charset="0"/>
              </a:rPr>
              <a:t>=</a:t>
            </a:r>
            <a:r>
              <a:rPr lang="en-US" sz="800" u="sng" dirty="0" err="1">
                <a:latin typeface="Calibri" panose="020F0502020204030204" pitchFamily="34" charset="0"/>
              </a:rPr>
              <a:t>ccm&amp;AN</a:t>
            </a:r>
            <a:r>
              <a:rPr lang="en-US" sz="800" u="sng" dirty="0">
                <a:latin typeface="Calibri" panose="020F0502020204030204" pitchFamily="34" charset="0"/>
              </a:rPr>
              <a:t>=104127100&amp;site=</a:t>
            </a:r>
            <a:r>
              <a:rPr lang="en-US" sz="800" u="sng" dirty="0" err="1">
                <a:latin typeface="Calibri" panose="020F0502020204030204" pitchFamily="34" charset="0"/>
              </a:rPr>
              <a:t>eds-live&amp;scope</a:t>
            </a:r>
            <a:r>
              <a:rPr lang="en-US" sz="800" u="sng" dirty="0">
                <a:latin typeface="Calibri" panose="020F0502020204030204" pitchFamily="34" charset="0"/>
              </a:rPr>
              <a:t>=site</a:t>
            </a:r>
          </a:p>
          <a:p>
            <a:endParaRPr lang="en-US" sz="800" dirty="0">
              <a:solidFill>
                <a:srgbClr val="000000"/>
              </a:solidFill>
              <a:latin typeface="Calibri" panose="020F0502020204030204" pitchFamily="34" charset="0"/>
            </a:endParaRPr>
          </a:p>
          <a:p>
            <a:r>
              <a:rPr lang="en-US" sz="800" dirty="0">
                <a:solidFill>
                  <a:srgbClr val="000000"/>
                </a:solidFill>
                <a:latin typeface="Calibri" panose="020F0502020204030204" pitchFamily="34" charset="0"/>
              </a:rPr>
              <a:t>Mennella, H. D. A.-B., &amp; </a:t>
            </a:r>
            <a:r>
              <a:rPr lang="en-US" sz="800" dirty="0" err="1">
                <a:solidFill>
                  <a:srgbClr val="000000"/>
                </a:solidFill>
                <a:latin typeface="Calibri" panose="020F0502020204030204" pitchFamily="34" charset="0"/>
              </a:rPr>
              <a:t>Woten</a:t>
            </a:r>
            <a:r>
              <a:rPr lang="en-US" sz="800" dirty="0">
                <a:solidFill>
                  <a:srgbClr val="000000"/>
                </a:solidFill>
                <a:latin typeface="Calibri" panose="020F0502020204030204" pitchFamily="34" charset="0"/>
              </a:rPr>
              <a:t>, M. R. B. (2019). Epicardial pacing</a:t>
            </a:r>
          </a:p>
          <a:p>
            <a:r>
              <a:rPr lang="en-US" sz="800" dirty="0">
                <a:solidFill>
                  <a:srgbClr val="000000"/>
                </a:solidFill>
                <a:latin typeface="Calibri" panose="020F0502020204030204" pitchFamily="34" charset="0"/>
              </a:rPr>
              <a:t>       wires: Caring for and using. </a:t>
            </a:r>
            <a:r>
              <a:rPr lang="en-US" sz="800" i="1" dirty="0">
                <a:solidFill>
                  <a:srgbClr val="000000"/>
                </a:solidFill>
                <a:latin typeface="Calibri" panose="020F0502020204030204" pitchFamily="34" charset="0"/>
              </a:rPr>
              <a:t>CINAHL Nursing Guide</a:t>
            </a:r>
            <a:r>
              <a:rPr lang="en-US" sz="800" dirty="0">
                <a:solidFill>
                  <a:srgbClr val="000000"/>
                </a:solidFill>
                <a:latin typeface="Calibri" panose="020F0502020204030204" pitchFamily="34" charset="0"/>
              </a:rPr>
              <a:t>. Retrieved</a:t>
            </a:r>
          </a:p>
          <a:p>
            <a:r>
              <a:rPr lang="en-US" sz="800" dirty="0">
                <a:solidFill>
                  <a:srgbClr val="000000"/>
                </a:solidFill>
                <a:latin typeface="Calibri" panose="020F0502020204030204" pitchFamily="34" charset="0"/>
              </a:rPr>
              <a:t>       from </a:t>
            </a:r>
            <a:r>
              <a:rPr lang="en-US" sz="800" dirty="0">
                <a:latin typeface="Calibri" panose="020F0502020204030204" pitchFamily="34" charset="0"/>
                <a:hlinkClick r:id="rId13">
                  <a:extLst>
                    <a:ext uri="{A12FA001-AC4F-418D-AE19-62706E023703}">
                      <ahyp:hlinkClr xmlns:ahyp="http://schemas.microsoft.com/office/drawing/2018/hyperlinkcolor" val="tx"/>
                    </a:ext>
                  </a:extLst>
                </a:hlinkClick>
              </a:rPr>
              <a:t>http://search.ebscohost.com/login.aspx?direct=tru&amp;bd</a:t>
            </a:r>
            <a:endParaRPr lang="en-US" sz="800" dirty="0">
              <a:latin typeface="Calibri" panose="020F0502020204030204" pitchFamily="34" charset="0"/>
            </a:endParaRPr>
          </a:p>
          <a:p>
            <a:r>
              <a:rPr lang="en-US" sz="800" dirty="0">
                <a:solidFill>
                  <a:srgbClr val="000000"/>
                </a:solidFill>
                <a:latin typeface="Calibri" panose="020F0502020204030204" pitchFamily="34" charset="0"/>
              </a:rPr>
              <a:t>       </a:t>
            </a:r>
            <a:r>
              <a:rPr lang="en-US" sz="800" u="sng" dirty="0">
                <a:solidFill>
                  <a:srgbClr val="000000"/>
                </a:solidFill>
                <a:latin typeface="Calibri" panose="020F0502020204030204" pitchFamily="34" charset="0"/>
              </a:rPr>
              <a:t>=</a:t>
            </a:r>
            <a:r>
              <a:rPr lang="en-US" sz="800" u="sng" dirty="0" err="1">
                <a:solidFill>
                  <a:srgbClr val="000000"/>
                </a:solidFill>
                <a:latin typeface="Calibri" panose="020F0502020204030204" pitchFamily="34" charset="0"/>
              </a:rPr>
              <a:t>nup&amp;AN</a:t>
            </a:r>
            <a:r>
              <a:rPr lang="en-US" sz="800" u="sng" dirty="0">
                <a:solidFill>
                  <a:srgbClr val="000000"/>
                </a:solidFill>
                <a:latin typeface="Calibri" panose="020F0502020204030204" pitchFamily="34" charset="0"/>
              </a:rPr>
              <a:t>=T704068&amp;site=</a:t>
            </a:r>
            <a:r>
              <a:rPr lang="en-US" sz="800" u="sng" dirty="0" err="1">
                <a:solidFill>
                  <a:srgbClr val="000000"/>
                </a:solidFill>
                <a:latin typeface="Calibri" panose="020F0502020204030204" pitchFamily="34" charset="0"/>
              </a:rPr>
              <a:t>nup-live&amp;scope</a:t>
            </a:r>
            <a:r>
              <a:rPr lang="en-US" sz="800" u="sng" dirty="0">
                <a:solidFill>
                  <a:srgbClr val="000000"/>
                </a:solidFill>
                <a:latin typeface="Calibri" panose="020F0502020204030204" pitchFamily="34" charset="0"/>
              </a:rPr>
              <a:t>=site</a:t>
            </a:r>
          </a:p>
          <a:p>
            <a:endParaRPr lang="en-US" sz="800" u="sng" dirty="0">
              <a:solidFill>
                <a:srgbClr val="000000"/>
              </a:solidFill>
              <a:latin typeface="Calibri" panose="020F0502020204030204" pitchFamily="34" charset="0"/>
            </a:endParaRPr>
          </a:p>
          <a:p>
            <a:endParaRPr lang="en-US" sz="700" dirty="0">
              <a:solidFill>
                <a:srgbClr val="000000"/>
              </a:solidFill>
              <a:latin typeface="Calibri" panose="020F0502020204030204" pitchFamily="34" charset="0"/>
            </a:endParaRPr>
          </a:p>
        </p:txBody>
      </p:sp>
      <p:pic>
        <p:nvPicPr>
          <p:cNvPr id="5" name="Audio 4">
            <a:hlinkClick r:id="" action="ppaction://media"/>
            <a:extLst>
              <a:ext uri="{FF2B5EF4-FFF2-40B4-BE49-F238E27FC236}">
                <a16:creationId xmlns:a16="http://schemas.microsoft.com/office/drawing/2014/main" id="{69D09035-C9E5-4059-97D8-07124A655863}"/>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9499600" y="72136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976"/>
    </mc:Choice>
    <mc:Fallback xmlns="">
      <p:transition spd="slow" advTm="2009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F5E7B9"/>
      </a:lt2>
      <a:accent1>
        <a:srgbClr val="B52E29"/>
      </a:accent1>
      <a:accent2>
        <a:srgbClr val="6BADE3"/>
      </a:accent2>
      <a:accent3>
        <a:srgbClr val="F0C456"/>
      </a:accent3>
      <a:accent4>
        <a:srgbClr val="60958D"/>
      </a:accent4>
      <a:accent5>
        <a:srgbClr val="E5554B"/>
      </a:accent5>
      <a:accent6>
        <a:srgbClr val="D5BFA5"/>
      </a:accent6>
      <a:hlink>
        <a:srgbClr val="E6C660"/>
      </a:hlink>
      <a:folHlink>
        <a:srgbClr val="A6A6A6"/>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TotalTime>
  <Words>594</Words>
  <Application>Microsoft Office PowerPoint</Application>
  <PresentationFormat>Custom</PresentationFormat>
  <Paragraphs>61</Paragraphs>
  <Slides>1</Slides>
  <Notes>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Constantia</vt:lpstr>
      <vt:lpstr>Symbol</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Dana Nation</dc:creator>
  <dc:description/>
  <cp:lastModifiedBy>Rochelle Tinman</cp:lastModifiedBy>
  <cp:revision>17</cp:revision>
  <dcterms:created xsi:type="dcterms:W3CDTF">2017-05-18T17:10:24Z</dcterms:created>
  <dcterms:modified xsi:type="dcterms:W3CDTF">2020-09-01T17:13:21Z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Custom</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y fmtid="{D5CDD505-2E9C-101B-9397-08002B2CF9AE}" pid="12" name="_TemplateID">
    <vt:lpwstr>TC034618329991</vt:lpwstr>
  </property>
</Properties>
</file>