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6" r:id="rId4"/>
  </p:sldIdLst>
  <p:sldSz cx="43891200" cy="32918400"/>
  <p:notesSz cx="7010400" cy="92964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24"/>
    <a:srgbClr val="5C99B0"/>
    <a:srgbClr val="004750"/>
    <a:srgbClr val="404726"/>
    <a:srgbClr val="525249"/>
    <a:srgbClr val="959300"/>
    <a:srgbClr val="643276"/>
    <a:srgbClr val="8246AF"/>
    <a:srgbClr val="F3F5FA"/>
    <a:srgbClr val="CDD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4729" autoAdjust="0"/>
  </p:normalViewPr>
  <p:slideViewPr>
    <p:cSldViewPr snapToGrid="0" snapToObjects="1" showGuides="1">
      <p:cViewPr varScale="1">
        <p:scale>
          <a:sx n="15" d="100"/>
          <a:sy n="15" d="100"/>
        </p:scale>
        <p:origin x="1770" y="96"/>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0158C5BC-9A70-462C-B28D-9600239EAC64}" type="datetimeFigureOut">
              <a:rPr lang="en-US" smtClean="0"/>
              <a:pPr/>
              <a:t>9/1/2020</a:t>
            </a:fld>
            <a:endParaRPr lang="en-US" dirty="0"/>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6CC2317-6751-4CD4-9995-8782DD78E936}" type="datetimeFigureOut">
              <a:rPr lang="en-US" smtClean="0"/>
              <a:pPr/>
              <a:t>9/1/2020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bg>
      <p:bgPr>
        <a:solidFill>
          <a:srgbClr val="959300">
            <a:alpha val="54000"/>
          </a:srgb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04188" y="5976145"/>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6" name="Text Placeholder 5"/>
          <p:cNvSpPr>
            <a:spLocks noGrp="1"/>
          </p:cNvSpPr>
          <p:nvPr>
            <p:ph type="body" sz="quarter" idx="11"/>
          </p:nvPr>
        </p:nvSpPr>
        <p:spPr>
          <a:xfrm>
            <a:off x="922341"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0" name="Text Placeholder 5"/>
          <p:cNvSpPr>
            <a:spLocks noGrp="1"/>
          </p:cNvSpPr>
          <p:nvPr>
            <p:ph type="body" sz="quarter" idx="20"/>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1" name="Text Placeholder 3"/>
          <p:cNvSpPr>
            <a:spLocks noGrp="1"/>
          </p:cNvSpPr>
          <p:nvPr>
            <p:ph type="body" sz="quarter" idx="21" hasCustomPrompt="1"/>
          </p:nvPr>
        </p:nvSpPr>
        <p:spPr>
          <a:xfrm>
            <a:off x="11587165" y="5976145"/>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6"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3" name="Text Placeholder 3"/>
          <p:cNvSpPr>
            <a:spLocks noGrp="1"/>
          </p:cNvSpPr>
          <p:nvPr>
            <p:ph type="body" sz="quarter" idx="23" hasCustomPrompt="1"/>
          </p:nvPr>
        </p:nvSpPr>
        <p:spPr>
          <a:xfrm>
            <a:off x="22258339" y="6012721"/>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250400" y="5073261"/>
            <a:ext cx="10058400"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5" name="Text Placeholder 5"/>
          <p:cNvSpPr>
            <a:spLocks noGrp="1"/>
          </p:cNvSpPr>
          <p:nvPr>
            <p:ph type="body" sz="quarter" idx="25" hasCustomPrompt="1"/>
          </p:nvPr>
        </p:nvSpPr>
        <p:spPr>
          <a:xfrm>
            <a:off x="32914027" y="507326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6" name="Text Placeholder 3"/>
          <p:cNvSpPr>
            <a:spLocks noGrp="1"/>
          </p:cNvSpPr>
          <p:nvPr>
            <p:ph type="body" sz="quarter" idx="26" hasCustomPrompt="1"/>
          </p:nvPr>
        </p:nvSpPr>
        <p:spPr>
          <a:xfrm>
            <a:off x="32914027" y="5939569"/>
            <a:ext cx="10047018"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2914027"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2914027" y="2567940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0" name="Text Placeholder 3"/>
          <p:cNvSpPr>
            <a:spLocks noGrp="1"/>
          </p:cNvSpPr>
          <p:nvPr>
            <p:ph type="body" sz="quarter" idx="96"/>
          </p:nvPr>
        </p:nvSpPr>
        <p:spPr>
          <a:xfrm>
            <a:off x="904188" y="14951552"/>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78" name="Text Placeholder 76"/>
          <p:cNvSpPr>
            <a:spLocks noGrp="1"/>
          </p:cNvSpPr>
          <p:nvPr>
            <p:ph type="body" sz="quarter" idx="151" hasCustomPrompt="1"/>
          </p:nvPr>
        </p:nvSpPr>
        <p:spPr>
          <a:xfrm>
            <a:off x="1433745" y="2432971"/>
            <a:ext cx="297290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79" name="Text Placeholder 76"/>
          <p:cNvSpPr>
            <a:spLocks noGrp="1"/>
          </p:cNvSpPr>
          <p:nvPr>
            <p:ph type="body" sz="quarter" idx="153" hasCustomPrompt="1"/>
          </p:nvPr>
        </p:nvSpPr>
        <p:spPr>
          <a:xfrm>
            <a:off x="1433745" y="794997"/>
            <a:ext cx="297290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19"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601732"/>
            <a:ext cx="10430222" cy="33376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extLst>
      <p:ext uri="{BB962C8B-B14F-4D97-AF65-F5344CB8AC3E}">
        <p14:creationId xmlns:p14="http://schemas.microsoft.com/office/powerpoint/2010/main" val="50494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3 columns">
    <p:bg>
      <p:bgPr>
        <a:solidFill>
          <a:srgbClr val="959300">
            <a:alpha val="54000"/>
          </a:srgbClr>
        </a:solidFill>
        <a:effectLst/>
      </p:bgPr>
    </p:bg>
    <p:spTree>
      <p:nvGrpSpPr>
        <p:cNvPr id="1" name=""/>
        <p:cNvGrpSpPr/>
        <p:nvPr/>
      </p:nvGrpSpPr>
      <p:grpSpPr>
        <a:xfrm>
          <a:off x="0" y="0"/>
          <a:ext cx="0" cy="0"/>
          <a:chOff x="0" y="0"/>
          <a:chExt cx="0" cy="0"/>
        </a:xfrm>
      </p:grpSpPr>
      <p:sp>
        <p:nvSpPr>
          <p:cNvPr id="65" name="Text Placeholder 76"/>
          <p:cNvSpPr>
            <a:spLocks noGrp="1"/>
          </p:cNvSpPr>
          <p:nvPr>
            <p:ph type="body" sz="quarter" idx="151" hasCustomPrompt="1"/>
          </p:nvPr>
        </p:nvSpPr>
        <p:spPr>
          <a:xfrm>
            <a:off x="1360593" y="2484787"/>
            <a:ext cx="296909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360593" y="846813"/>
            <a:ext cx="296909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4" name="Text Placeholder 3"/>
          <p:cNvSpPr>
            <a:spLocks noGrp="1"/>
          </p:cNvSpPr>
          <p:nvPr>
            <p:ph type="body" sz="quarter" idx="10" hasCustomPrompt="1"/>
          </p:nvPr>
        </p:nvSpPr>
        <p:spPr>
          <a:xfrm>
            <a:off x="904186" y="5838153"/>
            <a:ext cx="13591277"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936695"/>
            <a:ext cx="13573126"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3" name="Text Placeholder 3"/>
          <p:cNvSpPr>
            <a:spLocks noGrp="1"/>
          </p:cNvSpPr>
          <p:nvPr>
            <p:ph type="body" sz="quarter" idx="23" hasCustomPrompt="1"/>
          </p:nvPr>
        </p:nvSpPr>
        <p:spPr>
          <a:xfrm>
            <a:off x="15162215" y="583815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4936695"/>
            <a:ext cx="1357947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29395741" y="4936695"/>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29395741" y="5838153"/>
            <a:ext cx="13576029"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solidFill>
            <a:srgbClr val="404726"/>
          </a:solidFill>
        </p:spPr>
        <p:txBody>
          <a:bodyPr wrap="square" lIns="91436" tIns="91436" rIns="91436" bIns="91436" anchor="ctr" anchorCtr="0">
            <a:spAutoFit/>
          </a:bodyPr>
          <a:lstStyle>
            <a:lvl1pPr marL="0" indent="0" algn="ctr">
              <a:buNone/>
              <a:tabLst/>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49916"/>
            <a:ext cx="10430222" cy="333767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1.v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oleObject" Target="../embeddings/oleObject4.bin"/><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2.vml"/><Relationship Id="rId7" Type="http://schemas.openxmlformats.org/officeDocument/2006/relationships/oleObject" Target="../embeddings/oleObject6.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7.bin"/><Relationship Id="rId10" Type="http://schemas.openxmlformats.org/officeDocument/2006/relationships/image" Target="../media/image7.jpeg"/><Relationship Id="rId4" Type="http://schemas.openxmlformats.org/officeDocument/2006/relationships/oleObject" Target="../embeddings/oleObject5.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1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171774"/>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248251"/>
            <a:ext cx="43891200" cy="45719"/>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047489"/>
            <a:ext cx="10058400" cy="27164332"/>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7692"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userDrawn="1"/>
        </p:nvSpPr>
        <p:spPr>
          <a:xfrm>
            <a:off x="22253046"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userDrawn="1"/>
        </p:nvSpPr>
        <p:spPr>
          <a:xfrm>
            <a:off x="32918400"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2" r:id="rId1"/>
    <p:sldLayoutId id="2147483672" r:id="rId2"/>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767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157663"/>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4914901"/>
            <a:ext cx="13577436" cy="27213792"/>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15154504"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29386670"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407"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408"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409"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410"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005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60315" y="4084927"/>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431"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432"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433"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434"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6.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99B0"/>
        </a:solidFill>
        <a:effectLst/>
      </p:bgPr>
    </p:bg>
    <p:spTree>
      <p:nvGrpSpPr>
        <p:cNvPr id="1" name=""/>
        <p:cNvGrpSpPr/>
        <p:nvPr/>
      </p:nvGrpSpPr>
      <p:grpSpPr>
        <a:xfrm>
          <a:off x="0" y="0"/>
          <a:ext cx="0" cy="0"/>
          <a:chOff x="0" y="0"/>
          <a:chExt cx="0" cy="0"/>
        </a:xfrm>
      </p:grpSpPr>
      <p:sp>
        <p:nvSpPr>
          <p:cNvPr id="456" name="Rectangle 455"/>
          <p:cNvSpPr/>
          <p:nvPr/>
        </p:nvSpPr>
        <p:spPr>
          <a:xfrm>
            <a:off x="0" y="0"/>
            <a:ext cx="43891200" cy="4476016"/>
          </a:xfrm>
          <a:prstGeom prst="rect">
            <a:avLst/>
          </a:prstGeom>
          <a:solidFill>
            <a:srgbClr val="004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ext Placeholder 449"/>
          <p:cNvSpPr>
            <a:spLocks noGrp="1"/>
          </p:cNvSpPr>
          <p:nvPr>
            <p:ph type="body" sz="quarter" idx="10"/>
          </p:nvPr>
        </p:nvSpPr>
        <p:spPr>
          <a:xfrm>
            <a:off x="1035703" y="5922627"/>
            <a:ext cx="9793366" cy="17697130"/>
          </a:xfrm>
        </p:spPr>
        <p:txBody>
          <a:bodyPr/>
          <a:lstStyle/>
          <a:p>
            <a:r>
              <a:rPr lang="en-US" sz="2800" dirty="0">
                <a:solidFill>
                  <a:schemeClr val="tx1"/>
                </a:solidFill>
              </a:rPr>
              <a:t>Underserved and minority populations in many counties of Georgia have higher rates of tobacco use and increased lung cancer mortality. The same populations also experience additional stigma from providers, friends and family, and the community for continued tobacco use in the presence of known health and socioeconomic consequences.  With less than 4% of the eligible insured population receiving low dose cat scan (LDCT) lung cancer screening nationally, the numbers of underinsured, uninsured, and minority populations receiving LDCT lung cancer screenings are even smaller (Jemal &amp; Fedewa, 2017) (Japuntich, Krieger, Salvas, &amp; Carey, 2018).  In Hall County, Georgia, only one uninsured patient participated in a lung cancer screening in 2018.  Barriers like transportation, lack of insurance, paid time off at work, absence of a regular healthcare provider combined with low socioeconomic status reduce the likelihood of the underserved receiving lung cancer screenings (Green, Guerrier-Adams, Schiavone, &amp; Smith, 2013). To mitigate potential barriers to lung cancer screenings for underserved and minority populations in Hall County, Georgia, an American Cancer Society funded project was implemented.  The goals of the project were to increase the number of underserved eligible candidates in Hall County, Georgia, screened for lung cancer, reduce transportation barriers for screening participants, and provide transportation assistance and rehabilitation services for participants diagnosed with lung cancer through the grant.  In collaboration with Good News Clinic in Gainesville, Georgia, a goal of twenty participants was set.  During the first funding period, February 2019 - July 2019, a total of eleven participants were identified and received no-cost lung cancer screening.  No abnormalities or incidental findings were identified in the eleven participants.  For the second funding period, August 2019 – February 2020, an additional eleven participants were identified and screened.  In total, twenty-two lung cancer screenings were performed with grant funding. To reduce transportation barriers and to incentivize participants to complete lung cancer screening, participants also received gas cards at the completion of the scan.  Although the results were monitored and tracked by an oncology nurse, Good News Clinic provided participants with the results of the screenings. </a:t>
            </a:r>
          </a:p>
        </p:txBody>
      </p:sp>
      <p:sp>
        <p:nvSpPr>
          <p:cNvPr id="453" name="Text Placeholder 452"/>
          <p:cNvSpPr>
            <a:spLocks noGrp="1"/>
          </p:cNvSpPr>
          <p:nvPr>
            <p:ph type="body" sz="quarter" idx="11"/>
          </p:nvPr>
        </p:nvSpPr>
        <p:spPr>
          <a:solidFill>
            <a:srgbClr val="F26724"/>
          </a:solidFill>
        </p:spPr>
        <p:txBody>
          <a:bodyPr/>
          <a:lstStyle/>
          <a:p>
            <a:pPr lvl="0"/>
            <a:r>
              <a:rPr lang="en-US" dirty="0"/>
              <a:t>Background</a:t>
            </a:r>
          </a:p>
        </p:txBody>
      </p:sp>
      <p:sp>
        <p:nvSpPr>
          <p:cNvPr id="455" name="Text Placeholder 454"/>
          <p:cNvSpPr>
            <a:spLocks noGrp="1"/>
          </p:cNvSpPr>
          <p:nvPr>
            <p:ph type="body" sz="quarter" idx="19"/>
          </p:nvPr>
        </p:nvSpPr>
        <p:spPr>
          <a:xfrm>
            <a:off x="1017023" y="30713968"/>
            <a:ext cx="10058400" cy="861752"/>
          </a:xfrm>
        </p:spPr>
        <p:txBody>
          <a:bodyPr/>
          <a:lstStyle/>
          <a:p>
            <a:pPr algn="ctr"/>
            <a:r>
              <a:rPr lang="en-US" dirty="0"/>
              <a:t>2012-2016 Georgia lung cancer incidence rates by county</a:t>
            </a:r>
          </a:p>
        </p:txBody>
      </p:sp>
      <p:sp>
        <p:nvSpPr>
          <p:cNvPr id="24" name="Text Placeholder 23"/>
          <p:cNvSpPr>
            <a:spLocks noGrp="1"/>
          </p:cNvSpPr>
          <p:nvPr>
            <p:ph type="body" sz="quarter" idx="22"/>
          </p:nvPr>
        </p:nvSpPr>
        <p:spPr>
          <a:xfrm>
            <a:off x="11587162" y="4891667"/>
            <a:ext cx="10047018" cy="865851"/>
          </a:xfrm>
          <a:solidFill>
            <a:srgbClr val="F26724"/>
          </a:solidFill>
        </p:spPr>
        <p:txBody>
          <a:bodyPr/>
          <a:lstStyle/>
          <a:p>
            <a:r>
              <a:rPr lang="en-US" dirty="0"/>
              <a:t>Grant Goals</a:t>
            </a:r>
          </a:p>
        </p:txBody>
      </p:sp>
      <p:sp>
        <p:nvSpPr>
          <p:cNvPr id="26" name="Text Placeholder 25"/>
          <p:cNvSpPr>
            <a:spLocks noGrp="1"/>
          </p:cNvSpPr>
          <p:nvPr>
            <p:ph type="body" sz="quarter" idx="24"/>
          </p:nvPr>
        </p:nvSpPr>
        <p:spPr>
          <a:xfrm>
            <a:off x="22364289" y="5003473"/>
            <a:ext cx="9925301" cy="754045"/>
          </a:xfrm>
          <a:solidFill>
            <a:srgbClr val="F26724"/>
          </a:solidFill>
        </p:spPr>
        <p:txBody>
          <a:bodyPr/>
          <a:lstStyle/>
          <a:p>
            <a:r>
              <a:rPr lang="en-US" dirty="0"/>
              <a:t>Grant Outcomes</a:t>
            </a:r>
          </a:p>
        </p:txBody>
      </p:sp>
      <p:sp>
        <p:nvSpPr>
          <p:cNvPr id="29" name="Text Placeholder 28"/>
          <p:cNvSpPr>
            <a:spLocks noGrp="1"/>
          </p:cNvSpPr>
          <p:nvPr>
            <p:ph type="body" sz="quarter" idx="27"/>
          </p:nvPr>
        </p:nvSpPr>
        <p:spPr>
          <a:xfrm>
            <a:off x="32893127" y="5062621"/>
            <a:ext cx="10047018" cy="754045"/>
          </a:xfrm>
          <a:solidFill>
            <a:srgbClr val="F26724"/>
          </a:solidFill>
        </p:spPr>
        <p:txBody>
          <a:bodyPr/>
          <a:lstStyle/>
          <a:p>
            <a:r>
              <a:rPr lang="en-US" dirty="0"/>
              <a:t>References</a:t>
            </a:r>
          </a:p>
        </p:txBody>
      </p:sp>
      <p:sp>
        <p:nvSpPr>
          <p:cNvPr id="30" name="Text Placeholder 29"/>
          <p:cNvSpPr>
            <a:spLocks noGrp="1"/>
          </p:cNvSpPr>
          <p:nvPr>
            <p:ph type="body" sz="quarter" idx="28"/>
          </p:nvPr>
        </p:nvSpPr>
        <p:spPr>
          <a:xfrm>
            <a:off x="33024640" y="5659622"/>
            <a:ext cx="10052050" cy="10593647"/>
          </a:xfrm>
        </p:spPr>
        <p:txBody>
          <a:bodyPr/>
          <a:lstStyle/>
          <a:p>
            <a:r>
              <a:rPr lang="en-US" sz="3200" dirty="0">
                <a:solidFill>
                  <a:schemeClr val="tx1"/>
                </a:solidFill>
              </a:rPr>
              <a:t>Green, P., Guerrier-Adams, S., Okunji, P., Schiavone, D., &amp; Smith, J. (2013). African American health disparities in lung cancer.</a:t>
            </a:r>
            <a:r>
              <a:rPr lang="en-US" sz="3200" i="1" dirty="0">
                <a:solidFill>
                  <a:schemeClr val="tx1"/>
                </a:solidFill>
              </a:rPr>
              <a:t> Clinical Journal of Oncology Nursing, 17</a:t>
            </a:r>
            <a:r>
              <a:rPr lang="en-US" sz="3200" dirty="0">
                <a:solidFill>
                  <a:schemeClr val="tx1"/>
                </a:solidFill>
              </a:rPr>
              <a:t>(2), 180-6. Retrieved from https://search.proquest.com/docview/1347618291?accountid=34574</a:t>
            </a:r>
          </a:p>
          <a:p>
            <a:r>
              <a:rPr lang="en-US" sz="3200" dirty="0">
                <a:solidFill>
                  <a:schemeClr val="tx1"/>
                </a:solidFill>
              </a:rPr>
              <a:t>Jemal, A., Fedewa, S. (2017). Lung Cancer Screening With Low-Dose Computed Tomography in the United States—2010 to 2015. </a:t>
            </a:r>
            <a:r>
              <a:rPr lang="en-US" sz="3200" i="1" dirty="0">
                <a:solidFill>
                  <a:schemeClr val="tx1"/>
                </a:solidFill>
              </a:rPr>
              <a:t>JAMA Oncology.</a:t>
            </a:r>
            <a:r>
              <a:rPr lang="en-US" sz="3200" dirty="0">
                <a:solidFill>
                  <a:schemeClr val="tx1"/>
                </a:solidFill>
              </a:rPr>
              <a:t> 2017;3(9):1278–1281. doi:10.1001/jamaoncol.2016.6416</a:t>
            </a:r>
          </a:p>
          <a:p>
            <a:r>
              <a:rPr lang="en-US" sz="3200" dirty="0">
                <a:solidFill>
                  <a:schemeClr val="tx1"/>
                </a:solidFill>
              </a:rPr>
              <a:t>Japuntich, S., Krieger, N., Salvas, A., &amp; Carey, M. (2018). Racial disparities in lung cancer screening: An exploratory investigation. </a:t>
            </a:r>
            <a:r>
              <a:rPr lang="en-US" sz="3200" i="1" dirty="0">
                <a:solidFill>
                  <a:schemeClr val="tx1"/>
                </a:solidFill>
              </a:rPr>
              <a:t>Journal of the National Medical Association</a:t>
            </a:r>
            <a:r>
              <a:rPr lang="en-US" sz="3200" dirty="0">
                <a:solidFill>
                  <a:schemeClr val="tx1"/>
                </a:solidFill>
              </a:rPr>
              <a:t>, 110(5), 424-427. doi:http://dx.doi.org/10.1016/j.jnma.2017.09.003</a:t>
            </a:r>
          </a:p>
          <a:p>
            <a:r>
              <a:rPr lang="en-US" sz="3200" dirty="0">
                <a:solidFill>
                  <a:schemeClr val="tx1"/>
                </a:solidFill>
              </a:rPr>
              <a:t>National Cancer Institute. (2019). State Cancer Profiles: Georgia. Retrieved from https://statecancerprofiles.cancer.gov/quick-profiles/index.php?statename=georgia</a:t>
            </a:r>
          </a:p>
          <a:p>
            <a:endParaRPr lang="en-US" dirty="0"/>
          </a:p>
        </p:txBody>
      </p:sp>
      <p:sp>
        <p:nvSpPr>
          <p:cNvPr id="31" name="Text Placeholder 30"/>
          <p:cNvSpPr>
            <a:spLocks noGrp="1"/>
          </p:cNvSpPr>
          <p:nvPr>
            <p:ph type="body" sz="quarter" idx="29"/>
          </p:nvPr>
        </p:nvSpPr>
        <p:spPr>
          <a:xfrm>
            <a:off x="32946463" y="15705155"/>
            <a:ext cx="10047018" cy="754045"/>
          </a:xfrm>
          <a:solidFill>
            <a:srgbClr val="F26724"/>
          </a:solidFill>
        </p:spPr>
        <p:txBody>
          <a:bodyPr/>
          <a:lstStyle/>
          <a:p>
            <a:endParaRPr lang="en-US" dirty="0"/>
          </a:p>
        </p:txBody>
      </p:sp>
      <p:sp>
        <p:nvSpPr>
          <p:cNvPr id="448" name="Text Placeholder 447"/>
          <p:cNvSpPr>
            <a:spLocks noGrp="1"/>
          </p:cNvSpPr>
          <p:nvPr>
            <p:ph type="body" sz="quarter" idx="30"/>
          </p:nvPr>
        </p:nvSpPr>
        <p:spPr>
          <a:xfrm>
            <a:off x="33024640" y="16430178"/>
            <a:ext cx="10052050" cy="4499671"/>
          </a:xfrm>
        </p:spPr>
        <p:txBody>
          <a:bodyPr/>
          <a:lstStyle/>
          <a:p>
            <a:r>
              <a:rPr lang="en-US" sz="3200" dirty="0"/>
              <a:t>Good News Clinic patients</a:t>
            </a:r>
          </a:p>
          <a:p>
            <a:r>
              <a:rPr lang="en-US" sz="3200" dirty="0"/>
              <a:t>Good News Clinic staff</a:t>
            </a:r>
          </a:p>
          <a:p>
            <a:r>
              <a:rPr lang="en-US" sz="3200" dirty="0"/>
              <a:t>Andria Caton, MSN, RN, OCN, CHPN</a:t>
            </a:r>
          </a:p>
          <a:p>
            <a:r>
              <a:rPr lang="en-US" sz="3200" dirty="0"/>
              <a:t>Northeast Georgia Medical Center Foundation</a:t>
            </a:r>
          </a:p>
          <a:p>
            <a:r>
              <a:rPr lang="en-US" sz="3200" dirty="0"/>
              <a:t>Gainesville Radiology Group</a:t>
            </a:r>
          </a:p>
          <a:p>
            <a:r>
              <a:rPr lang="en-US" sz="3200" dirty="0"/>
              <a:t>Rachel Joiner, American Cancer Society Partner</a:t>
            </a:r>
          </a:p>
          <a:p>
            <a:r>
              <a:rPr lang="en-US" sz="3200" dirty="0"/>
              <a:t>American Cancer Society support staff</a:t>
            </a:r>
          </a:p>
        </p:txBody>
      </p:sp>
      <p:sp>
        <p:nvSpPr>
          <p:cNvPr id="449" name="Text Placeholder 448"/>
          <p:cNvSpPr>
            <a:spLocks noGrp="1"/>
          </p:cNvSpPr>
          <p:nvPr>
            <p:ph type="body" sz="quarter" idx="151"/>
          </p:nvPr>
        </p:nvSpPr>
        <p:spPr>
          <a:xfrm>
            <a:off x="922341" y="2627220"/>
            <a:ext cx="29919507" cy="1280160"/>
          </a:xfrm>
        </p:spPr>
        <p:txBody>
          <a:bodyPr>
            <a:normAutofit fontScale="92500" lnSpcReduction="10000"/>
          </a:bodyPr>
          <a:lstStyle/>
          <a:p>
            <a:r>
              <a:rPr lang="en-US" dirty="0"/>
              <a:t>A Collaborative Grant Project</a:t>
            </a:r>
          </a:p>
        </p:txBody>
      </p:sp>
      <p:sp>
        <p:nvSpPr>
          <p:cNvPr id="451" name="Text Placeholder 450"/>
          <p:cNvSpPr>
            <a:spLocks noGrp="1"/>
          </p:cNvSpPr>
          <p:nvPr>
            <p:ph type="body" sz="quarter" idx="153"/>
          </p:nvPr>
        </p:nvSpPr>
        <p:spPr>
          <a:xfrm>
            <a:off x="922341" y="1073643"/>
            <a:ext cx="29919507" cy="1637973"/>
          </a:xfrm>
        </p:spPr>
        <p:txBody>
          <a:bodyPr>
            <a:normAutofit fontScale="70000" lnSpcReduction="20000"/>
          </a:bodyPr>
          <a:lstStyle/>
          <a:p>
            <a:r>
              <a:rPr lang="en-US" b="1" dirty="0"/>
              <a:t>Reducing Lung Cancer Screening Disparities in Northeast Georgia</a:t>
            </a:r>
            <a:endParaRPr lang="en-US" dirty="0"/>
          </a:p>
        </p:txBody>
      </p:sp>
      <p:sp>
        <p:nvSpPr>
          <p:cNvPr id="452" name="Text Placeholder 451"/>
          <p:cNvSpPr>
            <a:spLocks noGrp="1"/>
          </p:cNvSpPr>
          <p:nvPr>
            <p:ph type="body" sz="quarter" idx="154"/>
          </p:nvPr>
        </p:nvSpPr>
        <p:spPr/>
        <p:txBody>
          <a:bodyPr/>
          <a:lstStyle/>
          <a:p>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42632" y="-501830"/>
            <a:ext cx="11172825" cy="5086350"/>
          </a:xfrm>
          <a:prstGeom prst="rect">
            <a:avLst/>
          </a:prstGeom>
        </p:spPr>
      </p:pic>
      <p:pic>
        <p:nvPicPr>
          <p:cNvPr id="3" name="Picture 2">
            <a:extLst>
              <a:ext uri="{FF2B5EF4-FFF2-40B4-BE49-F238E27FC236}">
                <a16:creationId xmlns:a16="http://schemas.microsoft.com/office/drawing/2014/main" id="{7AD9C6EE-33B5-4C5E-8CDC-8F221A4D7C70}"/>
              </a:ext>
            </a:extLst>
          </p:cNvPr>
          <p:cNvPicPr>
            <a:picLocks noChangeAspect="1"/>
          </p:cNvPicPr>
          <p:nvPr/>
        </p:nvPicPr>
        <p:blipFill rotWithShape="1">
          <a:blip r:embed="rId6"/>
          <a:srcRect l="29979" t="16223" r="18749" b="14000"/>
          <a:stretch/>
        </p:blipFill>
        <p:spPr>
          <a:xfrm>
            <a:off x="1493131" y="23770006"/>
            <a:ext cx="8878926" cy="6797040"/>
          </a:xfrm>
          <a:prstGeom prst="rect">
            <a:avLst/>
          </a:prstGeom>
          <a:ln w="12700">
            <a:solidFill>
              <a:schemeClr val="tx1"/>
            </a:solidFill>
          </a:ln>
        </p:spPr>
      </p:pic>
      <p:sp>
        <p:nvSpPr>
          <p:cNvPr id="4" name="Circle: Hollow 3">
            <a:extLst>
              <a:ext uri="{FF2B5EF4-FFF2-40B4-BE49-F238E27FC236}">
                <a16:creationId xmlns:a16="http://schemas.microsoft.com/office/drawing/2014/main" id="{CFEB8971-5255-4F8F-984F-A3082EB5F0B0}"/>
              </a:ext>
            </a:extLst>
          </p:cNvPr>
          <p:cNvSpPr/>
          <p:nvPr/>
        </p:nvSpPr>
        <p:spPr>
          <a:xfrm>
            <a:off x="3048000" y="24823441"/>
            <a:ext cx="1486323" cy="1524413"/>
          </a:xfrm>
          <a:prstGeom prst="donut">
            <a:avLst>
              <a:gd name="adj" fmla="val 6996"/>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 name="Picture 9">
            <a:extLst>
              <a:ext uri="{FF2B5EF4-FFF2-40B4-BE49-F238E27FC236}">
                <a16:creationId xmlns:a16="http://schemas.microsoft.com/office/drawing/2014/main" id="{EE0ADF35-0FFC-425E-8022-8D91466C7167}"/>
              </a:ext>
            </a:extLst>
          </p:cNvPr>
          <p:cNvPicPr>
            <a:picLocks noChangeAspect="1"/>
          </p:cNvPicPr>
          <p:nvPr/>
        </p:nvPicPr>
        <p:blipFill rotWithShape="1">
          <a:blip r:embed="rId7"/>
          <a:srcRect l="13624" t="10758" r="13102" b="10441"/>
          <a:stretch/>
        </p:blipFill>
        <p:spPr>
          <a:xfrm>
            <a:off x="24042577" y="6731077"/>
            <a:ext cx="6568717" cy="5486215"/>
          </a:xfrm>
          <a:prstGeom prst="rect">
            <a:avLst/>
          </a:prstGeom>
        </p:spPr>
      </p:pic>
      <p:pic>
        <p:nvPicPr>
          <p:cNvPr id="11" name="Picture 10">
            <a:extLst>
              <a:ext uri="{FF2B5EF4-FFF2-40B4-BE49-F238E27FC236}">
                <a16:creationId xmlns:a16="http://schemas.microsoft.com/office/drawing/2014/main" id="{0E9B1CD3-3E0C-451B-BC71-739BCB0D1A79}"/>
              </a:ext>
            </a:extLst>
          </p:cNvPr>
          <p:cNvPicPr>
            <a:picLocks noChangeAspect="1"/>
          </p:cNvPicPr>
          <p:nvPr/>
        </p:nvPicPr>
        <p:blipFill rotWithShape="1">
          <a:blip r:embed="rId8"/>
          <a:srcRect l="19283" r="9801" b="9793"/>
          <a:stretch/>
        </p:blipFill>
        <p:spPr>
          <a:xfrm>
            <a:off x="24042576" y="13082989"/>
            <a:ext cx="6568717" cy="5733484"/>
          </a:xfrm>
          <a:prstGeom prst="rect">
            <a:avLst/>
          </a:prstGeom>
        </p:spPr>
      </p:pic>
      <p:pic>
        <p:nvPicPr>
          <p:cNvPr id="13" name="Picture 12">
            <a:extLst>
              <a:ext uri="{FF2B5EF4-FFF2-40B4-BE49-F238E27FC236}">
                <a16:creationId xmlns:a16="http://schemas.microsoft.com/office/drawing/2014/main" id="{BE7820D5-FF5C-4C74-8E43-52B713506E3F}"/>
              </a:ext>
            </a:extLst>
          </p:cNvPr>
          <p:cNvPicPr>
            <a:picLocks noChangeAspect="1"/>
          </p:cNvPicPr>
          <p:nvPr/>
        </p:nvPicPr>
        <p:blipFill rotWithShape="1">
          <a:blip r:embed="rId9"/>
          <a:srcRect l="14463" r="12432" b="10171"/>
          <a:stretch/>
        </p:blipFill>
        <p:spPr>
          <a:xfrm>
            <a:off x="24059439" y="19790678"/>
            <a:ext cx="6551855" cy="5501226"/>
          </a:xfrm>
          <a:prstGeom prst="rect">
            <a:avLst/>
          </a:prstGeom>
        </p:spPr>
      </p:pic>
      <p:pic>
        <p:nvPicPr>
          <p:cNvPr id="14" name="Picture 13">
            <a:extLst>
              <a:ext uri="{FF2B5EF4-FFF2-40B4-BE49-F238E27FC236}">
                <a16:creationId xmlns:a16="http://schemas.microsoft.com/office/drawing/2014/main" id="{3A1F6BA4-6B40-41F3-8251-C1033F6AD617}"/>
              </a:ext>
            </a:extLst>
          </p:cNvPr>
          <p:cNvPicPr>
            <a:picLocks noChangeAspect="1"/>
          </p:cNvPicPr>
          <p:nvPr/>
        </p:nvPicPr>
        <p:blipFill rotWithShape="1">
          <a:blip r:embed="rId10"/>
          <a:srcRect t="13291"/>
          <a:stretch/>
        </p:blipFill>
        <p:spPr>
          <a:xfrm>
            <a:off x="22542205" y="26435068"/>
            <a:ext cx="9531190" cy="5486215"/>
          </a:xfrm>
          <a:prstGeom prst="rect">
            <a:avLst/>
          </a:prstGeom>
        </p:spPr>
      </p:pic>
      <p:sp>
        <p:nvSpPr>
          <p:cNvPr id="16" name="Text Placeholder 15">
            <a:extLst>
              <a:ext uri="{FF2B5EF4-FFF2-40B4-BE49-F238E27FC236}">
                <a16:creationId xmlns:a16="http://schemas.microsoft.com/office/drawing/2014/main" id="{F47CEE18-A11C-42E1-A478-22F0A88CF993}"/>
              </a:ext>
            </a:extLst>
          </p:cNvPr>
          <p:cNvSpPr>
            <a:spLocks noGrp="1"/>
          </p:cNvSpPr>
          <p:nvPr>
            <p:ph type="body" sz="quarter" idx="21"/>
          </p:nvPr>
        </p:nvSpPr>
        <p:spPr>
          <a:xfrm>
            <a:off x="11634029" y="5757518"/>
            <a:ext cx="9925299" cy="6592552"/>
          </a:xfrm>
        </p:spPr>
        <p:txBody>
          <a:bodyPr/>
          <a:lstStyle/>
          <a:p>
            <a:r>
              <a:rPr lang="en-US" sz="2800" dirty="0">
                <a:solidFill>
                  <a:schemeClr val="tx1"/>
                </a:solidFill>
              </a:rPr>
              <a:t>Reduce lung cancer screening barriers and increase lung cancer screening rates for current and past smokers in the Latino and African-American indigent populations in Hall County by offering LDCT screenings to qualified patients at Good News Clinic, Gainesville, Georgia.</a:t>
            </a:r>
          </a:p>
          <a:p>
            <a:endParaRPr lang="en-US" sz="2800" dirty="0">
              <a:solidFill>
                <a:schemeClr val="tx1"/>
              </a:solidFill>
            </a:endParaRPr>
          </a:p>
          <a:p>
            <a:r>
              <a:rPr lang="en-US" sz="2800" dirty="0">
                <a:solidFill>
                  <a:schemeClr val="tx1"/>
                </a:solidFill>
              </a:rPr>
              <a:t>Reduction of structural barriers for participants diagnosed with lung cancer through the lung cancer screening grant.</a:t>
            </a:r>
          </a:p>
          <a:p>
            <a:r>
              <a:rPr lang="en-US" sz="2800" dirty="0">
                <a:solidFill>
                  <a:schemeClr val="tx1"/>
                </a:solidFill>
              </a:rPr>
              <a:t>      1.  Travel stipend for appointments</a:t>
            </a:r>
          </a:p>
          <a:p>
            <a:r>
              <a:rPr lang="en-US" sz="2800" dirty="0">
                <a:solidFill>
                  <a:schemeClr val="tx1"/>
                </a:solidFill>
              </a:rPr>
              <a:t>      2.  Three rehabilitation visits – prehab, rehab, and       </a:t>
            </a:r>
          </a:p>
          <a:p>
            <a:r>
              <a:rPr lang="en-US" sz="2800" dirty="0">
                <a:solidFill>
                  <a:schemeClr val="tx1"/>
                </a:solidFill>
              </a:rPr>
              <a:t>           survivorship</a:t>
            </a:r>
          </a:p>
          <a:p>
            <a:endParaRPr lang="en-US" dirty="0"/>
          </a:p>
          <a:p>
            <a:endParaRPr lang="en-US" dirty="0"/>
          </a:p>
        </p:txBody>
      </p:sp>
      <p:sp>
        <p:nvSpPr>
          <p:cNvPr id="37" name="Text Placeholder 25">
            <a:extLst>
              <a:ext uri="{FF2B5EF4-FFF2-40B4-BE49-F238E27FC236}">
                <a16:creationId xmlns:a16="http://schemas.microsoft.com/office/drawing/2014/main" id="{7D1CE5F5-80F5-4AD2-A345-7CFC9918663B}"/>
              </a:ext>
            </a:extLst>
          </p:cNvPr>
          <p:cNvSpPr txBox="1">
            <a:spLocks/>
          </p:cNvSpPr>
          <p:nvPr/>
        </p:nvSpPr>
        <p:spPr>
          <a:xfrm>
            <a:off x="11568272" y="24141987"/>
            <a:ext cx="10056812" cy="754045"/>
          </a:xfrm>
          <a:prstGeom prst="rect">
            <a:avLst/>
          </a:prstGeom>
          <a:solidFill>
            <a:srgbClr val="F26724"/>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dirty="0"/>
              <a:t>Grant Outcomes</a:t>
            </a:r>
          </a:p>
        </p:txBody>
      </p:sp>
      <p:sp>
        <p:nvSpPr>
          <p:cNvPr id="19" name="TextBox 18">
            <a:extLst>
              <a:ext uri="{FF2B5EF4-FFF2-40B4-BE49-F238E27FC236}">
                <a16:creationId xmlns:a16="http://schemas.microsoft.com/office/drawing/2014/main" id="{812E76A3-BCE4-4B48-8624-71073F29ADEB}"/>
              </a:ext>
            </a:extLst>
          </p:cNvPr>
          <p:cNvSpPr txBox="1"/>
          <p:nvPr/>
        </p:nvSpPr>
        <p:spPr>
          <a:xfrm>
            <a:off x="11952774" y="25142401"/>
            <a:ext cx="9808414" cy="846385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number of uninsured clients receiving LDCT screening at the Gainesville Imaging Center Campus increased from one (2018) to twenty-two (1.2019 – 2.2020) or 2100%.</a:t>
            </a:r>
          </a:p>
          <a:p>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number of African Americans receiving LDCT screening at the Gainesville Imaging Center Campus increased from 2 (2018) to 3 (2019) since the grant inception or 50% increase.</a:t>
            </a:r>
          </a:p>
          <a:p>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number of Latinos receiving LDCT screenings at Gainesville Imaging Center Campus increased from 0 (2018) to 1 (2019) during the grant period or 100% increase.</a:t>
            </a: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pic>
        <p:nvPicPr>
          <p:cNvPr id="457" name="Picture 456">
            <a:extLst>
              <a:ext uri="{FF2B5EF4-FFF2-40B4-BE49-F238E27FC236}">
                <a16:creationId xmlns:a16="http://schemas.microsoft.com/office/drawing/2014/main" id="{6A97BC86-2DBC-4732-8ACC-92632F5532B8}"/>
              </a:ext>
            </a:extLst>
          </p:cNvPr>
          <p:cNvPicPr>
            <a:picLocks noChangeAspect="1"/>
          </p:cNvPicPr>
          <p:nvPr/>
        </p:nvPicPr>
        <p:blipFill>
          <a:blip r:embed="rId11"/>
          <a:stretch>
            <a:fillRect/>
          </a:stretch>
        </p:blipFill>
        <p:spPr>
          <a:xfrm>
            <a:off x="11952774" y="12312341"/>
            <a:ext cx="9419321" cy="5881333"/>
          </a:xfrm>
          <a:prstGeom prst="rect">
            <a:avLst/>
          </a:prstGeom>
        </p:spPr>
      </p:pic>
      <p:sp>
        <p:nvSpPr>
          <p:cNvPr id="46" name="Text Placeholder 25">
            <a:extLst>
              <a:ext uri="{FF2B5EF4-FFF2-40B4-BE49-F238E27FC236}">
                <a16:creationId xmlns:a16="http://schemas.microsoft.com/office/drawing/2014/main" id="{A6A23B66-0DD8-49DE-A5DE-4EC14791701C}"/>
              </a:ext>
            </a:extLst>
          </p:cNvPr>
          <p:cNvSpPr txBox="1">
            <a:spLocks/>
          </p:cNvSpPr>
          <p:nvPr/>
        </p:nvSpPr>
        <p:spPr>
          <a:xfrm>
            <a:off x="11634029" y="11490532"/>
            <a:ext cx="10056812" cy="754045"/>
          </a:xfrm>
          <a:prstGeom prst="rect">
            <a:avLst/>
          </a:prstGeom>
          <a:solidFill>
            <a:srgbClr val="F26724"/>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dirty="0"/>
              <a:t>Grant Budget</a:t>
            </a:r>
          </a:p>
        </p:txBody>
      </p:sp>
      <p:sp>
        <p:nvSpPr>
          <p:cNvPr id="47" name="Text Placeholder 26">
            <a:extLst>
              <a:ext uri="{FF2B5EF4-FFF2-40B4-BE49-F238E27FC236}">
                <a16:creationId xmlns:a16="http://schemas.microsoft.com/office/drawing/2014/main" id="{4D8B0593-194F-4DC7-A77B-A9BA5160D933}"/>
              </a:ext>
            </a:extLst>
          </p:cNvPr>
          <p:cNvSpPr txBox="1">
            <a:spLocks/>
          </p:cNvSpPr>
          <p:nvPr/>
        </p:nvSpPr>
        <p:spPr>
          <a:xfrm>
            <a:off x="11643823" y="18387701"/>
            <a:ext cx="10047018" cy="754045"/>
          </a:xfrm>
          <a:prstGeom prst="rect">
            <a:avLst/>
          </a:prstGeom>
          <a:solidFill>
            <a:srgbClr val="F26724"/>
          </a:solidFill>
        </p:spPr>
        <p:txBody>
          <a:bodyPr wrap="square" lIns="91436" tIns="91436" rIns="91436" bIns="91436" anchor="ctr" anchorCtr="0">
            <a:spAutoFit/>
          </a:bodyPr>
          <a:lstStyle>
            <a:lvl1pPr marL="0" indent="0" algn="ctr" defTabSz="4388900" rtl="0" eaLnBrk="1" latinLnBrk="0" hangingPunct="1">
              <a:spcBef>
                <a:spcPct val="20000"/>
              </a:spcBef>
              <a:buFont typeface="Arial" pitchFamily="34" charset="0"/>
              <a:buNone/>
              <a:defRPr sz="3700" b="1" u="none" kern="1200" baseline="0">
                <a:solidFill>
                  <a:schemeClr val="bg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dirty="0"/>
              <a:t>Evidence-Based Interventions</a:t>
            </a:r>
          </a:p>
        </p:txBody>
      </p:sp>
      <p:sp>
        <p:nvSpPr>
          <p:cNvPr id="458" name="TextBox 457">
            <a:extLst>
              <a:ext uri="{FF2B5EF4-FFF2-40B4-BE49-F238E27FC236}">
                <a16:creationId xmlns:a16="http://schemas.microsoft.com/office/drawing/2014/main" id="{BCC141C5-7671-44B3-B16C-12C72A773AAD}"/>
              </a:ext>
            </a:extLst>
          </p:cNvPr>
          <p:cNvSpPr txBox="1"/>
          <p:nvPr/>
        </p:nvSpPr>
        <p:spPr>
          <a:xfrm>
            <a:off x="11950228" y="19364586"/>
            <a:ext cx="9159614" cy="4819781"/>
          </a:xfrm>
          <a:prstGeom prst="rect">
            <a:avLst/>
          </a:prstGeom>
          <a:noFill/>
        </p:spPr>
        <p:txBody>
          <a:bodyPr wrap="square" rtlCol="0">
            <a:spAutoFit/>
          </a:bodyPr>
          <a:lstStyle/>
          <a:p>
            <a:pPr marL="457200" lvl="0" indent="-457200">
              <a:spcBef>
                <a:spcPct val="20000"/>
              </a:spcBef>
              <a:buFont typeface="Arial" panose="020B0604020202020204" pitchFamily="34" charset="0"/>
              <a:buChar char="•"/>
            </a:pPr>
            <a:r>
              <a:rPr lang="en-US" sz="3200" dirty="0">
                <a:solidFill>
                  <a:srgbClr val="404726"/>
                </a:solidFill>
                <a:latin typeface="Times New Roman" panose="02020603050405020304" pitchFamily="18" charset="0"/>
                <a:cs typeface="Times New Roman" panose="02020603050405020304" pitchFamily="18" charset="0"/>
              </a:rPr>
              <a:t>Collaboration with local organizations that care for the underserved in the community</a:t>
            </a:r>
          </a:p>
          <a:p>
            <a:pPr marL="457200" lvl="0" indent="-457200">
              <a:spcBef>
                <a:spcPct val="20000"/>
              </a:spcBef>
              <a:buFont typeface="Arial" panose="020B0604020202020204" pitchFamily="34" charset="0"/>
              <a:buChar char="•"/>
            </a:pPr>
            <a:r>
              <a:rPr lang="en-US" sz="3200" dirty="0">
                <a:solidFill>
                  <a:srgbClr val="404726"/>
                </a:solidFill>
                <a:latin typeface="Times New Roman" panose="02020603050405020304" pitchFamily="18" charset="0"/>
                <a:cs typeface="Times New Roman" panose="02020603050405020304" pitchFamily="18" charset="0"/>
              </a:rPr>
              <a:t>Reduction of structural barriers for participants receiving a lung cancer screening</a:t>
            </a:r>
          </a:p>
          <a:p>
            <a:pPr marL="457200" lvl="0" indent="-457200">
              <a:spcBef>
                <a:spcPct val="20000"/>
              </a:spcBef>
              <a:buFont typeface="Arial" panose="020B0604020202020204" pitchFamily="34" charset="0"/>
              <a:buChar char="•"/>
            </a:pPr>
            <a:r>
              <a:rPr lang="en-US" sz="3200" dirty="0">
                <a:solidFill>
                  <a:srgbClr val="404726"/>
                </a:solidFill>
                <a:latin typeface="Times New Roman" panose="02020603050405020304" pitchFamily="18" charset="0"/>
                <a:cs typeface="Times New Roman" panose="02020603050405020304" pitchFamily="18" charset="0"/>
              </a:rPr>
              <a:t>Stipends to assist participants with travel to lung cancer screening</a:t>
            </a:r>
          </a:p>
          <a:p>
            <a:pPr marL="457200" lvl="0" indent="-457200">
              <a:spcBef>
                <a:spcPct val="20000"/>
              </a:spcBef>
              <a:buFont typeface="Arial" panose="020B0604020202020204" pitchFamily="34" charset="0"/>
              <a:buChar char="•"/>
            </a:pPr>
            <a:r>
              <a:rPr lang="en-US" sz="3200" dirty="0">
                <a:solidFill>
                  <a:srgbClr val="404726"/>
                </a:solidFill>
                <a:latin typeface="Times New Roman" panose="02020603050405020304" pitchFamily="18" charset="0"/>
                <a:cs typeface="Times New Roman" panose="02020603050405020304" pitchFamily="18" charset="0"/>
              </a:rPr>
              <a:t>Engagement of multidisciplinary chest board to review screening results and make recommendations</a:t>
            </a:r>
          </a:p>
        </p:txBody>
      </p:sp>
      <p:sp>
        <p:nvSpPr>
          <p:cNvPr id="459" name="TextBox 458">
            <a:extLst>
              <a:ext uri="{FF2B5EF4-FFF2-40B4-BE49-F238E27FC236}">
                <a16:creationId xmlns:a16="http://schemas.microsoft.com/office/drawing/2014/main" id="{8E61C7A9-C73B-4E37-828A-58693872C0B6}"/>
              </a:ext>
            </a:extLst>
          </p:cNvPr>
          <p:cNvSpPr txBox="1"/>
          <p:nvPr/>
        </p:nvSpPr>
        <p:spPr>
          <a:xfrm>
            <a:off x="24059438" y="6094201"/>
            <a:ext cx="655185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22 grant participants</a:t>
            </a:r>
          </a:p>
        </p:txBody>
      </p:sp>
      <p:sp>
        <p:nvSpPr>
          <p:cNvPr id="460" name="TextBox 459">
            <a:extLst>
              <a:ext uri="{FF2B5EF4-FFF2-40B4-BE49-F238E27FC236}">
                <a16:creationId xmlns:a16="http://schemas.microsoft.com/office/drawing/2014/main" id="{41F6A96F-226A-4766-A393-4F9690850881}"/>
              </a:ext>
            </a:extLst>
          </p:cNvPr>
          <p:cNvSpPr txBox="1"/>
          <p:nvPr/>
        </p:nvSpPr>
        <p:spPr>
          <a:xfrm>
            <a:off x="23972675" y="12543721"/>
            <a:ext cx="6551855"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Participants by Race</a:t>
            </a:r>
          </a:p>
        </p:txBody>
      </p:sp>
      <p:sp>
        <p:nvSpPr>
          <p:cNvPr id="461" name="TextBox 460">
            <a:extLst>
              <a:ext uri="{FF2B5EF4-FFF2-40B4-BE49-F238E27FC236}">
                <a16:creationId xmlns:a16="http://schemas.microsoft.com/office/drawing/2014/main" id="{6C785CEC-3AAA-4EEB-899E-2F845720C8C1}"/>
              </a:ext>
            </a:extLst>
          </p:cNvPr>
          <p:cNvSpPr txBox="1"/>
          <p:nvPr/>
        </p:nvSpPr>
        <p:spPr>
          <a:xfrm>
            <a:off x="24059438" y="19094454"/>
            <a:ext cx="6524290"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Screening Results by LRAD Category</a:t>
            </a:r>
          </a:p>
        </p:txBody>
      </p:sp>
      <p:sp>
        <p:nvSpPr>
          <p:cNvPr id="5" name="TextBox 4">
            <a:extLst>
              <a:ext uri="{FF2B5EF4-FFF2-40B4-BE49-F238E27FC236}">
                <a16:creationId xmlns:a16="http://schemas.microsoft.com/office/drawing/2014/main" id="{B0AC5675-6A48-4ADD-84D9-02795EBA7649}"/>
              </a:ext>
            </a:extLst>
          </p:cNvPr>
          <p:cNvSpPr txBox="1"/>
          <p:nvPr/>
        </p:nvSpPr>
        <p:spPr>
          <a:xfrm>
            <a:off x="22895903" y="25805084"/>
            <a:ext cx="887892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Participant Smoking Pack Years</a:t>
            </a:r>
          </a:p>
        </p:txBody>
      </p:sp>
      <p:pic>
        <p:nvPicPr>
          <p:cNvPr id="9" name="Picture 8">
            <a:extLst>
              <a:ext uri="{FF2B5EF4-FFF2-40B4-BE49-F238E27FC236}">
                <a16:creationId xmlns:a16="http://schemas.microsoft.com/office/drawing/2014/main" id="{7EBD2559-361A-42BE-AC07-1269B2F1B7CD}"/>
              </a:ext>
            </a:extLst>
          </p:cNvPr>
          <p:cNvPicPr>
            <a:picLocks noChangeAspect="1"/>
          </p:cNvPicPr>
          <p:nvPr/>
        </p:nvPicPr>
        <p:blipFill>
          <a:blip r:embed="rId12"/>
          <a:stretch>
            <a:fillRect/>
          </a:stretch>
        </p:blipFill>
        <p:spPr>
          <a:xfrm>
            <a:off x="34209184" y="20917719"/>
            <a:ext cx="7235199" cy="5026954"/>
          </a:xfrm>
          <a:prstGeom prst="rect">
            <a:avLst/>
          </a:prstGeom>
        </p:spPr>
      </p:pic>
      <p:pic>
        <p:nvPicPr>
          <p:cNvPr id="20" name="Picture 19" descr="An empty parking lot in front of a building&#10;&#10;Description automatically generated">
            <a:extLst>
              <a:ext uri="{FF2B5EF4-FFF2-40B4-BE49-F238E27FC236}">
                <a16:creationId xmlns:a16="http://schemas.microsoft.com/office/drawing/2014/main" id="{F6C6DACB-8C2E-40D3-A6CD-4F73151DAE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209184" y="26038722"/>
            <a:ext cx="7235200" cy="4939454"/>
          </a:xfrm>
          <a:prstGeom prst="rect">
            <a:avLst/>
          </a:prstGeom>
        </p:spPr>
      </p:pic>
      <p:sp>
        <p:nvSpPr>
          <p:cNvPr id="21" name="TextBox 20">
            <a:extLst>
              <a:ext uri="{FF2B5EF4-FFF2-40B4-BE49-F238E27FC236}">
                <a16:creationId xmlns:a16="http://schemas.microsoft.com/office/drawing/2014/main" id="{9E5E25C9-FCE8-4430-B48F-874F9578EB76}"/>
              </a:ext>
            </a:extLst>
          </p:cNvPr>
          <p:cNvSpPr txBox="1"/>
          <p:nvPr/>
        </p:nvSpPr>
        <p:spPr>
          <a:xfrm>
            <a:off x="34360345" y="31072225"/>
            <a:ext cx="6932875" cy="523220"/>
          </a:xfrm>
          <a:prstGeom prst="rect">
            <a:avLst/>
          </a:prstGeom>
          <a:noFill/>
        </p:spPr>
        <p:txBody>
          <a:bodyPr wrap="square" rtlCol="0">
            <a:spAutoFit/>
          </a:bodyPr>
          <a:lstStyle/>
          <a:p>
            <a:pPr algn="ctr"/>
            <a:r>
              <a:rPr lang="en-US" sz="2800" dirty="0"/>
              <a:t>Northeast Georgia Medical Center</a:t>
            </a:r>
          </a:p>
        </p:txBody>
      </p:sp>
      <p:pic>
        <p:nvPicPr>
          <p:cNvPr id="6" name="Audio 5">
            <a:hlinkClick r:id="" action="ppaction://media"/>
            <a:extLst>
              <a:ext uri="{FF2B5EF4-FFF2-40B4-BE49-F238E27FC236}">
                <a16:creationId xmlns:a16="http://schemas.microsoft.com/office/drawing/2014/main" id="{040D2FFD-9DFC-4AE5-B425-B9E2C3C1AC1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425218134"/>
      </p:ext>
    </p:extLst>
  </p:cSld>
  <p:clrMapOvr>
    <a:masterClrMapping/>
  </p:clrMapOvr>
  <mc:AlternateContent xmlns:mc="http://schemas.openxmlformats.org/markup-compatibility/2006" xmlns:p14="http://schemas.microsoft.com/office/powerpoint/2010/main">
    <mc:Choice Requires="p14">
      <p:transition spd="slow" p14:dur="2000" advTm="457509"/>
    </mc:Choice>
    <mc:Fallback xmlns="">
      <p:transition spd="slow" advTm="45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36x48-Template-V2b">
  <a:themeElements>
    <a:clrScheme name="CHI SV Poster">
      <a:dk1>
        <a:sysClr val="windowText" lastClr="000000"/>
      </a:dk1>
      <a:lt1>
        <a:sysClr val="window" lastClr="FFFFFF"/>
      </a:lt1>
      <a:dk2>
        <a:srgbClr val="4E5B6F"/>
      </a:dk2>
      <a:lt2>
        <a:srgbClr val="D6ECFF"/>
      </a:lt2>
      <a:accent1>
        <a:srgbClr val="59CBE8"/>
      </a:accent1>
      <a:accent2>
        <a:srgbClr val="24509A"/>
      </a:accent2>
      <a:accent3>
        <a:srgbClr val="0097A9"/>
      </a:accent3>
      <a:accent4>
        <a:srgbClr val="64A70B"/>
      </a:accent4>
      <a:accent5>
        <a:srgbClr val="B884CB"/>
      </a:accent5>
      <a:accent6>
        <a:srgbClr val="FF6A39"/>
      </a:accent6>
      <a:hlink>
        <a:srgbClr val="86C8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2160</TotalTime>
  <Words>739</Words>
  <Application>Microsoft Office PowerPoint</Application>
  <PresentationFormat>Custom</PresentationFormat>
  <Paragraphs>44</Paragraphs>
  <Slides>1</Slides>
  <Notes>1</Notes>
  <HiddenSlides>0</HiddenSlides>
  <MMClips>1</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9" baseType="lpstr">
      <vt:lpstr>Arial</vt:lpstr>
      <vt:lpstr>Calibri</vt:lpstr>
      <vt:lpstr>Times New Roman</vt:lpstr>
      <vt:lpstr>Trebuchet MS</vt:lpstr>
      <vt:lpstr>36x48-Template-V2b</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Rochelle Tinman</cp:lastModifiedBy>
  <cp:revision>134</cp:revision>
  <cp:lastPrinted>2016-07-25T16:08:09Z</cp:lastPrinted>
  <dcterms:created xsi:type="dcterms:W3CDTF">2012-02-03T19:11:35Z</dcterms:created>
  <dcterms:modified xsi:type="dcterms:W3CDTF">2020-09-01T17:21:16Z</dcterms:modified>
</cp:coreProperties>
</file>