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7" r:id="rId2"/>
    <p:sldMasterId id="2147483653" r:id="rId3"/>
  </p:sldMasterIdLst>
  <p:notesMasterIdLst>
    <p:notesMasterId r:id="rId5"/>
  </p:notesMasterIdLst>
  <p:handoutMasterIdLst>
    <p:handoutMasterId r:id="rId6"/>
  </p:handoutMasterIdLst>
  <p:sldIdLst>
    <p:sldId id="256" r:id="rId4"/>
  </p:sldIdLst>
  <p:sldSz cx="43891200" cy="32918400"/>
  <p:notesSz cx="7010400" cy="92964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581">
          <p15:clr>
            <a:srgbClr val="A4A3A4"/>
          </p15:clr>
        </p15:guide>
        <p15:guide id="6" pos="27069">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26"/>
    <a:srgbClr val="525249"/>
    <a:srgbClr val="959300"/>
    <a:srgbClr val="643276"/>
    <a:srgbClr val="8246AF"/>
    <a:srgbClr val="F3F5FA"/>
    <a:srgbClr val="CDD2DE"/>
    <a:srgbClr val="E3E9E5"/>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62" autoAdjust="0"/>
    <p:restoredTop sz="95232" autoAdjust="0"/>
  </p:normalViewPr>
  <p:slideViewPr>
    <p:cSldViewPr snapToGrid="0" snapToObjects="1" showGuides="1">
      <p:cViewPr varScale="1">
        <p:scale>
          <a:sx n="16" d="100"/>
          <a:sy n="16" d="100"/>
        </p:scale>
        <p:origin x="1626" y="84"/>
      </p:cViewPr>
      <p:guideLst>
        <p:guide orient="horz" pos="3318"/>
        <p:guide orient="horz" pos="288"/>
        <p:guide orient="horz" pos="20160"/>
        <p:guide orient="horz"/>
        <p:guide pos="581"/>
        <p:guide pos="270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commentAuthors" Target="commentAuthor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4820"/>
          </a:xfrm>
          <a:prstGeom prst="rect">
            <a:avLst/>
          </a:prstGeom>
        </p:spPr>
        <p:txBody>
          <a:bodyPr vert="horz" lIns="93177" tIns="46589" rIns="93177" bIns="46589" rtlCol="0"/>
          <a:lstStyle>
            <a:lvl1pPr algn="r">
              <a:defRPr sz="1200"/>
            </a:lvl1pPr>
          </a:lstStyle>
          <a:p>
            <a:fld id="{0158C5BC-9A70-462C-B28D-9600239EAC64}" type="datetimeFigureOut">
              <a:rPr lang="en-US" smtClean="0"/>
              <a:pPr/>
              <a:t>9/1/2020</a:t>
            </a:fld>
            <a:endParaRPr lang="en-US" dirty="0"/>
          </a:p>
        </p:txBody>
      </p:sp>
      <p:sp>
        <p:nvSpPr>
          <p:cNvPr id="4" name="Footer Placeholder 3"/>
          <p:cNvSpPr>
            <a:spLocks noGrp="1"/>
          </p:cNvSpPr>
          <p:nvPr>
            <p:ph type="ftr" sz="quarter" idx="2"/>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8"/>
            <a:ext cx="3037840" cy="464820"/>
          </a:xfrm>
          <a:prstGeom prst="rect">
            <a:avLst/>
          </a:prstGeom>
        </p:spPr>
        <p:txBody>
          <a:bodyPr vert="horz" lIns="93177" tIns="46589" rIns="93177" bIns="46589"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1"/>
            <a:ext cx="3037840" cy="464820"/>
          </a:xfrm>
          <a:prstGeom prst="rect">
            <a:avLst/>
          </a:prstGeom>
        </p:spPr>
        <p:txBody>
          <a:bodyPr vert="horz" lIns="93177" tIns="46589" rIns="93177" bIns="46589" rtlCol="0"/>
          <a:lstStyle>
            <a:lvl1pPr algn="r">
              <a:defRPr sz="1200"/>
            </a:lvl1pPr>
          </a:lstStyle>
          <a:p>
            <a:fld id="{E6CC2317-6751-4CD4-9995-8782DD78E936}" type="datetimeFigureOut">
              <a:rPr lang="en-US" smtClean="0"/>
              <a:pPr/>
              <a:t>9/1/2020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3177" tIns="46589" rIns="93177" bIns="46589"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41030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4 columns">
    <p:bg>
      <p:bgPr>
        <a:solidFill>
          <a:srgbClr val="959300">
            <a:alpha val="54000"/>
          </a:srgbClr>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04188" y="5976145"/>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6" name="Text Placeholder 5"/>
          <p:cNvSpPr>
            <a:spLocks noGrp="1"/>
          </p:cNvSpPr>
          <p:nvPr>
            <p:ph type="body" sz="quarter" idx="11"/>
          </p:nvPr>
        </p:nvSpPr>
        <p:spPr>
          <a:xfrm>
            <a:off x="922341"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0" name="Text Placeholder 5"/>
          <p:cNvSpPr>
            <a:spLocks noGrp="1"/>
          </p:cNvSpPr>
          <p:nvPr>
            <p:ph type="body" sz="quarter" idx="20"/>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endParaRPr lang="en-US" dirty="0"/>
          </a:p>
        </p:txBody>
      </p:sp>
      <p:sp>
        <p:nvSpPr>
          <p:cNvPr id="21" name="Text Placeholder 3"/>
          <p:cNvSpPr>
            <a:spLocks noGrp="1"/>
          </p:cNvSpPr>
          <p:nvPr>
            <p:ph type="body" sz="quarter" idx="21" hasCustomPrompt="1"/>
          </p:nvPr>
        </p:nvSpPr>
        <p:spPr>
          <a:xfrm>
            <a:off x="11587165" y="5976145"/>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6" y="5073261"/>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3" name="Text Placeholder 3"/>
          <p:cNvSpPr>
            <a:spLocks noGrp="1"/>
          </p:cNvSpPr>
          <p:nvPr>
            <p:ph type="body" sz="quarter" idx="23" hasCustomPrompt="1"/>
          </p:nvPr>
        </p:nvSpPr>
        <p:spPr>
          <a:xfrm>
            <a:off x="22258339" y="6012721"/>
            <a:ext cx="10048874"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250400" y="5073261"/>
            <a:ext cx="10058400"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5" name="Text Placeholder 5"/>
          <p:cNvSpPr>
            <a:spLocks noGrp="1"/>
          </p:cNvSpPr>
          <p:nvPr>
            <p:ph type="body" sz="quarter" idx="25" hasCustomPrompt="1"/>
          </p:nvPr>
        </p:nvSpPr>
        <p:spPr>
          <a:xfrm>
            <a:off x="32914027" y="507326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6" name="Text Placeholder 3"/>
          <p:cNvSpPr>
            <a:spLocks noGrp="1"/>
          </p:cNvSpPr>
          <p:nvPr>
            <p:ph type="body" sz="quarter" idx="26" hasCustomPrompt="1"/>
          </p:nvPr>
        </p:nvSpPr>
        <p:spPr>
          <a:xfrm>
            <a:off x="32914027" y="5939569"/>
            <a:ext cx="10047018"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2914027"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edit)</a:t>
            </a:r>
          </a:p>
        </p:txBody>
      </p:sp>
      <p:sp>
        <p:nvSpPr>
          <p:cNvPr id="28" name="Text Placeholder 3"/>
          <p:cNvSpPr>
            <a:spLocks noGrp="1"/>
          </p:cNvSpPr>
          <p:nvPr>
            <p:ph type="body" sz="quarter" idx="28" hasCustomPrompt="1"/>
          </p:nvPr>
        </p:nvSpPr>
        <p:spPr>
          <a:xfrm>
            <a:off x="32914027" y="15011402"/>
            <a:ext cx="10052050" cy="846363"/>
          </a:xfrm>
          <a:prstGeom prst="rect">
            <a:avLst/>
          </a:prstGeom>
        </p:spPr>
        <p:txBody>
          <a:bodyPr wrap="square" lIns="228589" tIns="228589" rIns="228589" bIns="228589">
            <a:spAutoFit/>
          </a:bodyPr>
          <a:lstStyle>
            <a:lvl1pPr marL="0" indent="0">
              <a:buNone/>
              <a:defRPr sz="25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2914027" y="25679401"/>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14027" y="26433446"/>
            <a:ext cx="10052050"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0" name="Text Placeholder 3"/>
          <p:cNvSpPr>
            <a:spLocks noGrp="1"/>
          </p:cNvSpPr>
          <p:nvPr>
            <p:ph type="body" sz="quarter" idx="96"/>
          </p:nvPr>
        </p:nvSpPr>
        <p:spPr>
          <a:xfrm>
            <a:off x="904188" y="14951552"/>
            <a:ext cx="10056813" cy="846363"/>
          </a:xfrm>
          <a:prstGeom prst="rect">
            <a:avLst/>
          </a:prstGeom>
        </p:spPr>
        <p:txBody>
          <a:bodyPr wrap="square" lIns="228589" tIns="228589" rIns="228589" bIns="228589">
            <a:spAutoFit/>
          </a:bodyPr>
          <a:lstStyle>
            <a:lvl1pPr marL="0" indent="0">
              <a:buNone/>
              <a:defRPr sz="25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endParaRPr lang="en-US" dirty="0"/>
          </a:p>
        </p:txBody>
      </p:sp>
      <p:sp>
        <p:nvSpPr>
          <p:cNvPr id="78" name="Text Placeholder 76"/>
          <p:cNvSpPr>
            <a:spLocks noGrp="1"/>
          </p:cNvSpPr>
          <p:nvPr>
            <p:ph type="body" sz="quarter" idx="151" hasCustomPrompt="1"/>
          </p:nvPr>
        </p:nvSpPr>
        <p:spPr>
          <a:xfrm>
            <a:off x="1433745" y="2432971"/>
            <a:ext cx="297290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79" name="Text Placeholder 76"/>
          <p:cNvSpPr>
            <a:spLocks noGrp="1"/>
          </p:cNvSpPr>
          <p:nvPr>
            <p:ph type="body" sz="quarter" idx="153" hasCustomPrompt="1"/>
          </p:nvPr>
        </p:nvSpPr>
        <p:spPr>
          <a:xfrm>
            <a:off x="1433745" y="794997"/>
            <a:ext cx="297290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19"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601732"/>
            <a:ext cx="10430222" cy="333767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3 columns">
    <p:bg>
      <p:bgPr>
        <a:solidFill>
          <a:srgbClr val="959300">
            <a:alpha val="54000"/>
          </a:srgbClr>
        </a:solidFill>
        <a:effectLst/>
      </p:bgPr>
    </p:bg>
    <p:spTree>
      <p:nvGrpSpPr>
        <p:cNvPr id="1" name=""/>
        <p:cNvGrpSpPr/>
        <p:nvPr/>
      </p:nvGrpSpPr>
      <p:grpSpPr>
        <a:xfrm>
          <a:off x="0" y="0"/>
          <a:ext cx="0" cy="0"/>
          <a:chOff x="0" y="0"/>
          <a:chExt cx="0" cy="0"/>
        </a:xfrm>
      </p:grpSpPr>
      <p:sp>
        <p:nvSpPr>
          <p:cNvPr id="65" name="Text Placeholder 76"/>
          <p:cNvSpPr>
            <a:spLocks noGrp="1"/>
          </p:cNvSpPr>
          <p:nvPr>
            <p:ph type="body" sz="quarter" idx="151" hasCustomPrompt="1"/>
          </p:nvPr>
        </p:nvSpPr>
        <p:spPr>
          <a:xfrm>
            <a:off x="1360593" y="2484787"/>
            <a:ext cx="296909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360593" y="846813"/>
            <a:ext cx="296909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4" name="Text Placeholder 3"/>
          <p:cNvSpPr>
            <a:spLocks noGrp="1"/>
          </p:cNvSpPr>
          <p:nvPr>
            <p:ph type="body" sz="quarter" idx="10" hasCustomPrompt="1"/>
          </p:nvPr>
        </p:nvSpPr>
        <p:spPr>
          <a:xfrm>
            <a:off x="904186" y="5838153"/>
            <a:ext cx="13591277"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38" y="4936695"/>
            <a:ext cx="13573126"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22338" y="18240478"/>
            <a:ext cx="1359286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42080" y="17409229"/>
            <a:ext cx="1357312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5154276" y="2159508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5154276" y="20739663"/>
            <a:ext cx="13571534"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3" name="Text Placeholder 3"/>
          <p:cNvSpPr>
            <a:spLocks noGrp="1"/>
          </p:cNvSpPr>
          <p:nvPr>
            <p:ph type="body" sz="quarter" idx="23" hasCustomPrompt="1"/>
          </p:nvPr>
        </p:nvSpPr>
        <p:spPr>
          <a:xfrm>
            <a:off x="15162215" y="5838153"/>
            <a:ext cx="13571534"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15154277" y="4936695"/>
            <a:ext cx="13579475"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29395741" y="4936695"/>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29395741" y="5838153"/>
            <a:ext cx="13576029"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29395741" y="17377122"/>
            <a:ext cx="13576029" cy="754045"/>
          </a:xfrm>
          <a:prstGeom prst="rect">
            <a:avLst/>
          </a:prstGeom>
          <a:solidFill>
            <a:srgbClr val="404726"/>
          </a:solidFill>
        </p:spPr>
        <p:txBody>
          <a:bodyPr wrap="square" lIns="91436" tIns="91436" rIns="91436" bIns="91436" anchor="ctr" anchorCtr="0">
            <a:spAutoFit/>
          </a:bodyPr>
          <a:lstStyle>
            <a:lvl1pPr marL="0" indent="0" algn="ctr">
              <a:buNone/>
              <a:tabLst/>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29390710" y="18157350"/>
            <a:ext cx="13581061" cy="861752"/>
          </a:xfrm>
          <a:prstGeom prst="rect">
            <a:avLst/>
          </a:prstGeom>
        </p:spPr>
        <p:txBody>
          <a:bodyPr wrap="square" lIns="228589" tIns="228589" rIns="228589" bIns="228589">
            <a:spAutoFit/>
          </a:bodyPr>
          <a:lstStyle>
            <a:lvl1pPr marL="0" indent="0">
              <a:buNone/>
              <a:defRPr sz="260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29395741" y="25845657"/>
            <a:ext cx="13576029"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29395742" y="26625887"/>
            <a:ext cx="13581061" cy="861752"/>
          </a:xfrm>
          <a:prstGeom prst="rect">
            <a:avLst/>
          </a:prstGeom>
        </p:spPr>
        <p:txBody>
          <a:bodyPr wrap="square" lIns="228589" tIns="228589" rIns="228589" bIns="228589">
            <a:spAutoFit/>
          </a:bodyPr>
          <a:lstStyle>
            <a:lvl1pPr marL="0" indent="0">
              <a:buNone/>
              <a:defRPr sz="2600" baseline="0">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49916"/>
            <a:ext cx="10430222" cy="333767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de center column">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904188" y="5869325"/>
            <a:ext cx="10056813"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922341" y="4891667"/>
            <a:ext cx="10048875" cy="754045"/>
          </a:xfrm>
          <a:prstGeom prst="rect">
            <a:avLst/>
          </a:prstGeom>
          <a:solidFill>
            <a:srgbClr val="404726"/>
          </a:solidFill>
        </p:spPr>
        <p:txBody>
          <a:bodyPr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19" name="Text Placeholder 3"/>
          <p:cNvSpPr>
            <a:spLocks noGrp="1"/>
          </p:cNvSpPr>
          <p:nvPr>
            <p:ph type="body" sz="quarter" idx="19" hasCustomPrompt="1"/>
          </p:nvPr>
        </p:nvSpPr>
        <p:spPr>
          <a:xfrm>
            <a:off x="902598" y="15043762"/>
            <a:ext cx="1005840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0" name="Text Placeholder 5"/>
          <p:cNvSpPr>
            <a:spLocks noGrp="1"/>
          </p:cNvSpPr>
          <p:nvPr>
            <p:ph type="body" sz="quarter" idx="20" hasCustomPrompt="1"/>
          </p:nvPr>
        </p:nvSpPr>
        <p:spPr>
          <a:xfrm>
            <a:off x="922339" y="14212513"/>
            <a:ext cx="10050462"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1" name="Text Placeholder 3"/>
          <p:cNvSpPr>
            <a:spLocks noGrp="1"/>
          </p:cNvSpPr>
          <p:nvPr>
            <p:ph type="body" sz="quarter" idx="21" hasCustomPrompt="1"/>
          </p:nvPr>
        </p:nvSpPr>
        <p:spPr>
          <a:xfrm>
            <a:off x="11587163" y="5861387"/>
            <a:ext cx="2072004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587164" y="4891667"/>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(header)</a:t>
            </a:r>
          </a:p>
        </p:txBody>
      </p:sp>
      <p:sp>
        <p:nvSpPr>
          <p:cNvPr id="23" name="Text Placeholder 3"/>
          <p:cNvSpPr>
            <a:spLocks noGrp="1"/>
          </p:cNvSpPr>
          <p:nvPr>
            <p:ph type="body" sz="quarter" idx="23" hasCustomPrompt="1"/>
          </p:nvPr>
        </p:nvSpPr>
        <p:spPr>
          <a:xfrm>
            <a:off x="11587164" y="21896538"/>
            <a:ext cx="20720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4" name="Text Placeholder 5"/>
          <p:cNvSpPr>
            <a:spLocks noGrp="1"/>
          </p:cNvSpPr>
          <p:nvPr>
            <p:ph type="body" sz="quarter" idx="24" hasCustomPrompt="1"/>
          </p:nvPr>
        </p:nvSpPr>
        <p:spPr>
          <a:xfrm>
            <a:off x="11587162" y="21074746"/>
            <a:ext cx="20720050"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5" name="Text Placeholder 5"/>
          <p:cNvSpPr>
            <a:spLocks noGrp="1"/>
          </p:cNvSpPr>
          <p:nvPr>
            <p:ph type="body" sz="quarter" idx="25" hasCustomPrompt="1"/>
          </p:nvPr>
        </p:nvSpPr>
        <p:spPr>
          <a:xfrm>
            <a:off x="32905536" y="4891667"/>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6" name="Text Placeholder 3"/>
          <p:cNvSpPr>
            <a:spLocks noGrp="1"/>
          </p:cNvSpPr>
          <p:nvPr>
            <p:ph type="body" sz="quarter" idx="26" hasCustomPrompt="1"/>
          </p:nvPr>
        </p:nvSpPr>
        <p:spPr>
          <a:xfrm>
            <a:off x="32905536" y="5831225"/>
            <a:ext cx="10047018"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7" name="Text Placeholder 5"/>
          <p:cNvSpPr>
            <a:spLocks noGrp="1"/>
          </p:cNvSpPr>
          <p:nvPr>
            <p:ph type="body" sz="quarter" idx="27" hasCustomPrompt="1"/>
          </p:nvPr>
        </p:nvSpPr>
        <p:spPr>
          <a:xfrm>
            <a:off x="32905536" y="14272738"/>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(click to add)</a:t>
            </a:r>
          </a:p>
        </p:txBody>
      </p:sp>
      <p:sp>
        <p:nvSpPr>
          <p:cNvPr id="28" name="Text Placeholder 3"/>
          <p:cNvSpPr>
            <a:spLocks noGrp="1"/>
          </p:cNvSpPr>
          <p:nvPr>
            <p:ph type="body" sz="quarter" idx="28" hasCustomPrompt="1"/>
          </p:nvPr>
        </p:nvSpPr>
        <p:spPr>
          <a:xfrm>
            <a:off x="32905536" y="15011402"/>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Enter your text here</a:t>
            </a:r>
          </a:p>
        </p:txBody>
      </p:sp>
      <p:sp>
        <p:nvSpPr>
          <p:cNvPr id="29" name="Text Placeholder 5"/>
          <p:cNvSpPr>
            <a:spLocks noGrp="1"/>
          </p:cNvSpPr>
          <p:nvPr>
            <p:ph type="body" sz="quarter" idx="29" hasCustomPrompt="1"/>
          </p:nvPr>
        </p:nvSpPr>
        <p:spPr>
          <a:xfrm>
            <a:off x="32905536" y="25669876"/>
            <a:ext cx="10047018" cy="754045"/>
          </a:xfrm>
          <a:prstGeom prst="rect">
            <a:avLst/>
          </a:prstGeom>
          <a:solidFill>
            <a:srgbClr val="404726"/>
          </a:solidFill>
        </p:spPr>
        <p:txBody>
          <a:bodyPr wrap="square" lIns="91436" tIns="91436" rIns="91436" bIns="91436" anchor="ctr" anchorCtr="0">
            <a:spAutoFit/>
          </a:bodyPr>
          <a:lstStyle>
            <a:lvl1pPr marL="0" indent="0" algn="ctr">
              <a:buNone/>
              <a:defRPr sz="3700" b="1" u="none" baseline="0">
                <a:solidFill>
                  <a:schemeClr val="bg1"/>
                </a:solidFill>
              </a:defRPr>
            </a:lvl1pPr>
          </a:lstStyle>
          <a:p>
            <a:pPr lvl="0"/>
            <a:r>
              <a:rPr lang="en-US" dirty="0"/>
              <a:t>Team Members</a:t>
            </a:r>
          </a:p>
        </p:txBody>
      </p:sp>
      <p:sp>
        <p:nvSpPr>
          <p:cNvPr id="30" name="Text Placeholder 3"/>
          <p:cNvSpPr>
            <a:spLocks noGrp="1"/>
          </p:cNvSpPr>
          <p:nvPr>
            <p:ph type="body" sz="quarter" idx="30" hasCustomPrompt="1"/>
          </p:nvPr>
        </p:nvSpPr>
        <p:spPr>
          <a:xfrm>
            <a:off x="32905536" y="26436774"/>
            <a:ext cx="10052050" cy="861752"/>
          </a:xfrm>
          <a:prstGeom prst="rect">
            <a:avLst/>
          </a:prstGeom>
        </p:spPr>
        <p:txBody>
          <a:bodyPr wrap="square" lIns="228589" tIns="228589" rIns="228589" bIns="228589">
            <a:spAutoFit/>
          </a:bodyPr>
          <a:lstStyle>
            <a:lvl1pPr marL="0" indent="0">
              <a:buNone/>
              <a:defRPr sz="2600">
                <a:solidFill>
                  <a:srgbClr val="404726"/>
                </a:solidFill>
                <a:latin typeface="Times New Roman" panose="02020603050405020304" pitchFamily="18" charset="0"/>
                <a:cs typeface="Times New Roman" panose="02020603050405020304"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Name, Credentials, Title</a:t>
            </a:r>
          </a:p>
        </p:txBody>
      </p:sp>
      <p:sp>
        <p:nvSpPr>
          <p:cNvPr id="65" name="Text Placeholder 76"/>
          <p:cNvSpPr>
            <a:spLocks noGrp="1"/>
          </p:cNvSpPr>
          <p:nvPr>
            <p:ph type="body" sz="quarter" idx="151" hasCustomPrompt="1"/>
          </p:nvPr>
        </p:nvSpPr>
        <p:spPr>
          <a:xfrm>
            <a:off x="1474893" y="2408587"/>
            <a:ext cx="29919507" cy="1280160"/>
          </a:xfrm>
          <a:prstGeom prst="rect">
            <a:avLst/>
          </a:prstGeom>
        </p:spPr>
        <p:txBody>
          <a:bodyPr anchor="t" anchorCtr="1">
            <a:normAutofit/>
          </a:bodyPr>
          <a:lstStyle>
            <a:lvl1pPr marL="0" indent="0" algn="ctr">
              <a:buFontTx/>
              <a:buNone/>
              <a:defRPr sz="88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Fill in your topic here</a:t>
            </a:r>
          </a:p>
        </p:txBody>
      </p:sp>
      <p:sp>
        <p:nvSpPr>
          <p:cNvPr id="66" name="Text Placeholder 76"/>
          <p:cNvSpPr>
            <a:spLocks noGrp="1"/>
          </p:cNvSpPr>
          <p:nvPr>
            <p:ph type="body" sz="quarter" idx="153" hasCustomPrompt="1"/>
          </p:nvPr>
        </p:nvSpPr>
        <p:spPr>
          <a:xfrm>
            <a:off x="1474893" y="770613"/>
            <a:ext cx="29919507" cy="1637973"/>
          </a:xfrm>
          <a:prstGeom prst="rect">
            <a:avLst/>
          </a:prstGeom>
        </p:spPr>
        <p:txBody>
          <a:bodyPr anchor="t" anchorCtr="1">
            <a:normAutofit/>
          </a:bodyPr>
          <a:lstStyle>
            <a:lvl1pPr marL="0" indent="0" algn="ctr">
              <a:buFontTx/>
              <a:buNone/>
              <a:defRPr sz="11500">
                <a:solidFill>
                  <a:schemeClr val="bg1"/>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NGHS Charge RN Forum Feedback</a:t>
            </a:r>
          </a:p>
        </p:txBody>
      </p:sp>
      <p:sp>
        <p:nvSpPr>
          <p:cNvPr id="32" name="Text Placeholder 3"/>
          <p:cNvSpPr>
            <a:spLocks noGrp="1"/>
          </p:cNvSpPr>
          <p:nvPr>
            <p:ph type="body" sz="quarter" idx="154" hasCustomPrompt="1"/>
          </p:nvPr>
        </p:nvSpPr>
        <p:spPr>
          <a:xfrm>
            <a:off x="41588635" y="32072037"/>
            <a:ext cx="1790501" cy="846363"/>
          </a:xfrm>
          <a:prstGeom prst="rect">
            <a:avLst/>
          </a:prstGeom>
        </p:spPr>
        <p:txBody>
          <a:bodyPr wrap="square" lIns="228589" tIns="228589" rIns="228589" bIns="228589">
            <a:spAutoFit/>
          </a:bodyPr>
          <a:lstStyle>
            <a:lvl1pPr marL="0" indent="0">
              <a:buNone/>
              <a:defRPr sz="2500" b="1">
                <a:solidFill>
                  <a:srgbClr val="404726"/>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May 2018</a:t>
            </a:r>
          </a:p>
        </p:txBody>
      </p:sp>
      <p:pic>
        <p:nvPicPr>
          <p:cNvPr id="31" name="Picture 30"/>
          <p:cNvPicPr>
            <a:picLocks noChangeAspect="1"/>
          </p:cNvPicPr>
          <p:nvPr userDrawn="1"/>
        </p:nvPicPr>
        <p:blipFill rotWithShape="1">
          <a:blip r:embed="rId2" cstate="print">
            <a:extLst>
              <a:ext uri="{28A0092B-C50C-407E-A947-70E740481C1C}">
                <a14:useLocalDpi xmlns:a14="http://schemas.microsoft.com/office/drawing/2010/main" val="0"/>
              </a:ext>
            </a:extLst>
          </a:blip>
          <a:srcRect l="11534" t="22374" r="10468" b="22799"/>
          <a:stretch/>
        </p:blipFill>
        <p:spPr>
          <a:xfrm>
            <a:off x="32053663" y="523292"/>
            <a:ext cx="10430222" cy="3337671"/>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1.vml"/><Relationship Id="rId7" Type="http://schemas.openxmlformats.org/officeDocument/2006/relationships/oleObject" Target="../embeddings/oleObject2.bin"/><Relationship Id="rId12" Type="http://schemas.openxmlformats.org/officeDocument/2006/relationships/image" Target="../media/image9.png"/><Relationship Id="rId17" Type="http://schemas.openxmlformats.org/officeDocument/2006/relationships/oleObject" Target="../embeddings/oleObject4.bin"/><Relationship Id="rId2" Type="http://schemas.openxmlformats.org/officeDocument/2006/relationships/theme" Target="../theme/theme2.xml"/><Relationship Id="rId16" Type="http://schemas.openxmlformats.org/officeDocument/2006/relationships/image" Target="../media/image4.wmf"/><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3.bin"/><Relationship Id="rId10" Type="http://schemas.openxmlformats.org/officeDocument/2006/relationships/image" Target="../media/image7.jpeg"/><Relationship Id="rId4" Type="http://schemas.openxmlformats.org/officeDocument/2006/relationships/oleObject" Target="../embeddings/oleObject1.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wmf"/><Relationship Id="rId13" Type="http://schemas.openxmlformats.org/officeDocument/2006/relationships/image" Target="../media/image10.png"/><Relationship Id="rId18" Type="http://schemas.openxmlformats.org/officeDocument/2006/relationships/image" Target="../media/image5.wmf"/><Relationship Id="rId3" Type="http://schemas.openxmlformats.org/officeDocument/2006/relationships/vmlDrawing" Target="../drawings/vmlDrawing2.vml"/><Relationship Id="rId7" Type="http://schemas.openxmlformats.org/officeDocument/2006/relationships/oleObject" Target="../embeddings/oleObject6.bin"/><Relationship Id="rId12" Type="http://schemas.openxmlformats.org/officeDocument/2006/relationships/image" Target="../media/image9.png"/><Relationship Id="rId17" Type="http://schemas.openxmlformats.org/officeDocument/2006/relationships/oleObject" Target="../embeddings/oleObject8.bin"/><Relationship Id="rId2" Type="http://schemas.openxmlformats.org/officeDocument/2006/relationships/theme" Target="../theme/theme3.xml"/><Relationship Id="rId16" Type="http://schemas.openxmlformats.org/officeDocument/2006/relationships/image" Target="../media/image4.wmf"/><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2.wmf"/><Relationship Id="rId15" Type="http://schemas.openxmlformats.org/officeDocument/2006/relationships/oleObject" Target="../embeddings/oleObject7.bin"/><Relationship Id="rId10" Type="http://schemas.openxmlformats.org/officeDocument/2006/relationships/image" Target="../media/image7.jpeg"/><Relationship Id="rId4" Type="http://schemas.openxmlformats.org/officeDocument/2006/relationships/oleObject" Target="../embeddings/oleObject5.bin"/><Relationship Id="rId9" Type="http://schemas.openxmlformats.org/officeDocument/2006/relationships/hyperlink" Target="http://www.facebook.com/pages/PosterPresentationscom/217914411419?v=app_4949752878&amp;ref=ts" TargetMode="Externa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1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171774"/>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248251"/>
            <a:ext cx="43891200" cy="45719"/>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10" name="Text Box 14"/>
          <p:cNvSpPr txBox="1">
            <a:spLocks noChangeArrowheads="1"/>
          </p:cNvSpPr>
          <p:nvPr/>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
        <p:nvSpPr>
          <p:cNvPr id="2" name="Rounded Rectangle 1"/>
          <p:cNvSpPr/>
          <p:nvPr userDrawn="1"/>
        </p:nvSpPr>
        <p:spPr>
          <a:xfrm>
            <a:off x="922338" y="5047489"/>
            <a:ext cx="10058400" cy="27164332"/>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7692"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ounded Rectangle 23"/>
          <p:cNvSpPr/>
          <p:nvPr userDrawn="1"/>
        </p:nvSpPr>
        <p:spPr>
          <a:xfrm>
            <a:off x="22253046"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ounded Rectangle 25"/>
          <p:cNvSpPr/>
          <p:nvPr userDrawn="1"/>
        </p:nvSpPr>
        <p:spPr>
          <a:xfrm>
            <a:off x="32918400" y="5047489"/>
            <a:ext cx="10058400" cy="27164331"/>
          </a:xfrm>
          <a:prstGeom prst="roundRect">
            <a:avLst>
              <a:gd name="adj" fmla="val 9229"/>
            </a:avLst>
          </a:prstGeom>
          <a:gradFill>
            <a:gsLst>
              <a:gs pos="0">
                <a:srgbClr val="CDD2DE"/>
              </a:gs>
              <a:gs pos="0">
                <a:srgbClr val="CDD2DE"/>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767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0" y="4157663"/>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cxnSp>
        <p:nvCxnSpPr>
          <p:cNvPr id="38" name="Straight Connector 37"/>
          <p:cNvCxnSpPr/>
          <p:nvPr/>
        </p:nvCxnSpPr>
        <p:spPr>
          <a:xfrm flipV="1">
            <a:off x="-13946601" y="11526118"/>
            <a:ext cx="13577436" cy="818"/>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1" name="Rounded Rectangle 20"/>
          <p:cNvSpPr/>
          <p:nvPr userDrawn="1"/>
        </p:nvSpPr>
        <p:spPr>
          <a:xfrm>
            <a:off x="922338" y="4914901"/>
            <a:ext cx="13577436" cy="27213792"/>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15154504"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29386670" y="4914901"/>
            <a:ext cx="13577436" cy="27213791"/>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p:cNvGrpSpPr/>
          <p:nvPr userDrawn="1"/>
        </p:nvGrpSpPr>
        <p:grpSpPr>
          <a:xfrm>
            <a:off x="44157839" y="-55065"/>
            <a:ext cx="11062139" cy="32973465"/>
            <a:chOff x="44157839" y="-55065"/>
            <a:chExt cx="11062139" cy="32973465"/>
          </a:xfrm>
        </p:grpSpPr>
        <p:sp>
          <p:nvSpPr>
            <p:cNvPr id="45" name="Rectangle 44"/>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6" name="Object 45"/>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2399"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7" name="Picture 46"/>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8" name="Object 47"/>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2400"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9" name="Group 48"/>
            <p:cNvGrpSpPr/>
            <p:nvPr userDrawn="1"/>
          </p:nvGrpSpPr>
          <p:grpSpPr>
            <a:xfrm>
              <a:off x="44487207" y="29414560"/>
              <a:ext cx="10354213" cy="1265612"/>
              <a:chOff x="44200453" y="28362386"/>
              <a:chExt cx="9771399" cy="1090622"/>
            </a:xfrm>
          </p:grpSpPr>
          <p:sp>
            <p:nvSpPr>
              <p:cNvPr id="51" name="Rounded Rectangle 50"/>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2"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3" name="TextBox 52"/>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50" name="TextBox 49"/>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4" name="Group 53"/>
          <p:cNvGrpSpPr/>
          <p:nvPr userDrawn="1"/>
        </p:nvGrpSpPr>
        <p:grpSpPr>
          <a:xfrm>
            <a:off x="-11225189" y="-1"/>
            <a:ext cx="11018865" cy="32918401"/>
            <a:chOff x="-11225189" y="-1"/>
            <a:chExt cx="11018865" cy="32918401"/>
          </a:xfrm>
        </p:grpSpPr>
        <p:sp>
          <p:nvSpPr>
            <p:cNvPr id="55" name="Rectangle 54"/>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6" name="Straight Connector 55"/>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7" name="Picture 56"/>
            <p:cNvPicPr>
              <a:picLocks noChangeAspect="1"/>
            </p:cNvPicPr>
            <p:nvPr userDrawn="1"/>
          </p:nvPicPr>
          <p:blipFill>
            <a:blip r:embed="rId11"/>
            <a:stretch>
              <a:fillRect/>
            </a:stretch>
          </p:blipFill>
          <p:spPr>
            <a:xfrm>
              <a:off x="-10740740" y="10261718"/>
              <a:ext cx="1597666" cy="1201935"/>
            </a:xfrm>
            <a:prstGeom prst="rect">
              <a:avLst/>
            </a:prstGeom>
          </p:spPr>
        </p:pic>
        <p:pic>
          <p:nvPicPr>
            <p:cNvPr id="58" name="Picture 57"/>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9" name="Group 58"/>
            <p:cNvGrpSpPr/>
            <p:nvPr userDrawn="1"/>
          </p:nvGrpSpPr>
          <p:grpSpPr>
            <a:xfrm>
              <a:off x="-9744993" y="23540957"/>
              <a:ext cx="7531182" cy="2120439"/>
              <a:chOff x="-4470427" y="11016658"/>
              <a:chExt cx="3470785" cy="974220"/>
            </a:xfrm>
          </p:grpSpPr>
          <p:grpSp>
            <p:nvGrpSpPr>
              <p:cNvPr id="65" name="Group 64"/>
              <p:cNvGrpSpPr/>
              <p:nvPr userDrawn="1"/>
            </p:nvGrpSpPr>
            <p:grpSpPr>
              <a:xfrm>
                <a:off x="-2783495" y="11060886"/>
                <a:ext cx="624431" cy="893535"/>
                <a:chOff x="-3958697" y="11117435"/>
                <a:chExt cx="779338" cy="1280430"/>
              </a:xfrm>
            </p:grpSpPr>
            <p:pic>
              <p:nvPicPr>
                <p:cNvPr id="71" name="Picture 70"/>
                <p:cNvPicPr>
                  <a:picLocks noChangeAspect="1"/>
                </p:cNvPicPr>
                <p:nvPr userDrawn="1"/>
              </p:nvPicPr>
              <p:blipFill>
                <a:blip r:embed="rId13"/>
                <a:stretch>
                  <a:fillRect/>
                </a:stretch>
              </p:blipFill>
              <p:spPr>
                <a:xfrm>
                  <a:off x="-3948160" y="11117435"/>
                  <a:ext cx="768801" cy="1090857"/>
                </a:xfrm>
                <a:prstGeom prst="rect">
                  <a:avLst/>
                </a:prstGeom>
              </p:spPr>
            </p:pic>
            <p:sp>
              <p:nvSpPr>
                <p:cNvPr id="72" name="TextBox 71"/>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6" name="Group 65"/>
              <p:cNvGrpSpPr/>
              <p:nvPr userDrawn="1"/>
            </p:nvGrpSpPr>
            <p:grpSpPr>
              <a:xfrm>
                <a:off x="-2033159" y="11060889"/>
                <a:ext cx="1033517" cy="893529"/>
                <a:chOff x="-2921738" y="11200127"/>
                <a:chExt cx="1420279" cy="1227904"/>
              </a:xfrm>
            </p:grpSpPr>
            <p:pic>
              <p:nvPicPr>
                <p:cNvPr id="69" name="Picture 68"/>
                <p:cNvPicPr>
                  <a:picLocks noChangeAspect="1"/>
                </p:cNvPicPr>
                <p:nvPr userDrawn="1"/>
              </p:nvPicPr>
              <p:blipFill>
                <a:blip r:embed="rId13"/>
                <a:stretch>
                  <a:fillRect/>
                </a:stretch>
              </p:blipFill>
              <p:spPr>
                <a:xfrm>
                  <a:off x="-2921738" y="11200127"/>
                  <a:ext cx="1420279" cy="1029694"/>
                </a:xfrm>
                <a:prstGeom prst="rect">
                  <a:avLst/>
                </a:prstGeom>
              </p:spPr>
            </p:pic>
            <p:sp>
              <p:nvSpPr>
                <p:cNvPr id="70" name="TextBox 69"/>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7" name="Picture 66"/>
              <p:cNvPicPr>
                <a:picLocks noChangeAspect="1"/>
              </p:cNvPicPr>
              <p:nvPr userDrawn="1"/>
            </p:nvPicPr>
            <p:blipFill>
              <a:blip r:embed="rId14"/>
              <a:stretch>
                <a:fillRect/>
              </a:stretch>
            </p:blipFill>
            <p:spPr>
              <a:xfrm>
                <a:off x="-4470427" y="11016658"/>
                <a:ext cx="1098742" cy="847761"/>
              </a:xfrm>
              <a:prstGeom prst="rect">
                <a:avLst/>
              </a:prstGeom>
            </p:spPr>
          </p:pic>
          <p:sp>
            <p:nvSpPr>
              <p:cNvPr id="68" name="TextBox 67"/>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60" name="Group 59"/>
            <p:cNvGrpSpPr/>
            <p:nvPr userDrawn="1"/>
          </p:nvGrpSpPr>
          <p:grpSpPr>
            <a:xfrm>
              <a:off x="-10398793" y="27751410"/>
              <a:ext cx="9323012" cy="2453251"/>
              <a:chOff x="-4754996" y="12734136"/>
              <a:chExt cx="4296559" cy="1127128"/>
            </a:xfrm>
          </p:grpSpPr>
          <p:graphicFrame>
            <p:nvGraphicFramePr>
              <p:cNvPr id="61" name="Object 60"/>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2401"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2" name="Object 61"/>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2402"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3" name="TextBox 62"/>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4" name="TextBox 63"/>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40"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8"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959300">
            <a:alpha val="54000"/>
          </a:srgbClr>
        </a:solidFill>
        <a:effectLst/>
      </p:bgPr>
    </p:bg>
    <p:spTree>
      <p:nvGrpSpPr>
        <p:cNvPr id="1" name=""/>
        <p:cNvGrpSpPr/>
        <p:nvPr/>
      </p:nvGrpSpPr>
      <p:grpSpPr>
        <a:xfrm>
          <a:off x="0" y="0"/>
          <a:ext cx="0" cy="0"/>
          <a:chOff x="0" y="0"/>
          <a:chExt cx="0" cy="0"/>
        </a:xfrm>
      </p:grpSpPr>
      <p:sp>
        <p:nvSpPr>
          <p:cNvPr id="7" name="Rectangle 36"/>
          <p:cNvSpPr>
            <a:spLocks noChangeArrowheads="1"/>
          </p:cNvSpPr>
          <p:nvPr/>
        </p:nvSpPr>
        <p:spPr bwMode="auto">
          <a:xfrm>
            <a:off x="0" y="0"/>
            <a:ext cx="43891200" cy="4000500"/>
          </a:xfrm>
          <a:prstGeom prst="rect">
            <a:avLst/>
          </a:prstGeom>
          <a:solidFill>
            <a:srgbClr val="959300"/>
          </a:solidFill>
          <a:ln w="9525">
            <a:noFill/>
            <a:miter lim="800000"/>
            <a:headEnd/>
            <a:tailEnd/>
          </a:ln>
          <a:effectLst/>
        </p:spPr>
        <p:txBody>
          <a:bodyPr wrap="none" lIns="91436" tIns="45717" rIns="91436" bIns="45717" anchor="ctr"/>
          <a:lstStyle/>
          <a:p>
            <a:pPr>
              <a:defRPr/>
            </a:pPr>
            <a:endParaRPr lang="en-US" dirty="0"/>
          </a:p>
        </p:txBody>
      </p:sp>
      <p:sp>
        <p:nvSpPr>
          <p:cNvPr id="9" name="Rectangle 9"/>
          <p:cNvSpPr>
            <a:spLocks noChangeArrowheads="1"/>
          </p:cNvSpPr>
          <p:nvPr/>
        </p:nvSpPr>
        <p:spPr bwMode="auto">
          <a:xfrm>
            <a:off x="60315" y="4084927"/>
            <a:ext cx="43891200" cy="152400"/>
          </a:xfrm>
          <a:prstGeom prst="rect">
            <a:avLst/>
          </a:prstGeom>
          <a:solidFill>
            <a:srgbClr val="959300"/>
          </a:solidFill>
          <a:ln w="152400">
            <a:solidFill>
              <a:srgbClr val="959300"/>
            </a:solidFill>
            <a:miter lim="800000"/>
            <a:headEnd/>
            <a:tailEnd/>
          </a:ln>
          <a:effectLst/>
        </p:spPr>
        <p:txBody>
          <a:bodyPr wrap="none" lIns="91436" tIns="45717" rIns="91436" bIns="45717" anchor="ctr"/>
          <a:lstStyle/>
          <a:p>
            <a:pPr>
              <a:defRPr/>
            </a:pPr>
            <a:endParaRPr lang="en-US" dirty="0"/>
          </a:p>
        </p:txBody>
      </p:sp>
      <p:sp>
        <p:nvSpPr>
          <p:cNvPr id="21" name="Rounded Rectangle 20"/>
          <p:cNvSpPr/>
          <p:nvPr userDrawn="1"/>
        </p:nvSpPr>
        <p:spPr>
          <a:xfrm>
            <a:off x="922338" y="4876800"/>
            <a:ext cx="10050462" cy="27117675"/>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2918400" y="4876802"/>
            <a:ext cx="10050462" cy="27117674"/>
          </a:xfrm>
          <a:prstGeom prst="roundRect">
            <a:avLst>
              <a:gd name="adj" fmla="val 5862"/>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11583194" y="4876801"/>
            <a:ext cx="20724813" cy="27127200"/>
          </a:xfrm>
          <a:prstGeom prst="roundRect">
            <a:avLst>
              <a:gd name="adj" fmla="val 2853"/>
            </a:avLst>
          </a:prstGeom>
          <a:gradFill>
            <a:gsLst>
              <a:gs pos="0">
                <a:srgbClr val="CDD2DE"/>
              </a:gs>
              <a:gs pos="0">
                <a:schemeClr val="tx2">
                  <a:lumMod val="40000"/>
                  <a:lumOff val="60000"/>
                </a:schemeClr>
              </a:gs>
              <a:gs pos="100000">
                <a:srgbClr val="F3F5FA"/>
              </a:gs>
            </a:gsLst>
            <a:lin ang="16200000" scaled="1"/>
          </a:gradFill>
          <a:ln>
            <a:solidFill>
              <a:schemeClr val="accent5">
                <a:lumMod val="50000"/>
                <a:alpha val="5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p:cNvGrpSpPr/>
          <p:nvPr userDrawn="1"/>
        </p:nvGrpSpPr>
        <p:grpSpPr>
          <a:xfrm>
            <a:off x="44157839" y="-55065"/>
            <a:ext cx="11062139" cy="32973465"/>
            <a:chOff x="44157839" y="-55065"/>
            <a:chExt cx="11062139" cy="32973465"/>
          </a:xfrm>
        </p:grpSpPr>
        <p:sp>
          <p:nvSpPr>
            <p:cNvPr id="44" name="Rectangle 43"/>
            <p:cNvSpPr/>
            <p:nvPr userDrawn="1"/>
          </p:nvSpPr>
          <p:spPr>
            <a:xfrm>
              <a:off x="44157839" y="-55065"/>
              <a:ext cx="11062139" cy="3297346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algn="ctr"/>
              <a:r>
                <a:rPr lang="en-US" sz="4000" b="1" spc="600" dirty="0">
                  <a:solidFill>
                    <a:schemeClr val="bg1"/>
                  </a:solidFill>
                  <a:latin typeface="Trebuchet MS" pitchFamily="34" charset="0"/>
                </a:rPr>
                <a:t>QUICK START (cont.)</a:t>
              </a:r>
            </a:p>
            <a:p>
              <a:pPr algn="ctr"/>
              <a:endParaRPr lang="en-US" sz="36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How to change the template color theme</a:t>
              </a:r>
            </a:p>
            <a:p>
              <a:pPr marL="0" marR="0" lvl="2" indent="0" algn="l" defTabSz="114300"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You can easily change the color theme of your poster by going to the DESIGN menu, click on COLORS, and choose the color theme of your choice. You can </a:t>
              </a:r>
              <a:r>
                <a:rPr lang="en-US" sz="2400" b="0" spc="0" baseline="0" dirty="0">
                  <a:solidFill>
                    <a:schemeClr val="bg1">
                      <a:lumMod val="75000"/>
                    </a:schemeClr>
                  </a:solidFill>
                  <a:latin typeface="Trebuchet MS" pitchFamily="34" charset="0"/>
                </a:rPr>
                <a:t>also create your own color theme.</a:t>
              </a:r>
            </a:p>
            <a:p>
              <a:pPr marL="0" marR="0" lvl="2"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endParaRPr lang="en-US" sz="2400" b="0" baseline="0" dirty="0">
                <a:solidFill>
                  <a:schemeClr val="bg1">
                    <a:lumMod val="75000"/>
                  </a:schemeClr>
                </a:solidFill>
                <a:latin typeface="Trebuchet MS" pitchFamily="34" charset="0"/>
              </a:endParaRPr>
            </a:p>
            <a:p>
              <a:pPr marL="0" indent="0" algn="l" defTabSz="114300"/>
              <a:r>
                <a:rPr lang="en-US" sz="2400" b="0" baseline="0" dirty="0">
                  <a:solidFill>
                    <a:schemeClr val="bg1">
                      <a:lumMod val="75000"/>
                    </a:schemeClr>
                  </a:solidFill>
                  <a:latin typeface="Trebuchet MS" pitchFamily="34" charset="0"/>
                </a:rPr>
                <a:t>You can also manually change the color of your background by going to VIEW &gt; SLIDE MASTER.  After you finish working on the master be sure to go to VIEW &gt; NORMAL to continue working on your poster.</a:t>
              </a:r>
            </a:p>
            <a:p>
              <a:pPr marL="0"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Text</a:t>
              </a:r>
            </a:p>
            <a:p>
              <a:pPr marL="3265488" lvl="2" indent="0" algn="l" defTabSz="114300"/>
              <a:r>
                <a:rPr lang="en-US" sz="2400" b="0" baseline="0" dirty="0">
                  <a:solidFill>
                    <a:schemeClr val="bg1">
                      <a:lumMod val="75000"/>
                    </a:schemeClr>
                  </a:solidFill>
                  <a:latin typeface="Trebuchet MS" pitchFamily="34" charset="0"/>
                </a:rPr>
                <a:t>The template comes with a number of pre-formatted placeholders for headers and text blocks. You can add more blocks by copying and pasting the existing ones or by adding a text box from the HOME menu. </a:t>
              </a:r>
            </a:p>
            <a:p>
              <a:pPr marL="1518341" lvl="2"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lang="en-US" sz="2400" b="0" baseline="0" dirty="0">
                  <a:solidFill>
                    <a:schemeClr val="bg1">
                      <a:lumMod val="75000"/>
                    </a:schemeClr>
                  </a:solidFill>
                  <a:latin typeface="Trebuchet MS" pitchFamily="34" charset="0"/>
                </a:rPr>
                <a:t> </a:t>
              </a:r>
              <a:r>
                <a:rPr kumimoji="0" lang="en-US" sz="3200" b="1" i="0" u="none" strike="noStrike" kern="1200" cap="none" spc="0" normalizeH="0" baseline="0" noProof="0" dirty="0">
                  <a:ln>
                    <a:noFill/>
                  </a:ln>
                  <a:solidFill>
                    <a:srgbClr val="FFC000"/>
                  </a:solidFill>
                  <a:effectLst/>
                  <a:uLnTx/>
                  <a:uFillTx/>
                  <a:latin typeface="Trebuchet MS" pitchFamily="34" charset="0"/>
                </a:rPr>
                <a:t>Text size</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Adjust the size of your text based on how much content you have to present. The default template text offers a good starting point. Follow the conference requirements.</a:t>
              </a:r>
              <a:endParaRPr lang="en-US" sz="2400" b="0" baseline="0" dirty="0">
                <a:solidFill>
                  <a:schemeClr val="bg1">
                    <a:lumMod val="75000"/>
                  </a:schemeClr>
                </a:solidFill>
                <a:latin typeface="Trebuchet MS" pitchFamily="34" charset="0"/>
              </a:endParaRPr>
            </a:p>
            <a:p>
              <a:pPr marL="1518341" lvl="2" indent="0" algn="l" defTabSz="114300"/>
              <a:endParaRPr lang="en-US" sz="2400" b="0" baseline="0" dirty="0">
                <a:solidFill>
                  <a:schemeClr val="bg1">
                    <a:lumMod val="75000"/>
                  </a:schemeClr>
                </a:solidFill>
                <a:latin typeface="Trebuchet MS" pitchFamily="34" charset="0"/>
              </a:endParaRPr>
            </a:p>
            <a:p>
              <a:pPr algn="ctr"/>
              <a:r>
                <a:rPr lang="en-US" sz="3200" b="1" baseline="0" dirty="0">
                  <a:solidFill>
                    <a:srgbClr val="FFC000"/>
                  </a:solidFill>
                  <a:latin typeface="Trebuchet MS" pitchFamily="34" charset="0"/>
                </a:rPr>
                <a:t>How to add Tables</a:t>
              </a:r>
            </a:p>
            <a:p>
              <a:pPr marL="1730375" lvl="1" indent="0" algn="l" defTabSz="114300"/>
              <a:r>
                <a:rPr lang="en-US" sz="2400" b="0" baseline="0" dirty="0">
                  <a:solidFill>
                    <a:schemeClr val="bg1">
                      <a:lumMod val="75000"/>
                    </a:schemeClr>
                  </a:solidFill>
                  <a:latin typeface="Trebuchet MS" pitchFamily="34" charset="0"/>
                </a:rPr>
                <a:t>To add a table from scratch go to the INSERT menu and </a:t>
              </a:r>
              <a:br>
                <a:rPr lang="en-US" sz="2400" b="0" baseline="0" dirty="0">
                  <a:solidFill>
                    <a:schemeClr val="bg1">
                      <a:lumMod val="75000"/>
                    </a:schemeClr>
                  </a:solidFill>
                  <a:latin typeface="Trebuchet MS" pitchFamily="34" charset="0"/>
                </a:rPr>
              </a:br>
              <a:r>
                <a:rPr lang="en-US" sz="2400" b="0" baseline="0" dirty="0">
                  <a:solidFill>
                    <a:schemeClr val="bg1">
                      <a:lumMod val="75000"/>
                    </a:schemeClr>
                  </a:solidFill>
                  <a:latin typeface="Trebuchet MS" pitchFamily="34" charset="0"/>
                </a:rPr>
                <a:t>click on TABLE. A drop-down box will help you select rows and columns. </a:t>
              </a:r>
            </a:p>
            <a:p>
              <a:pPr marL="0" lvl="0" indent="0" algn="l" defTabSz="114300"/>
              <a:r>
                <a:rPr lang="en-US" sz="2400" b="0" baseline="0" dirty="0">
                  <a:solidFill>
                    <a:schemeClr val="bg1">
                      <a:lumMod val="75000"/>
                    </a:schemeClr>
                  </a:solidFill>
                  <a:latin typeface="Trebuchet MS" pitchFamily="34" charset="0"/>
                </a:rPr>
                <a:t>You can also copy and a paste a table from Word or another PowerPoint document. A pasted table may need to be re-formatted by RIGHT-CLICK &gt; FORMAT SHAPE, TEXT BOX, Margins.</a:t>
              </a:r>
            </a:p>
            <a:p>
              <a:pPr marL="0" lvl="0" indent="0" algn="l" defTabSz="114300"/>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Graphs / Charts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You can simply copy and paste charts and graphs from Excel or Word. Some reformatting may be required depending on how the original document has been created.</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change the column configuration</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RIGHT-CLICK on the poster background and select LAYOUT to see the column options available for this template. The poster columns can also be customized on the Master. VIEW &gt; MASTER.</a:t>
              </a:r>
            </a:p>
            <a:p>
              <a:pPr marL="0" marR="0" lvl="0" indent="0" algn="ctr" defTabSz="1518341"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How to remove the info bars</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If you are working in PowerPoint for Windows and have finished your poster, save as PDF and the bars will not be included. You can also delete them by going to VIEW &gt; MASTER. On the Mac adjust the Page-Setup to match the Page-Setup in PowerPoint before you create a PDF. You can also delete them from the Slide Master.</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lumMod val="75000"/>
                  </a:prstClr>
                </a:solidFill>
                <a:effectLst/>
                <a:uLnTx/>
                <a:uFillTx/>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Save your work</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Save your template as a PowerPoint document. For printing, save as PowerPoint or “Print-quality” PDF.</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0" baseline="0" dirty="0">
                <a:solidFill>
                  <a:schemeClr val="bg1">
                    <a:lumMod val="75000"/>
                  </a:schemeClr>
                </a:solidFill>
                <a:latin typeface="Trebuchet MS" pitchFamily="34" charset="0"/>
              </a:endParaRPr>
            </a:p>
            <a:p>
              <a:pPr marL="0" marR="0" lvl="0" indent="0" algn="ctr" defTabSz="1518341"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Trebuchet MS" pitchFamily="34" charset="0"/>
                </a:rPr>
                <a:t>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75000"/>
                    </a:prstClr>
                  </a:solidFill>
                  <a:effectLst/>
                  <a:uLnTx/>
                  <a:uFillTx/>
                  <a:latin typeface="Trebuchet MS" pitchFamily="34" charset="0"/>
                </a:rPr>
                <a:t>When you are ready to have your poster printed go online to PosterPresentations.com and click on the “Order Your Poster” button. Choose the poster type the best suits your needs and submit your order. If you submit a PowerPoint document you will be receiving a PDF proof for your approval prior to printing. If your order is placed and paid for before noon, Pacific, Monday through Friday, your order will ship out that same day. Next day, Second day, Third day, and Free Ground services are offered. Go to PosterPresentations.com for more information.</a:t>
              </a:r>
            </a:p>
            <a:p>
              <a:pPr marL="0" marR="0" lvl="0" indent="0" algn="l" defTabSz="1143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75000"/>
                  </a:prstClr>
                </a:solidFill>
                <a:effectLst/>
                <a:uLnTx/>
                <a:uFillTx/>
                <a:latin typeface="Trebuchet MS" pitchFamily="34" charset="0"/>
              </a:endParaRPr>
            </a:p>
          </p:txBody>
        </p:sp>
        <p:graphicFrame>
          <p:nvGraphicFramePr>
            <p:cNvPr id="45" name="Object 44"/>
            <p:cNvGraphicFramePr>
              <a:graphicFrameLocks noChangeAspect="1"/>
            </p:cNvGraphicFramePr>
            <p:nvPr userDrawn="1">
              <p:extLst>
                <p:ext uri="{D42A27DB-BD31-4B8C-83A1-F6EECF244321}">
                  <p14:modId xmlns:p14="http://schemas.microsoft.com/office/powerpoint/2010/main" val="262704017"/>
                </p:ext>
              </p:extLst>
            </p:nvPr>
          </p:nvGraphicFramePr>
          <p:xfrm>
            <a:off x="46915679" y="3349444"/>
            <a:ext cx="5586150" cy="2063772"/>
          </p:xfrm>
          <a:graphic>
            <a:graphicData uri="http://schemas.openxmlformats.org/presentationml/2006/ole">
              <mc:AlternateContent xmlns:mc="http://schemas.openxmlformats.org/markup-compatibility/2006">
                <mc:Choice xmlns:v="urn:schemas-microsoft-com:vml" Requires="v">
                  <p:oleObj spid="_x0000_s3423" name="Image" r:id="rId4" imgW="4571280" imgH="1688760" progId="Photoshop.Image.13">
                    <p:embed/>
                  </p:oleObj>
                </mc:Choice>
                <mc:Fallback>
                  <p:oleObj name="Image" r:id="rId4" imgW="4571280" imgH="1688760" progId="Photoshop.Image.13">
                    <p:embed/>
                    <p:pic>
                      <p:nvPicPr>
                        <p:cNvPr id="0" name=""/>
                        <p:cNvPicPr/>
                        <p:nvPr/>
                      </p:nvPicPr>
                      <p:blipFill>
                        <a:blip r:embed="rId5"/>
                        <a:stretch>
                          <a:fillRect/>
                        </a:stretch>
                      </p:blipFill>
                      <p:spPr>
                        <a:xfrm>
                          <a:off x="46915679" y="3349444"/>
                          <a:ext cx="5586150" cy="2063772"/>
                        </a:xfrm>
                        <a:prstGeom prst="rect">
                          <a:avLst/>
                        </a:prstGeom>
                      </p:spPr>
                    </p:pic>
                  </p:oleObj>
                </mc:Fallback>
              </mc:AlternateContent>
            </a:graphicData>
          </a:graphic>
        </p:graphicFrame>
        <p:pic>
          <p:nvPicPr>
            <p:cNvPr id="46" name="Picture 45"/>
            <p:cNvPicPr>
              <a:picLocks noChangeAspect="1"/>
            </p:cNvPicPr>
            <p:nvPr userDrawn="1"/>
          </p:nvPicPr>
          <p:blipFill>
            <a:blip r:embed="rId6"/>
            <a:stretch>
              <a:fillRect/>
            </a:stretch>
          </p:blipFill>
          <p:spPr>
            <a:xfrm>
              <a:off x="44621819" y="7740040"/>
              <a:ext cx="2969584" cy="1370577"/>
            </a:xfrm>
            <a:prstGeom prst="rect">
              <a:avLst/>
            </a:prstGeom>
            <a:ln>
              <a:noFill/>
            </a:ln>
          </p:spPr>
        </p:pic>
        <p:graphicFrame>
          <p:nvGraphicFramePr>
            <p:cNvPr id="47" name="Object 46"/>
            <p:cNvGraphicFramePr>
              <a:graphicFrameLocks noChangeAspect="1"/>
            </p:cNvGraphicFramePr>
            <p:nvPr userDrawn="1">
              <p:extLst>
                <p:ext uri="{D42A27DB-BD31-4B8C-83A1-F6EECF244321}">
                  <p14:modId xmlns:p14="http://schemas.microsoft.com/office/powerpoint/2010/main" val="2040245264"/>
                </p:ext>
              </p:extLst>
            </p:nvPr>
          </p:nvGraphicFramePr>
          <p:xfrm>
            <a:off x="44629619" y="12347263"/>
            <a:ext cx="1482266" cy="992162"/>
          </p:xfrm>
          <a:graphic>
            <a:graphicData uri="http://schemas.openxmlformats.org/presentationml/2006/ole">
              <mc:AlternateContent xmlns:mc="http://schemas.openxmlformats.org/markup-compatibility/2006">
                <mc:Choice xmlns:v="urn:schemas-microsoft-com:vml" Requires="v">
                  <p:oleObj spid="_x0000_s3424" name="Image" r:id="rId7" imgW="1574280" imgH="1053720" progId="Photoshop.Image.13">
                    <p:embed/>
                  </p:oleObj>
                </mc:Choice>
                <mc:Fallback>
                  <p:oleObj name="Image" r:id="rId7" imgW="1574280" imgH="1053720" progId="Photoshop.Image.13">
                    <p:embed/>
                    <p:pic>
                      <p:nvPicPr>
                        <p:cNvPr id="0" name=""/>
                        <p:cNvPicPr/>
                        <p:nvPr/>
                      </p:nvPicPr>
                      <p:blipFill>
                        <a:blip r:embed="rId8"/>
                        <a:stretch>
                          <a:fillRect/>
                        </a:stretch>
                      </p:blipFill>
                      <p:spPr>
                        <a:xfrm>
                          <a:off x="44629619" y="12347263"/>
                          <a:ext cx="1482266" cy="992162"/>
                        </a:xfrm>
                        <a:prstGeom prst="rect">
                          <a:avLst/>
                        </a:prstGeom>
                      </p:spPr>
                    </p:pic>
                  </p:oleObj>
                </mc:Fallback>
              </mc:AlternateContent>
            </a:graphicData>
          </a:graphic>
        </p:graphicFrame>
        <p:grpSp>
          <p:nvGrpSpPr>
            <p:cNvPr id="48" name="Group 47"/>
            <p:cNvGrpSpPr/>
            <p:nvPr userDrawn="1"/>
          </p:nvGrpSpPr>
          <p:grpSpPr>
            <a:xfrm>
              <a:off x="44487207" y="29414560"/>
              <a:ext cx="10354213" cy="1265612"/>
              <a:chOff x="44200453" y="28362386"/>
              <a:chExt cx="9771399" cy="1090622"/>
            </a:xfrm>
          </p:grpSpPr>
          <p:sp>
            <p:nvSpPr>
              <p:cNvPr id="50" name="Rounded Rectangle 49"/>
              <p:cNvSpPr/>
              <p:nvPr userDrawn="1"/>
            </p:nvSpPr>
            <p:spPr>
              <a:xfrm>
                <a:off x="44200453" y="28362386"/>
                <a:ext cx="9771398" cy="10906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7" descr="http://t2.gstatic.com/images?q=tbn:ANd9GcR4APHC6TT9w54M2zn_pvCiBxUNcspYPoVxirLRphBoJabfSvu7zw">
                <a:hlinkClick r:id="rId9"/>
              </p:cNvPr>
              <p:cNvPicPr>
                <a:picLocks noChangeAspect="1" noChangeArrowheads="1"/>
              </p:cNvPicPr>
              <p:nvPr userDrawn="1"/>
            </p:nvPicPr>
            <p:blipFill>
              <a:blip r:embed="rId10" cstate="print"/>
              <a:srcRect/>
              <a:stretch>
                <a:fillRect/>
              </a:stretch>
            </p:blipFill>
            <p:spPr bwMode="auto">
              <a:xfrm>
                <a:off x="44326393" y="28460718"/>
                <a:ext cx="914401" cy="914399"/>
              </a:xfrm>
              <a:prstGeom prst="rect">
                <a:avLst/>
              </a:prstGeom>
              <a:noFill/>
              <a:ln>
                <a:noFill/>
              </a:ln>
            </p:spPr>
          </p:pic>
          <p:sp>
            <p:nvSpPr>
              <p:cNvPr id="52" name="TextBox 51"/>
              <p:cNvSpPr txBox="1"/>
              <p:nvPr userDrawn="1"/>
            </p:nvSpPr>
            <p:spPr>
              <a:xfrm>
                <a:off x="45300663" y="28552305"/>
                <a:ext cx="8671189" cy="716099"/>
              </a:xfrm>
              <a:prstGeom prst="rect">
                <a:avLst/>
              </a:prstGeom>
              <a:noFill/>
              <a:ln>
                <a:noFill/>
              </a:ln>
            </p:spPr>
            <p:txBody>
              <a:bodyPr wrap="square" rtlCol="0">
                <a:spAutoFit/>
              </a:bodyPr>
              <a:lstStyle/>
              <a:p>
                <a:r>
                  <a:rPr lang="en-US" sz="2400" dirty="0">
                    <a:solidFill>
                      <a:schemeClr val="tx2"/>
                    </a:solidFill>
                    <a:latin typeface="Trebuchet MS" pitchFamily="34" charset="0"/>
                  </a:rPr>
                  <a:t>Student</a:t>
                </a:r>
                <a:r>
                  <a:rPr lang="en-US" sz="2400" baseline="0" dirty="0">
                    <a:solidFill>
                      <a:schemeClr val="tx2"/>
                    </a:solidFill>
                    <a:latin typeface="Trebuchet MS" pitchFamily="34" charset="0"/>
                  </a:rPr>
                  <a:t> discounts are available on our Facebook page.</a:t>
                </a:r>
                <a:br>
                  <a:rPr lang="en-US" sz="2400" baseline="0" dirty="0">
                    <a:solidFill>
                      <a:schemeClr val="tx2"/>
                    </a:solidFill>
                    <a:latin typeface="Trebuchet MS" pitchFamily="34" charset="0"/>
                  </a:rPr>
                </a:br>
                <a:r>
                  <a:rPr lang="en-US" sz="2400" baseline="0" dirty="0">
                    <a:solidFill>
                      <a:schemeClr val="tx2"/>
                    </a:solidFill>
                    <a:latin typeface="Trebuchet MS" pitchFamily="34" charset="0"/>
                  </a:rPr>
                  <a:t>Go to </a:t>
                </a:r>
                <a:r>
                  <a:rPr lang="en-US" sz="2400" u="sng" baseline="0" dirty="0">
                    <a:solidFill>
                      <a:schemeClr val="tx2"/>
                    </a:solidFill>
                    <a:latin typeface="Trebuchet MS" pitchFamily="34" charset="0"/>
                  </a:rPr>
                  <a:t>PosterPresentations.com</a:t>
                </a:r>
                <a:r>
                  <a:rPr lang="en-US" sz="2400" baseline="0" dirty="0">
                    <a:solidFill>
                      <a:schemeClr val="tx2"/>
                    </a:solidFill>
                    <a:latin typeface="Trebuchet MS" pitchFamily="34" charset="0"/>
                  </a:rPr>
                  <a:t> and click on the FB icon. </a:t>
                </a:r>
                <a:endParaRPr lang="en-US" sz="2400" dirty="0">
                  <a:solidFill>
                    <a:schemeClr val="tx2"/>
                  </a:solidFill>
                  <a:latin typeface="Trebuchet MS" pitchFamily="34" charset="0"/>
                </a:endParaRPr>
              </a:p>
            </p:txBody>
          </p:sp>
        </p:grpSp>
        <p:sp>
          <p:nvSpPr>
            <p:cNvPr id="49" name="TextBox 48"/>
            <p:cNvSpPr txBox="1"/>
            <p:nvPr userDrawn="1"/>
          </p:nvSpPr>
          <p:spPr>
            <a:xfrm>
              <a:off x="44262808" y="31169782"/>
              <a:ext cx="6870215" cy="1399638"/>
            </a:xfrm>
            <a:prstGeom prst="rect">
              <a:avLst/>
            </a:prstGeom>
            <a:noFill/>
          </p:spPr>
          <p:txBody>
            <a:bodyPr wrap="square" lIns="65304" tIns="32651" rIns="65304" bIns="32651" rtlCol="0">
              <a:spAutoFit/>
            </a:bodyPr>
            <a:lstStyle/>
            <a:p>
              <a:pPr>
                <a:lnSpc>
                  <a:spcPts val="2600"/>
                </a:lnSpc>
              </a:pPr>
              <a:r>
                <a:rPr lang="en-US" sz="2800" dirty="0">
                  <a:solidFill>
                    <a:schemeClr val="bg1"/>
                  </a:solidFill>
                </a:rPr>
                <a:t>© 2015</a:t>
              </a:r>
              <a:r>
                <a:rPr lang="en-US" sz="2800" baseline="0" dirty="0">
                  <a:solidFill>
                    <a:schemeClr val="bg1"/>
                  </a:solidFill>
                </a:rPr>
                <a:t> </a:t>
              </a:r>
              <a:r>
                <a:rPr lang="en-US" sz="2800" dirty="0">
                  <a:solidFill>
                    <a:schemeClr val="bg1"/>
                  </a:solidFill>
                </a:rPr>
                <a:t>PosterPresentations.com</a:t>
              </a:r>
              <a:br>
                <a:rPr lang="en-US" sz="2800" dirty="0">
                  <a:solidFill>
                    <a:schemeClr val="bg1"/>
                  </a:solidFill>
                </a:rPr>
              </a:br>
              <a:r>
                <a:rPr lang="en-US" sz="2800" dirty="0">
                  <a:solidFill>
                    <a:schemeClr val="bg1"/>
                  </a:solidFill>
                </a:rPr>
                <a:t>    </a:t>
              </a:r>
              <a:r>
                <a:rPr lang="en-US" sz="2400" dirty="0">
                  <a:solidFill>
                    <a:schemeClr val="bg1"/>
                  </a:solidFill>
                </a:rPr>
                <a:t>2117 Fourth Street ,</a:t>
              </a:r>
              <a:r>
                <a:rPr lang="en-US" sz="2400" baseline="0" dirty="0">
                  <a:solidFill>
                    <a:schemeClr val="bg1"/>
                  </a:solidFill>
                </a:rPr>
                <a:t> Unit C        </a:t>
              </a:r>
            </a:p>
            <a:p>
              <a:pPr>
                <a:lnSpc>
                  <a:spcPts val="2600"/>
                </a:lnSpc>
              </a:pPr>
              <a:r>
                <a:rPr lang="en-US" sz="2400" baseline="0" dirty="0">
                  <a:solidFill>
                    <a:schemeClr val="bg1"/>
                  </a:solidFill>
                </a:rPr>
                <a:t>     Berkeley CA </a:t>
              </a:r>
              <a:r>
                <a:rPr lang="en-US" sz="2000" baseline="0" dirty="0">
                  <a:solidFill>
                    <a:schemeClr val="bg1"/>
                  </a:solidFill>
                </a:rPr>
                <a:t>94710</a:t>
              </a:r>
              <a:br>
                <a:rPr lang="en-US" sz="2400" baseline="0" dirty="0">
                  <a:solidFill>
                    <a:schemeClr val="bg1"/>
                  </a:solidFill>
                </a:rPr>
              </a:br>
              <a:r>
                <a:rPr lang="en-US" sz="2400" baseline="0" dirty="0">
                  <a:solidFill>
                    <a:schemeClr val="bg1"/>
                  </a:solidFill>
                </a:rPr>
                <a:t>    </a:t>
              </a:r>
              <a:r>
                <a:rPr lang="en-US" sz="2400" b="1" baseline="0" dirty="0">
                  <a:solidFill>
                    <a:srgbClr val="FFFF00"/>
                  </a:solidFill>
                </a:rPr>
                <a:t>posterpresenter@gmail.com</a:t>
              </a:r>
              <a:endParaRPr lang="en-US" sz="2800" b="1" dirty="0">
                <a:solidFill>
                  <a:srgbClr val="FFFF00"/>
                </a:solidFill>
              </a:endParaRPr>
            </a:p>
          </p:txBody>
        </p:sp>
      </p:grpSp>
      <p:grpSp>
        <p:nvGrpSpPr>
          <p:cNvPr id="53" name="Group 52"/>
          <p:cNvGrpSpPr/>
          <p:nvPr userDrawn="1"/>
        </p:nvGrpSpPr>
        <p:grpSpPr>
          <a:xfrm>
            <a:off x="-11225189" y="-1"/>
            <a:ext cx="11018865" cy="32918401"/>
            <a:chOff x="-11225189" y="-1"/>
            <a:chExt cx="11018865" cy="32918401"/>
          </a:xfrm>
        </p:grpSpPr>
        <p:sp>
          <p:nvSpPr>
            <p:cNvPr id="54" name="Rectangle 53"/>
            <p:cNvSpPr/>
            <p:nvPr/>
          </p:nvSpPr>
          <p:spPr>
            <a:xfrm>
              <a:off x="-11216136" y="-1"/>
              <a:ext cx="11009812" cy="3291840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tIns="457200" rIns="457200" bIns="0" rtlCol="0" anchor="t" anchorCtr="0"/>
            <a:lstStyle/>
            <a:p>
              <a:pPr marL="0" marR="0" indent="0" algn="ctr" defTabSz="1518341" rtl="0" eaLnBrk="1" fontAlgn="auto" latinLnBrk="0" hangingPunct="1">
                <a:lnSpc>
                  <a:spcPct val="100000"/>
                </a:lnSpc>
                <a:spcBef>
                  <a:spcPts val="0"/>
                </a:spcBef>
                <a:spcAft>
                  <a:spcPts val="0"/>
                </a:spcAft>
                <a:buClrTx/>
                <a:buSzTx/>
                <a:buFontTx/>
                <a:buNone/>
                <a:tabLst/>
                <a:defRPr/>
              </a:pPr>
              <a:r>
                <a:rPr lang="en-US" sz="3200" b="1" spc="0" dirty="0">
                  <a:solidFill>
                    <a:srgbClr val="FF0000"/>
                  </a:solidFill>
                  <a:latin typeface="Trebuchet MS" pitchFamily="34" charset="0"/>
                </a:rPr>
                <a:t>(—THIS SIDEBAR DOES NOT PRINT—)</a:t>
              </a:r>
              <a:endParaRPr lang="en-US" sz="3200" b="1" spc="600" dirty="0">
                <a:solidFill>
                  <a:schemeClr val="bg1"/>
                </a:solidFill>
                <a:latin typeface="Trebuchet MS" pitchFamily="34" charset="0"/>
              </a:endParaRPr>
            </a:p>
            <a:p>
              <a:pPr algn="ctr"/>
              <a:r>
                <a:rPr lang="en-US" sz="4000" b="1" spc="600" dirty="0">
                  <a:solidFill>
                    <a:schemeClr val="bg1"/>
                  </a:solidFill>
                  <a:latin typeface="Trebuchet MS" pitchFamily="34" charset="0"/>
                </a:rPr>
                <a:t>DESIGN</a:t>
              </a:r>
              <a:r>
                <a:rPr lang="en-US" sz="4000" b="1" spc="600" baseline="0" dirty="0">
                  <a:solidFill>
                    <a:schemeClr val="bg1"/>
                  </a:solidFill>
                  <a:latin typeface="Trebuchet MS" pitchFamily="34" charset="0"/>
                </a:rPr>
                <a:t> </a:t>
              </a:r>
              <a:r>
                <a:rPr lang="en-US" sz="4000" b="1" spc="600" dirty="0">
                  <a:solidFill>
                    <a:schemeClr val="bg1"/>
                  </a:solidFill>
                  <a:latin typeface="Trebuchet MS" pitchFamily="34" charset="0"/>
                </a:rPr>
                <a:t>GUIDE</a:t>
              </a:r>
            </a:p>
            <a:p>
              <a:pPr algn="ctr"/>
              <a:endParaRPr lang="en-US" sz="2800" b="1" dirty="0">
                <a:latin typeface="Trebuchet MS" pitchFamily="34" charset="0"/>
              </a:endParaRPr>
            </a:p>
            <a:p>
              <a:pPr defTabSz="3765639"/>
              <a:r>
                <a:rPr lang="en-US" sz="2800" i="0" dirty="0">
                  <a:latin typeface="Trebuchet MS" pitchFamily="34" charset="0"/>
                </a:rPr>
                <a:t>This PowerPoint</a:t>
              </a:r>
              <a:r>
                <a:rPr lang="en-US" sz="2800" i="0" baseline="0" dirty="0">
                  <a:latin typeface="Trebuchet MS" pitchFamily="34" charset="0"/>
                </a:rPr>
                <a:t> </a:t>
              </a:r>
              <a:r>
                <a:rPr lang="en-US" sz="2800" i="0" dirty="0">
                  <a:latin typeface="Trebuchet MS" pitchFamily="34" charset="0"/>
                </a:rPr>
                <a:t>2007 template produces</a:t>
              </a:r>
              <a:r>
                <a:rPr lang="en-US" sz="2800" i="0" baseline="0" dirty="0">
                  <a:latin typeface="Trebuchet MS" pitchFamily="34" charset="0"/>
                </a:rPr>
                <a:t> </a:t>
              </a:r>
              <a:r>
                <a:rPr lang="en-US" sz="2800" i="0" dirty="0">
                  <a:latin typeface="Trebuchet MS" pitchFamily="34" charset="0"/>
                </a:rPr>
                <a:t>a 36”x48” presentation poster. </a:t>
              </a:r>
              <a:r>
                <a:rPr lang="en-US" sz="2800" dirty="0">
                  <a:latin typeface="Trebuchet MS" pitchFamily="34" charset="0"/>
                </a:rPr>
                <a:t>You</a:t>
              </a:r>
              <a:r>
                <a:rPr lang="en-US" sz="2800" baseline="0" dirty="0">
                  <a:latin typeface="Trebuchet MS" pitchFamily="34" charset="0"/>
                </a:rPr>
                <a:t> can u</a:t>
              </a:r>
              <a:r>
                <a:rPr lang="en-US" sz="2800" dirty="0">
                  <a:latin typeface="Trebuchet MS" pitchFamily="34" charset="0"/>
                </a:rPr>
                <a:t>se</a:t>
              </a:r>
              <a:r>
                <a:rPr lang="en-US" sz="2800" baseline="0" dirty="0">
                  <a:latin typeface="Trebuchet MS" pitchFamily="34" charset="0"/>
                </a:rPr>
                <a:t> it to create your research poster and </a:t>
              </a:r>
              <a:r>
                <a:rPr lang="en-US" sz="2800" dirty="0">
                  <a:latin typeface="Trebuchet MS" pitchFamily="34" charset="0"/>
                </a:rPr>
                <a:t>save valuable time placing titles, subtitles,</a:t>
              </a:r>
              <a:r>
                <a:rPr lang="en-US" sz="2800" baseline="0" dirty="0">
                  <a:latin typeface="Trebuchet MS" pitchFamily="34" charset="0"/>
                </a:rPr>
                <a:t> text, and graphics</a:t>
              </a:r>
              <a:r>
                <a:rPr lang="en-US" sz="2800" dirty="0">
                  <a:latin typeface="Trebuchet MS" pitchFamily="34" charset="0"/>
                </a:rPr>
                <a:t>. </a:t>
              </a:r>
            </a:p>
            <a:p>
              <a:pPr defTabSz="3765639"/>
              <a:endParaRPr lang="en-US" sz="2800" dirty="0">
                <a:latin typeface="Trebuchet MS" pitchFamily="34" charset="0"/>
              </a:endParaRPr>
            </a:p>
            <a:p>
              <a:pPr defTabSz="4389219"/>
              <a:r>
                <a:rPr lang="en-US" sz="2800" dirty="0">
                  <a:latin typeface="Trebuchet MS" pitchFamily="34" charset="0"/>
                </a:rPr>
                <a:t>We provide a series of online tutorials that will guide you through the poster design process and answer your poster production questions. To view our template tutorials, go online to </a:t>
              </a:r>
              <a:r>
                <a:rPr lang="en-US" sz="2800" b="1" dirty="0">
                  <a:solidFill>
                    <a:srgbClr val="FFC000"/>
                  </a:solidFill>
                  <a:latin typeface="Trebuchet MS" pitchFamily="34" charset="0"/>
                </a:rPr>
                <a:t>PosterPresentations.com</a:t>
              </a:r>
              <a:r>
                <a:rPr lang="en-US" sz="2800" b="1" dirty="0">
                  <a:solidFill>
                    <a:schemeClr val="bg1"/>
                  </a:solidFill>
                  <a:latin typeface="Trebuchet MS" pitchFamily="34" charset="0"/>
                </a:rPr>
                <a:t> </a:t>
              </a:r>
              <a:r>
                <a:rPr lang="en-US" sz="2800" dirty="0">
                  <a:solidFill>
                    <a:schemeClr val="bg1"/>
                  </a:solidFill>
                  <a:latin typeface="Trebuchet MS" pitchFamily="34" charset="0"/>
                </a:rPr>
                <a:t>and click on HELP DESK.</a:t>
              </a:r>
            </a:p>
            <a:p>
              <a:pPr defTabSz="4389219"/>
              <a:endParaRPr lang="en-US" sz="2800" dirty="0">
                <a:latin typeface="Trebuchet MS" pitchFamily="34" charset="0"/>
              </a:endParaRPr>
            </a:p>
            <a:p>
              <a:pPr defTabSz="4389219"/>
              <a:r>
                <a:rPr lang="en-US" sz="2800" dirty="0">
                  <a:solidFill>
                    <a:schemeClr val="bg1"/>
                  </a:solidFill>
                  <a:latin typeface="Trebuchet MS" pitchFamily="34" charset="0"/>
                </a:rPr>
                <a:t>When</a:t>
              </a:r>
              <a:r>
                <a:rPr lang="en-US" sz="2800" baseline="0" dirty="0">
                  <a:solidFill>
                    <a:schemeClr val="bg1"/>
                  </a:solidFill>
                  <a:latin typeface="Trebuchet MS" pitchFamily="34" charset="0"/>
                </a:rPr>
                <a:t> you are ready to print your poster</a:t>
              </a:r>
              <a:r>
                <a:rPr lang="en-US" sz="2800" dirty="0">
                  <a:solidFill>
                    <a:schemeClr val="bg1"/>
                  </a:solidFill>
                  <a:latin typeface="Trebuchet MS" pitchFamily="34" charset="0"/>
                </a:rPr>
                <a:t>,</a:t>
              </a:r>
              <a:r>
                <a:rPr lang="en-US" sz="2800" baseline="0" dirty="0">
                  <a:solidFill>
                    <a:schemeClr val="bg1"/>
                  </a:solidFill>
                  <a:latin typeface="Trebuchet MS" pitchFamily="34" charset="0"/>
                </a:rPr>
                <a:t> go online to </a:t>
              </a:r>
              <a:r>
                <a:rPr lang="en-US" sz="2800" b="0" dirty="0">
                  <a:solidFill>
                    <a:schemeClr val="bg1"/>
                  </a:solidFill>
                  <a:latin typeface="Trebuchet MS" pitchFamily="34" charset="0"/>
                </a:rPr>
                <a:t>PosterPresentations.com</a:t>
              </a:r>
              <a:br>
                <a:rPr lang="en-US" sz="2800" dirty="0">
                  <a:solidFill>
                    <a:schemeClr val="bg1"/>
                  </a:solidFill>
                  <a:latin typeface="Trebuchet MS" pitchFamily="34" charset="0"/>
                </a:rPr>
              </a:br>
              <a:endParaRPr lang="en-US" sz="2800" dirty="0">
                <a:solidFill>
                  <a:schemeClr val="bg1"/>
                </a:solidFill>
                <a:latin typeface="Trebuchet MS" pitchFamily="34" charset="0"/>
              </a:endParaRPr>
            </a:p>
            <a:p>
              <a:pPr algn="l" defTabSz="3765639"/>
              <a:r>
                <a:rPr lang="en-US" sz="2800" b="0" dirty="0">
                  <a:solidFill>
                    <a:schemeClr val="bg1"/>
                  </a:solidFill>
                  <a:latin typeface="Trebuchet MS" pitchFamily="34" charset="0"/>
                </a:rPr>
                <a:t>Need</a:t>
              </a:r>
              <a:r>
                <a:rPr lang="en-US" sz="2800" b="0" baseline="0" dirty="0">
                  <a:solidFill>
                    <a:schemeClr val="bg1"/>
                  </a:solidFill>
                  <a:latin typeface="Trebuchet MS" pitchFamily="34" charset="0"/>
                </a:rPr>
                <a:t> assistance? Call us at </a:t>
              </a:r>
              <a:r>
                <a:rPr lang="en-US" sz="2800" b="0" dirty="0">
                  <a:solidFill>
                    <a:srgbClr val="FFC000"/>
                  </a:solidFill>
                  <a:latin typeface="Trebuchet MS" pitchFamily="34" charset="0"/>
                </a:rPr>
                <a:t>1.510.649.3001</a:t>
              </a:r>
            </a:p>
            <a:p>
              <a:pPr algn="l" defTabSz="3765639"/>
              <a:endParaRPr lang="en-US" sz="3600" b="1" dirty="0">
                <a:solidFill>
                  <a:srgbClr val="FFFF00"/>
                </a:solidFill>
                <a:latin typeface="Trebuchet MS" pitchFamily="34" charset="0"/>
              </a:endParaRPr>
            </a:p>
            <a:p>
              <a:pPr algn="ctr"/>
              <a:endParaRPr lang="en-US" sz="2400" b="1" dirty="0">
                <a:solidFill>
                  <a:schemeClr val="bg1"/>
                </a:solidFill>
                <a:latin typeface="Trebuchet MS" pitchFamily="34" charset="0"/>
              </a:endParaRPr>
            </a:p>
            <a:p>
              <a:pPr algn="ctr"/>
              <a:r>
                <a:rPr lang="en-US" sz="4000" b="1" spc="600" dirty="0">
                  <a:solidFill>
                    <a:schemeClr val="bg1"/>
                  </a:solidFill>
                  <a:latin typeface="Trebuchet MS" pitchFamily="34" charset="0"/>
                </a:rPr>
                <a:t>QUICK START</a:t>
              </a:r>
            </a:p>
            <a:p>
              <a:pPr algn="ctr"/>
              <a:endParaRPr lang="en-US" sz="3200" b="1"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Zoom in and out</a:t>
              </a:r>
            </a:p>
            <a:p>
              <a:pPr marL="1892300" indent="-1892300" algn="l" defTabSz="850900"/>
              <a:r>
                <a:rPr lang="en-US" sz="2400" b="0" baseline="0" dirty="0">
                  <a:solidFill>
                    <a:schemeClr val="bg1"/>
                  </a:solidFill>
                  <a:latin typeface="Trebuchet MS" pitchFamily="34" charset="0"/>
                </a:rPr>
                <a:t>	</a:t>
              </a:r>
              <a:r>
                <a:rPr lang="en-US" sz="2400" b="0" baseline="0" dirty="0">
                  <a:solidFill>
                    <a:schemeClr val="bg1">
                      <a:lumMod val="75000"/>
                    </a:schemeClr>
                  </a:solidFill>
                  <a:latin typeface="Trebuchet MS" pitchFamily="34" charset="0"/>
                </a:rPr>
                <a:t>As you work on your poster zoom in and out to the level that is more comfortable to you. </a:t>
              </a:r>
            </a:p>
            <a:p>
              <a:pPr marL="1892300" indent="-1892300" algn="l" defTabSz="850900"/>
              <a:r>
                <a:rPr lang="en-US" sz="2400" b="1" baseline="0" dirty="0">
                  <a:solidFill>
                    <a:schemeClr val="bg1">
                      <a:lumMod val="75000"/>
                    </a:schemeClr>
                  </a:solidFill>
                  <a:latin typeface="Trebuchet MS" pitchFamily="34" charset="0"/>
                </a:rPr>
                <a:t>	</a:t>
              </a:r>
              <a:r>
                <a:rPr lang="en-US" sz="2400" b="0" baseline="0" dirty="0">
                  <a:solidFill>
                    <a:schemeClr val="bg1">
                      <a:lumMod val="75000"/>
                    </a:schemeClr>
                  </a:solidFill>
                  <a:latin typeface="Trebuchet MS" pitchFamily="34" charset="0"/>
                </a:rPr>
                <a:t>Go to VIEW &gt; ZOOM.</a:t>
              </a:r>
            </a:p>
            <a:p>
              <a:pPr algn="l"/>
              <a:endParaRPr lang="en-US" sz="2800" b="0" baseline="0" dirty="0">
                <a:solidFill>
                  <a:schemeClr val="bg1"/>
                </a:solidFill>
                <a:latin typeface="Trebuchet MS" pitchFamily="34" charset="0"/>
              </a:endParaRPr>
            </a:p>
            <a:p>
              <a:pPr algn="ctr"/>
              <a:r>
                <a:rPr lang="en-US" sz="3200" b="1" baseline="0" dirty="0">
                  <a:solidFill>
                    <a:srgbClr val="FFC000"/>
                  </a:solidFill>
                  <a:latin typeface="Trebuchet MS" pitchFamily="34" charset="0"/>
                </a:rPr>
                <a:t>Title, Authors, and Affiliations</a:t>
              </a:r>
            </a:p>
            <a:p>
              <a:pPr algn="l"/>
              <a:r>
                <a:rPr lang="en-US" sz="2400" b="0" baseline="0" dirty="0">
                  <a:solidFill>
                    <a:schemeClr val="bg1">
                      <a:lumMod val="75000"/>
                    </a:schemeClr>
                  </a:solidFill>
                  <a:latin typeface="Trebuchet MS" pitchFamily="34" charset="0"/>
                </a:rPr>
                <a:t>Start designing your poster by adding the title, the names of the authors, and the affiliated institutions. </a:t>
              </a:r>
              <a:r>
                <a:rPr lang="en-US" sz="2400" b="0" spc="0" baseline="0" dirty="0">
                  <a:solidFill>
                    <a:schemeClr val="bg1">
                      <a:lumMod val="75000"/>
                    </a:schemeClr>
                  </a:solidFill>
                  <a:latin typeface="Trebuchet MS" pitchFamily="34" charset="0"/>
                </a:rPr>
                <a:t>You can type or paste text into the provided boxes. The template will automatically adjust the size of your text to fit the title box. You can manually override this feature and change the size of your text. </a:t>
              </a:r>
            </a:p>
            <a:p>
              <a:pPr algn="l"/>
              <a:endParaRPr lang="en-US" sz="2400" b="0" spc="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The font size of your title should be bigger than your name(s) and institution name(s).</a:t>
              </a:r>
            </a:p>
            <a:p>
              <a:pPr algn="l"/>
              <a:br>
                <a:rPr lang="en-US" sz="2800" b="1" baseline="0" dirty="0">
                  <a:solidFill>
                    <a:schemeClr val="bg1"/>
                  </a:solidFill>
                  <a:latin typeface="Trebuchet MS" pitchFamily="34" charset="0"/>
                </a:rPr>
              </a:br>
              <a:endParaRPr lang="en-US" sz="2800" b="1" dirty="0">
                <a:solidFill>
                  <a:schemeClr val="bg1"/>
                </a:solidFill>
                <a:latin typeface="Trebuchet MS" pitchFamily="34" charset="0"/>
              </a:endParaRPr>
            </a:p>
            <a:p>
              <a:pPr algn="ctr"/>
              <a:endParaRPr lang="en-US" sz="2800" b="1" dirty="0">
                <a:solidFill>
                  <a:srgbClr val="FFC000"/>
                </a:solidFill>
                <a:latin typeface="Trebuchet MS" pitchFamily="34" charset="0"/>
              </a:endParaRPr>
            </a:p>
            <a:p>
              <a:pPr algn="ctr"/>
              <a:endParaRPr lang="en-US" sz="2800" b="1" dirty="0">
                <a:solidFill>
                  <a:srgbClr val="FFC000"/>
                </a:solidFill>
                <a:latin typeface="Trebuchet MS" pitchFamily="34" charset="0"/>
              </a:endParaRPr>
            </a:p>
            <a:p>
              <a:pPr algn="ctr"/>
              <a:r>
                <a:rPr lang="en-US" sz="3200" b="1" dirty="0">
                  <a:solidFill>
                    <a:srgbClr val="FFC000"/>
                  </a:solidFill>
                  <a:latin typeface="Trebuchet MS" pitchFamily="34" charset="0"/>
                </a:rPr>
                <a:t>Adding Logos</a:t>
              </a:r>
              <a:r>
                <a:rPr lang="en-US" sz="3200" b="1" baseline="0" dirty="0">
                  <a:solidFill>
                    <a:srgbClr val="FFC000"/>
                  </a:solidFill>
                  <a:latin typeface="Trebuchet MS" pitchFamily="34" charset="0"/>
                </a:rPr>
                <a:t> / Seals</a:t>
              </a:r>
            </a:p>
            <a:p>
              <a:pPr algn="l"/>
              <a:r>
                <a:rPr lang="en-US" sz="2400" b="0" baseline="0" dirty="0">
                  <a:solidFill>
                    <a:schemeClr val="bg1">
                      <a:lumMod val="75000"/>
                    </a:schemeClr>
                  </a:solidFill>
                  <a:latin typeface="Trebuchet MS" pitchFamily="34" charset="0"/>
                </a:rPr>
                <a:t>Most often, logos are added on each side of the title. You can insert a logo by dragging and dropping it from your desktop, copy and paste or by going to INSERT &gt; PICTURES. Logos taken from web sites are likely to be low quality when printed. Zoom it at 100% to see what the logo will look like on the final poster and make any necessary adjustments.  </a:t>
              </a:r>
            </a:p>
            <a:p>
              <a:pPr algn="l"/>
              <a:endParaRPr lang="en-US" sz="2400" b="0" spc="300" baseline="0" dirty="0">
                <a:solidFill>
                  <a:schemeClr val="bg1">
                    <a:lumMod val="75000"/>
                  </a:schemeClr>
                </a:solidFill>
                <a:latin typeface="Trebuchet MS" pitchFamily="34" charset="0"/>
              </a:endParaRPr>
            </a:p>
            <a:p>
              <a:pPr algn="l"/>
              <a:r>
                <a:rPr lang="en-US" sz="2400" b="1" spc="300" baseline="0" dirty="0">
                  <a:solidFill>
                    <a:srgbClr val="FFC000"/>
                  </a:solidFill>
                  <a:latin typeface="Trebuchet MS" pitchFamily="34" charset="0"/>
                </a:rPr>
                <a:t>TIP:</a:t>
              </a:r>
              <a:r>
                <a:rPr lang="en-US" sz="2400" b="1" spc="0" baseline="0" dirty="0">
                  <a:solidFill>
                    <a:srgbClr val="FFC000"/>
                  </a:solidFill>
                  <a:latin typeface="Trebuchet MS" pitchFamily="34" charset="0"/>
                </a:rPr>
                <a:t> </a:t>
              </a:r>
              <a:r>
                <a:rPr lang="en-US" sz="2400" b="0" baseline="0" dirty="0">
                  <a:solidFill>
                    <a:schemeClr val="bg1">
                      <a:lumMod val="75000"/>
                    </a:schemeClr>
                  </a:solidFill>
                  <a:latin typeface="Trebuchet MS" pitchFamily="34" charset="0"/>
                </a:rPr>
                <a:t>See if your school’s logo is available on our free poster templates page.</a:t>
              </a:r>
            </a:p>
            <a:p>
              <a:pPr algn="l"/>
              <a:endParaRPr lang="en-US" sz="2400" b="0" baseline="0" dirty="0">
                <a:latin typeface="Trebuchet MS" pitchFamily="34" charset="0"/>
              </a:endParaRPr>
            </a:p>
            <a:p>
              <a:pPr algn="ctr"/>
              <a:r>
                <a:rPr lang="en-US" sz="3200" b="1" baseline="0" dirty="0">
                  <a:solidFill>
                    <a:srgbClr val="FFC000"/>
                  </a:solidFill>
                  <a:latin typeface="Trebuchet MS" pitchFamily="34" charset="0"/>
                </a:rPr>
                <a:t>Photographs / Graphics</a:t>
              </a:r>
            </a:p>
            <a:p>
              <a:pPr algn="l" defTabSz="977900"/>
              <a:r>
                <a:rPr lang="en-US" sz="2400" b="0" baseline="0" dirty="0">
                  <a:solidFill>
                    <a:schemeClr val="bg1">
                      <a:lumMod val="75000"/>
                    </a:schemeClr>
                  </a:solidFill>
                  <a:latin typeface="Trebuchet MS" pitchFamily="34" charset="0"/>
                </a:rPr>
                <a:t>You can add images by dragging and dropping from your desktop, copy and paste, or by going to INSERT &gt; PICTURES. Resize images proportionally by holding down the SHIFT key and dragging one of the corner handles. For a professional-looking poster, do not distort your images by enlarging them </a:t>
              </a:r>
              <a:r>
                <a:rPr lang="en-US" sz="2400" b="0" spc="0" baseline="0" dirty="0">
                  <a:solidFill>
                    <a:schemeClr val="bg1">
                      <a:lumMod val="75000"/>
                    </a:schemeClr>
                  </a:solidFill>
                  <a:latin typeface="Trebuchet MS" pitchFamily="34" charset="0"/>
                </a:rPr>
                <a:t>disproportionally.</a:t>
              </a:r>
            </a:p>
            <a:p>
              <a:pPr algn="l" defTabSz="977900"/>
              <a:endParaRPr lang="en-US" sz="2400" b="0" baseline="0" dirty="0">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endParaRPr lang="en-US" sz="2800" b="1" baseline="0" dirty="0">
                <a:solidFill>
                  <a:srgbClr val="FFC000"/>
                </a:solidFill>
                <a:latin typeface="Trebuchet MS" pitchFamily="34" charset="0"/>
              </a:endParaRPr>
            </a:p>
            <a:p>
              <a:pPr algn="ctr"/>
              <a:r>
                <a:rPr lang="en-US" sz="3200" b="1" baseline="0" dirty="0">
                  <a:solidFill>
                    <a:srgbClr val="FFC000"/>
                  </a:solidFill>
                  <a:latin typeface="Trebuchet MS" pitchFamily="34" charset="0"/>
                </a:rPr>
                <a:t>Image Quality Check</a:t>
              </a:r>
            </a:p>
            <a:p>
              <a:pPr lvl="0" algn="l" defTabSz="977900"/>
              <a:r>
                <a:rPr lang="en-US" sz="2400" b="0" baseline="0" dirty="0">
                  <a:solidFill>
                    <a:schemeClr val="bg1">
                      <a:lumMod val="75000"/>
                    </a:schemeClr>
                  </a:solidFill>
                  <a:latin typeface="Trebuchet MS" pitchFamily="34" charset="0"/>
                </a:rPr>
                <a:t>Zoom in and look at your images at 100% magnification. If they look good they will print well. </a:t>
              </a:r>
              <a:endParaRPr lang="en-US" sz="2800" b="0" dirty="0">
                <a:latin typeface="Trebuchet MS" pitchFamily="34" charset="0"/>
              </a:endParaRPr>
            </a:p>
          </p:txBody>
        </p:sp>
        <p:cxnSp>
          <p:nvCxnSpPr>
            <p:cNvPr id="55" name="Straight Connector 54"/>
            <p:cNvCxnSpPr/>
            <p:nvPr/>
          </p:nvCxnSpPr>
          <p:spPr>
            <a:xfrm>
              <a:off x="-11225189" y="8422500"/>
              <a:ext cx="10999746" cy="3341"/>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userDrawn="1"/>
          </p:nvPicPr>
          <p:blipFill>
            <a:blip r:embed="rId11"/>
            <a:stretch>
              <a:fillRect/>
            </a:stretch>
          </p:blipFill>
          <p:spPr>
            <a:xfrm>
              <a:off x="-10740740" y="10261718"/>
              <a:ext cx="1597666" cy="1201935"/>
            </a:xfrm>
            <a:prstGeom prst="rect">
              <a:avLst/>
            </a:prstGeom>
          </p:spPr>
        </p:pic>
        <p:pic>
          <p:nvPicPr>
            <p:cNvPr id="57" name="Picture 56"/>
            <p:cNvPicPr>
              <a:picLocks noChangeAspect="1"/>
            </p:cNvPicPr>
            <p:nvPr userDrawn="1"/>
          </p:nvPicPr>
          <p:blipFill>
            <a:blip r:embed="rId12"/>
            <a:stretch>
              <a:fillRect/>
            </a:stretch>
          </p:blipFill>
          <p:spPr>
            <a:xfrm>
              <a:off x="-10732765" y="15696927"/>
              <a:ext cx="9986808" cy="1053596"/>
            </a:xfrm>
            <a:prstGeom prst="rect">
              <a:avLst/>
            </a:prstGeom>
          </p:spPr>
        </p:pic>
        <p:grpSp>
          <p:nvGrpSpPr>
            <p:cNvPr id="58" name="Group 57"/>
            <p:cNvGrpSpPr/>
            <p:nvPr userDrawn="1"/>
          </p:nvGrpSpPr>
          <p:grpSpPr>
            <a:xfrm>
              <a:off x="-9744993" y="23540957"/>
              <a:ext cx="7531182" cy="2120439"/>
              <a:chOff x="-4470427" y="11016658"/>
              <a:chExt cx="3470785" cy="974220"/>
            </a:xfrm>
          </p:grpSpPr>
          <p:grpSp>
            <p:nvGrpSpPr>
              <p:cNvPr id="64" name="Group 63"/>
              <p:cNvGrpSpPr/>
              <p:nvPr userDrawn="1"/>
            </p:nvGrpSpPr>
            <p:grpSpPr>
              <a:xfrm>
                <a:off x="-2783495" y="11060886"/>
                <a:ext cx="624431" cy="893535"/>
                <a:chOff x="-3958697" y="11117435"/>
                <a:chExt cx="779338" cy="1280430"/>
              </a:xfrm>
            </p:grpSpPr>
            <p:pic>
              <p:nvPicPr>
                <p:cNvPr id="70" name="Picture 69"/>
                <p:cNvPicPr>
                  <a:picLocks noChangeAspect="1"/>
                </p:cNvPicPr>
                <p:nvPr userDrawn="1"/>
              </p:nvPicPr>
              <p:blipFill>
                <a:blip r:embed="rId13"/>
                <a:stretch>
                  <a:fillRect/>
                </a:stretch>
              </p:blipFill>
              <p:spPr>
                <a:xfrm>
                  <a:off x="-3948160" y="11117435"/>
                  <a:ext cx="768801" cy="1090857"/>
                </a:xfrm>
                <a:prstGeom prst="rect">
                  <a:avLst/>
                </a:prstGeom>
              </p:spPr>
            </p:pic>
            <p:sp>
              <p:nvSpPr>
                <p:cNvPr id="71" name="TextBox 70"/>
                <p:cNvSpPr txBox="1"/>
                <p:nvPr userDrawn="1"/>
              </p:nvSpPr>
              <p:spPr>
                <a:xfrm>
                  <a:off x="-3958697" y="12114178"/>
                  <a:ext cx="779337" cy="283687"/>
                </a:xfrm>
                <a:prstGeom prst="rect">
                  <a:avLst/>
                </a:prstGeom>
                <a:solidFill>
                  <a:schemeClr val="accent1"/>
                </a:solidFill>
                <a:ln>
                  <a:noFill/>
                </a:ln>
              </p:spPr>
              <p:txBody>
                <a:bodyPr wrap="square" lIns="91440" tIns="91440" rIns="91440" bIns="91440" rtlCol="0">
                  <a:spAutoFit/>
                </a:bodyPr>
                <a:lstStyle/>
                <a:p>
                  <a:pPr algn="ctr"/>
                  <a:r>
                    <a:rPr lang="en-US" sz="1600" b="1" dirty="0">
                      <a:solidFill>
                        <a:schemeClr val="tx1"/>
                      </a:solidFill>
                    </a:rPr>
                    <a:t>ORIGINAL</a:t>
                  </a:r>
                </a:p>
              </p:txBody>
            </p:sp>
          </p:grpSp>
          <p:grpSp>
            <p:nvGrpSpPr>
              <p:cNvPr id="65" name="Group 64"/>
              <p:cNvGrpSpPr/>
              <p:nvPr userDrawn="1"/>
            </p:nvGrpSpPr>
            <p:grpSpPr>
              <a:xfrm>
                <a:off x="-2033159" y="11060889"/>
                <a:ext cx="1033517" cy="893529"/>
                <a:chOff x="-2921738" y="11200127"/>
                <a:chExt cx="1420279" cy="1227904"/>
              </a:xfrm>
            </p:grpSpPr>
            <p:pic>
              <p:nvPicPr>
                <p:cNvPr id="68" name="Picture 67"/>
                <p:cNvPicPr>
                  <a:picLocks noChangeAspect="1"/>
                </p:cNvPicPr>
                <p:nvPr userDrawn="1"/>
              </p:nvPicPr>
              <p:blipFill>
                <a:blip r:embed="rId13"/>
                <a:stretch>
                  <a:fillRect/>
                </a:stretch>
              </p:blipFill>
              <p:spPr>
                <a:xfrm>
                  <a:off x="-2921738" y="11200127"/>
                  <a:ext cx="1420279" cy="1029694"/>
                </a:xfrm>
                <a:prstGeom prst="rect">
                  <a:avLst/>
                </a:prstGeom>
              </p:spPr>
            </p:pic>
            <p:sp>
              <p:nvSpPr>
                <p:cNvPr id="69" name="TextBox 68"/>
                <p:cNvSpPr txBox="1"/>
                <p:nvPr userDrawn="1"/>
              </p:nvSpPr>
              <p:spPr>
                <a:xfrm>
                  <a:off x="-2918991" y="12175418"/>
                  <a:ext cx="1417532" cy="252613"/>
                </a:xfrm>
                <a:prstGeom prst="rect">
                  <a:avLst/>
                </a:prstGeom>
                <a:solidFill>
                  <a:srgbClr val="FF0000"/>
                </a:solidFill>
              </p:spPr>
              <p:txBody>
                <a:bodyPr wrap="square" lIns="457200" tIns="91440" rIns="457200" bIns="91440" rtlCol="0">
                  <a:spAutoFit/>
                </a:bodyPr>
                <a:lstStyle/>
                <a:p>
                  <a:pPr algn="ctr"/>
                  <a:r>
                    <a:rPr lang="en-US" sz="1400" b="1" dirty="0">
                      <a:solidFill>
                        <a:schemeClr val="bg1"/>
                      </a:solidFill>
                    </a:rPr>
                    <a:t>DISTORTED</a:t>
                  </a:r>
                  <a:endParaRPr lang="en-US" sz="700" b="1" dirty="0">
                    <a:solidFill>
                      <a:schemeClr val="bg1"/>
                    </a:solidFill>
                  </a:endParaRPr>
                </a:p>
              </p:txBody>
            </p:sp>
          </p:grpSp>
          <p:pic>
            <p:nvPicPr>
              <p:cNvPr id="66" name="Picture 65"/>
              <p:cNvPicPr>
                <a:picLocks noChangeAspect="1"/>
              </p:cNvPicPr>
              <p:nvPr userDrawn="1"/>
            </p:nvPicPr>
            <p:blipFill>
              <a:blip r:embed="rId14"/>
              <a:stretch>
                <a:fillRect/>
              </a:stretch>
            </p:blipFill>
            <p:spPr>
              <a:xfrm>
                <a:off x="-4470427" y="11016658"/>
                <a:ext cx="1098742" cy="847761"/>
              </a:xfrm>
              <a:prstGeom prst="rect">
                <a:avLst/>
              </a:prstGeom>
            </p:spPr>
          </p:pic>
          <p:sp>
            <p:nvSpPr>
              <p:cNvPr id="67" name="TextBox 66"/>
              <p:cNvSpPr txBox="1"/>
              <p:nvPr userDrawn="1"/>
            </p:nvSpPr>
            <p:spPr>
              <a:xfrm>
                <a:off x="-4440600" y="11665645"/>
                <a:ext cx="1035685" cy="325233"/>
              </a:xfrm>
              <a:prstGeom prst="rect">
                <a:avLst/>
              </a:prstGeom>
              <a:noFill/>
            </p:spPr>
            <p:txBody>
              <a:bodyPr wrap="square" lIns="457200" tIns="457200" rIns="457200" bIns="0" rtlCol="0">
                <a:spAutoFit/>
              </a:bodyPr>
              <a:lstStyle/>
              <a:p>
                <a:pPr algn="ctr"/>
                <a:r>
                  <a:rPr lang="en-US" sz="1600" dirty="0">
                    <a:solidFill>
                      <a:schemeClr val="bg1"/>
                    </a:solidFill>
                  </a:rPr>
                  <a:t>Corner</a:t>
                </a:r>
                <a:r>
                  <a:rPr lang="en-US" sz="1600" baseline="0" dirty="0">
                    <a:solidFill>
                      <a:schemeClr val="bg1"/>
                    </a:solidFill>
                  </a:rPr>
                  <a:t> handles</a:t>
                </a:r>
                <a:endParaRPr lang="en-US" sz="1600" dirty="0">
                  <a:solidFill>
                    <a:schemeClr val="bg1"/>
                  </a:solidFill>
                </a:endParaRPr>
              </a:p>
            </p:txBody>
          </p:sp>
        </p:grpSp>
        <p:grpSp>
          <p:nvGrpSpPr>
            <p:cNvPr id="59" name="Group 58"/>
            <p:cNvGrpSpPr/>
            <p:nvPr userDrawn="1"/>
          </p:nvGrpSpPr>
          <p:grpSpPr>
            <a:xfrm>
              <a:off x="-10398793" y="27751410"/>
              <a:ext cx="9323012" cy="2453251"/>
              <a:chOff x="-4754996" y="12734136"/>
              <a:chExt cx="4296559" cy="1127128"/>
            </a:xfrm>
          </p:grpSpPr>
          <p:graphicFrame>
            <p:nvGraphicFramePr>
              <p:cNvPr id="60" name="Object 59"/>
              <p:cNvGraphicFramePr>
                <a:graphicFrameLocks noChangeAspect="1"/>
              </p:cNvGraphicFramePr>
              <p:nvPr userDrawn="1">
                <p:extLst>
                  <p:ext uri="{D42A27DB-BD31-4B8C-83A1-F6EECF244321}">
                    <p14:modId xmlns:p14="http://schemas.microsoft.com/office/powerpoint/2010/main" val="1199812768"/>
                  </p:ext>
                </p:extLst>
              </p:nvPr>
            </p:nvGraphicFramePr>
            <p:xfrm>
              <a:off x="-4533347" y="12734142"/>
              <a:ext cx="1828800" cy="1117600"/>
            </p:xfrm>
            <a:graphic>
              <a:graphicData uri="http://schemas.openxmlformats.org/presentationml/2006/ole">
                <mc:AlternateContent xmlns:mc="http://schemas.openxmlformats.org/markup-compatibility/2006">
                  <mc:Choice xmlns:v="urn:schemas-microsoft-com:vml" Requires="v">
                    <p:oleObj spid="_x0000_s3425" name="Image" r:id="rId15" imgW="1828440" imgH="1117440" progId="Photoshop.Image.13">
                      <p:embed/>
                    </p:oleObj>
                  </mc:Choice>
                  <mc:Fallback>
                    <p:oleObj name="Image" r:id="rId15" imgW="1828440" imgH="1117440" progId="Photoshop.Image.13">
                      <p:embed/>
                      <p:pic>
                        <p:nvPicPr>
                          <p:cNvPr id="0" name=""/>
                          <p:cNvPicPr/>
                          <p:nvPr/>
                        </p:nvPicPr>
                        <p:blipFill>
                          <a:blip r:embed="rId16"/>
                          <a:stretch>
                            <a:fillRect/>
                          </a:stretch>
                        </p:blipFill>
                        <p:spPr>
                          <a:xfrm>
                            <a:off x="-4533347" y="12734142"/>
                            <a:ext cx="1828800" cy="1117600"/>
                          </a:xfrm>
                          <a:prstGeom prst="rect">
                            <a:avLst/>
                          </a:prstGeom>
                        </p:spPr>
                      </p:pic>
                    </p:oleObj>
                  </mc:Fallback>
                </mc:AlternateContent>
              </a:graphicData>
            </a:graphic>
          </p:graphicFrame>
          <p:graphicFrame>
            <p:nvGraphicFramePr>
              <p:cNvPr id="61" name="Object 60"/>
              <p:cNvGraphicFramePr>
                <a:graphicFrameLocks noChangeAspect="1"/>
              </p:cNvGraphicFramePr>
              <p:nvPr userDrawn="1">
                <p:extLst>
                  <p:ext uri="{D42A27DB-BD31-4B8C-83A1-F6EECF244321}">
                    <p14:modId xmlns:p14="http://schemas.microsoft.com/office/powerpoint/2010/main" val="4096349677"/>
                  </p:ext>
                </p:extLst>
              </p:nvPr>
            </p:nvGraphicFramePr>
            <p:xfrm>
              <a:off x="-2456641" y="12737835"/>
              <a:ext cx="1828800" cy="1117600"/>
            </p:xfrm>
            <a:graphic>
              <a:graphicData uri="http://schemas.openxmlformats.org/presentationml/2006/ole">
                <mc:AlternateContent xmlns:mc="http://schemas.openxmlformats.org/markup-compatibility/2006">
                  <mc:Choice xmlns:v="urn:schemas-microsoft-com:vml" Requires="v">
                    <p:oleObj spid="_x0000_s3426" name="Image" r:id="rId17" imgW="1828440" imgH="1117440" progId="Photoshop.Image.13">
                      <p:embed/>
                    </p:oleObj>
                  </mc:Choice>
                  <mc:Fallback>
                    <p:oleObj name="Image" r:id="rId17" imgW="1828440" imgH="1117440" progId="Photoshop.Image.13">
                      <p:embed/>
                      <p:pic>
                        <p:nvPicPr>
                          <p:cNvPr id="0" name=""/>
                          <p:cNvPicPr/>
                          <p:nvPr/>
                        </p:nvPicPr>
                        <p:blipFill>
                          <a:blip r:embed="rId18"/>
                          <a:stretch>
                            <a:fillRect/>
                          </a:stretch>
                        </p:blipFill>
                        <p:spPr>
                          <a:xfrm>
                            <a:off x="-2456641" y="12737835"/>
                            <a:ext cx="1828800" cy="1117600"/>
                          </a:xfrm>
                          <a:prstGeom prst="rect">
                            <a:avLst/>
                          </a:prstGeom>
                        </p:spPr>
                      </p:pic>
                    </p:oleObj>
                  </mc:Fallback>
                </mc:AlternateContent>
              </a:graphicData>
            </a:graphic>
          </p:graphicFrame>
          <p:sp>
            <p:nvSpPr>
              <p:cNvPr id="62" name="TextBox 61"/>
              <p:cNvSpPr txBox="1"/>
              <p:nvPr userDrawn="1"/>
            </p:nvSpPr>
            <p:spPr>
              <a:xfrm rot="16200000">
                <a:off x="-5235785" y="13214925"/>
                <a:ext cx="1117601" cy="156024"/>
              </a:xfrm>
              <a:prstGeom prst="rect">
                <a:avLst/>
              </a:prstGeom>
              <a:noFill/>
            </p:spPr>
            <p:txBody>
              <a:bodyPr wrap="square" lIns="91440" tIns="91440" rIns="91440" bIns="0" rtlCol="0">
                <a:spAutoFit/>
              </a:bodyPr>
              <a:lstStyle/>
              <a:p>
                <a:pPr algn="ctr"/>
                <a:r>
                  <a:rPr lang="en-US" sz="1600" dirty="0">
                    <a:solidFill>
                      <a:srgbClr val="92D050"/>
                    </a:solidFill>
                  </a:rPr>
                  <a:t>Good</a:t>
                </a:r>
                <a:r>
                  <a:rPr lang="en-US" sz="1600" baseline="0" dirty="0">
                    <a:solidFill>
                      <a:srgbClr val="92D050"/>
                    </a:solidFill>
                  </a:rPr>
                  <a:t> </a:t>
                </a:r>
                <a:r>
                  <a:rPr lang="en-US" sz="1600" baseline="0" dirty="0">
                    <a:solidFill>
                      <a:schemeClr val="bg1"/>
                    </a:solidFill>
                  </a:rPr>
                  <a:t>printing quality</a:t>
                </a:r>
                <a:endParaRPr lang="en-US" sz="1600" dirty="0">
                  <a:solidFill>
                    <a:schemeClr val="bg1"/>
                  </a:solidFill>
                </a:endParaRPr>
              </a:p>
            </p:txBody>
          </p:sp>
          <p:sp>
            <p:nvSpPr>
              <p:cNvPr id="63" name="TextBox 62"/>
              <p:cNvSpPr txBox="1"/>
              <p:nvPr userDrawn="1"/>
            </p:nvSpPr>
            <p:spPr>
              <a:xfrm rot="16200000">
                <a:off x="-1095250" y="13224452"/>
                <a:ext cx="1117601" cy="156024"/>
              </a:xfrm>
              <a:prstGeom prst="rect">
                <a:avLst/>
              </a:prstGeom>
              <a:noFill/>
            </p:spPr>
            <p:txBody>
              <a:bodyPr wrap="square" lIns="91440" tIns="91440" rIns="91440" bIns="0" rtlCol="0">
                <a:spAutoFit/>
              </a:bodyPr>
              <a:lstStyle/>
              <a:p>
                <a:pPr algn="ctr"/>
                <a:r>
                  <a:rPr lang="en-US" sz="1600" dirty="0">
                    <a:solidFill>
                      <a:srgbClr val="FF0000"/>
                    </a:solidFill>
                  </a:rPr>
                  <a:t>Bad </a:t>
                </a:r>
                <a:r>
                  <a:rPr lang="en-US" sz="1600" dirty="0">
                    <a:solidFill>
                      <a:schemeClr val="bg1"/>
                    </a:solidFill>
                  </a:rPr>
                  <a:t>printing quality</a:t>
                </a:r>
              </a:p>
            </p:txBody>
          </p:sp>
        </p:grpSp>
      </p:grpSp>
      <p:sp>
        <p:nvSpPr>
          <p:cNvPr id="38" name="Text Box 14"/>
          <p:cNvSpPr txBox="1">
            <a:spLocks noChangeArrowheads="1"/>
          </p:cNvSpPr>
          <p:nvPr userDrawn="1"/>
        </p:nvSpPr>
        <p:spPr bwMode="auto">
          <a:xfrm>
            <a:off x="1567305" y="32315729"/>
            <a:ext cx="2514600" cy="336819"/>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2015</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doi.org/10.1016/j.vaccine.2012.07.056" TargetMode="External"/><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hyperlink" Target="https://www.cdc.gov/hpv/downloads/HCVG15-PTT-HPV-2Dose.pdf" TargetMode="External"/><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audio" Target="../media/media1.m4a"/><Relationship Id="rId16" Type="http://schemas.openxmlformats.org/officeDocument/2006/relationships/image" Target="../media/image18.png"/><Relationship Id="rId20" Type="http://schemas.openxmlformats.org/officeDocument/2006/relationships/image" Target="../media/image22.png"/><Relationship Id="rId1" Type="http://schemas.microsoft.com/office/2007/relationships/media" Target="../media/media1.m4a"/><Relationship Id="rId6" Type="http://schemas.openxmlformats.org/officeDocument/2006/relationships/hyperlink" Target="https://www.cdc.gov/vaccines/ed/hpv/you-are-key.html" TargetMode="External"/><Relationship Id="rId11" Type="http://schemas.openxmlformats.org/officeDocument/2006/relationships/image" Target="../media/image13.png"/><Relationship Id="rId5" Type="http://schemas.openxmlformats.org/officeDocument/2006/relationships/hyperlink" Target="https://www.cancer.org/cancer/cancer-causes/infectious-agents/hpv/hpv-vaccine-facts-and-fears.html" TargetMode="External"/><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notesSlide" Target="../notesSlides/notesSlide1.xml"/><Relationship Id="rId9" Type="http://schemas.openxmlformats.org/officeDocument/2006/relationships/hyperlink" Target="http://hpvroundtable.org/wp-content/uploads/2019/06/2019-Action-Plan_HPV-Vaccination-Roundtable.pdf" TargetMode="External"/><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59300">
            <a:alpha val="39000"/>
          </a:srgbClr>
        </a:solidFill>
        <a:effectLst/>
      </p:bgPr>
    </p:bg>
    <p:spTree>
      <p:nvGrpSpPr>
        <p:cNvPr id="1" name=""/>
        <p:cNvGrpSpPr/>
        <p:nvPr/>
      </p:nvGrpSpPr>
      <p:grpSpPr>
        <a:xfrm>
          <a:off x="0" y="0"/>
          <a:ext cx="0" cy="0"/>
          <a:chOff x="0" y="0"/>
          <a:chExt cx="0" cy="0"/>
        </a:xfrm>
      </p:grpSpPr>
      <p:sp>
        <p:nvSpPr>
          <p:cNvPr id="450" name="Text Placeholder 449"/>
          <p:cNvSpPr>
            <a:spLocks noGrp="1"/>
          </p:cNvSpPr>
          <p:nvPr>
            <p:ph type="body" sz="quarter" idx="10"/>
          </p:nvPr>
        </p:nvSpPr>
        <p:spPr>
          <a:xfrm>
            <a:off x="904187" y="6371617"/>
            <a:ext cx="10056813" cy="5924677"/>
          </a:xfrm>
        </p:spPr>
        <p:txBody>
          <a:bodyPr/>
          <a:lstStyle/>
          <a:p>
            <a:r>
              <a:rPr lang="en-US" dirty="0"/>
              <a:t>The Centers for Disease Control and Prevention (CDC) estimates that over 44,000 Human Papillomavirus (HPV) related cancers occur each year in the United States (CDC, 2019).  Specifically, the presence of HPV is attributable to over 90% of all anal and cervical cancers (CDC, 2019).</a:t>
            </a:r>
          </a:p>
          <a:p>
            <a:r>
              <a:rPr lang="en-US" dirty="0"/>
              <a:t>In 2019, Northeast Georgia Medical Center (NGMC) engaged in state-wide efforts to increase overall knowledge about HPV in at risk populations, encourage providers to promote HPV vaccinations, and to increase community awareness about cancers related to the HPV infection.  To help accomplish these efforts, small grant funding in the amount of $2,500 was obtained from the American Cancer Society (ACS).  Grant activities were accomplished through partnerships with Good News Clinic (Hall County indigent clinic), University of North Georgia nursing instructors, NGMC pathology, NGMC physicians, and NGMC oncology department staff, and NGMC nursing staff.</a:t>
            </a:r>
          </a:p>
        </p:txBody>
      </p:sp>
      <p:sp>
        <p:nvSpPr>
          <p:cNvPr id="453" name="Text Placeholder 452"/>
          <p:cNvSpPr>
            <a:spLocks noGrp="1"/>
          </p:cNvSpPr>
          <p:nvPr>
            <p:ph type="body" sz="quarter" idx="11"/>
          </p:nvPr>
        </p:nvSpPr>
        <p:spPr/>
        <p:txBody>
          <a:bodyPr/>
          <a:lstStyle/>
          <a:p>
            <a:pPr lvl="0"/>
            <a:r>
              <a:rPr lang="en-US" dirty="0"/>
              <a:t>Background</a:t>
            </a:r>
          </a:p>
        </p:txBody>
      </p:sp>
      <p:sp>
        <p:nvSpPr>
          <p:cNvPr id="455" name="Text Placeholder 454"/>
          <p:cNvSpPr>
            <a:spLocks noGrp="1"/>
          </p:cNvSpPr>
          <p:nvPr>
            <p:ph type="body" sz="quarter" idx="20"/>
          </p:nvPr>
        </p:nvSpPr>
        <p:spPr/>
        <p:txBody>
          <a:bodyPr/>
          <a:lstStyle/>
          <a:p>
            <a:r>
              <a:rPr lang="en-US" dirty="0"/>
              <a:t>Evidence-based interventions</a:t>
            </a:r>
          </a:p>
        </p:txBody>
      </p:sp>
      <p:sp>
        <p:nvSpPr>
          <p:cNvPr id="465" name="Text Placeholder 464"/>
          <p:cNvSpPr>
            <a:spLocks noGrp="1"/>
          </p:cNvSpPr>
          <p:nvPr>
            <p:ph type="body" sz="quarter" idx="21"/>
          </p:nvPr>
        </p:nvSpPr>
        <p:spPr>
          <a:xfrm>
            <a:off x="11524683" y="6320756"/>
            <a:ext cx="10048874" cy="7723249"/>
          </a:xfrm>
        </p:spPr>
        <p:txBody>
          <a:bodyPr/>
          <a:lstStyle/>
          <a:p>
            <a:pPr marL="171450" indent="-171450">
              <a:buFont typeface="Arial" panose="020B0604020202020204" pitchFamily="34" charset="0"/>
              <a:buChar char="•"/>
            </a:pPr>
            <a:r>
              <a:rPr lang="en-US" sz="2800" dirty="0"/>
              <a:t>Target nurses, physician residents, primary care physicians, and pediatricians in the Northeast Georgia service area for educational efforts</a:t>
            </a:r>
          </a:p>
          <a:p>
            <a:pPr marL="628650" lvl="1" indent="-1714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Increase provider knowledge of the ACS guidelines for HPV vaccination in Northeast Georgia</a:t>
            </a:r>
          </a:p>
          <a:p>
            <a:pPr marL="171450" indent="-171450">
              <a:buFont typeface="Arial" panose="020B0604020202020204" pitchFamily="34" charset="0"/>
              <a:buChar char="•"/>
            </a:pPr>
            <a:r>
              <a:rPr lang="en-US" sz="2800" dirty="0"/>
              <a:t>Target low-income/uninsured families of the Northeast Georgia service area for educational efforts</a:t>
            </a:r>
          </a:p>
          <a:p>
            <a:pPr marL="628650" lvl="1" indent="-1714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Evaluate knowledge gains through pre and post testing</a:t>
            </a:r>
          </a:p>
          <a:p>
            <a:pPr marL="628650" lvl="1" indent="-1714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Reduce structural barriers for attendance at education</a:t>
            </a:r>
          </a:p>
          <a:p>
            <a:pPr marL="171450" indent="-171450">
              <a:buFont typeface="Arial" panose="020B0604020202020204" pitchFamily="34" charset="0"/>
              <a:buChar char="•"/>
            </a:pPr>
            <a:r>
              <a:rPr lang="en-US" sz="2800" dirty="0"/>
              <a:t>Reduce barriers for cervical cancer screenings for at risk populations for women at Good News Clinic.</a:t>
            </a:r>
          </a:p>
          <a:p>
            <a:pPr marL="171450" indent="-171450">
              <a:buFont typeface="Arial" panose="020B0604020202020204" pitchFamily="34" charset="0"/>
              <a:buChar char="•"/>
            </a:pPr>
            <a:r>
              <a:rPr lang="en-US" sz="2800" dirty="0"/>
              <a:t>Target the community at large, all races, all incomes, and insurance status for HPV vaccination awareness education</a:t>
            </a:r>
          </a:p>
          <a:p>
            <a:pPr marL="342900" indent="-342900">
              <a:buFont typeface="Arial" panose="020B0604020202020204" pitchFamily="34" charset="0"/>
              <a:buChar char="•"/>
            </a:pPr>
            <a:endParaRPr lang="en-US" dirty="0"/>
          </a:p>
        </p:txBody>
      </p:sp>
      <p:sp>
        <p:nvSpPr>
          <p:cNvPr id="467" name="Text Placeholder 466"/>
          <p:cNvSpPr>
            <a:spLocks noGrp="1"/>
          </p:cNvSpPr>
          <p:nvPr>
            <p:ph type="body" sz="quarter" idx="22"/>
          </p:nvPr>
        </p:nvSpPr>
        <p:spPr/>
        <p:txBody>
          <a:bodyPr/>
          <a:lstStyle/>
          <a:p>
            <a:r>
              <a:rPr lang="en-US" dirty="0"/>
              <a:t>Grant Goals</a:t>
            </a:r>
          </a:p>
        </p:txBody>
      </p:sp>
      <p:sp>
        <p:nvSpPr>
          <p:cNvPr id="2" name="Text Placeholder 1"/>
          <p:cNvSpPr>
            <a:spLocks noGrp="1"/>
          </p:cNvSpPr>
          <p:nvPr>
            <p:ph type="body" sz="quarter" idx="23"/>
          </p:nvPr>
        </p:nvSpPr>
        <p:spPr>
          <a:xfrm>
            <a:off x="22233718" y="5754626"/>
            <a:ext cx="10048874" cy="20411719"/>
          </a:xfrm>
        </p:spPr>
        <p:txBody>
          <a:bodyPr/>
          <a:lstStyle/>
          <a:p>
            <a:endParaRPr lang="en-US" sz="2800" b="1" dirty="0"/>
          </a:p>
          <a:p>
            <a:r>
              <a:rPr lang="en-US" sz="2800" b="1" dirty="0"/>
              <a:t>2. Provider/Nurse CME/CNE program</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514350" indent="-514350">
              <a:buAutoNum type="arabicPeriod" startAt="3"/>
            </a:pPr>
            <a:endParaRPr lang="en-US" sz="2800" b="1" dirty="0"/>
          </a:p>
          <a:p>
            <a:pPr marL="514350" indent="-514350">
              <a:buAutoNum type="arabicPeriod" startAt="3"/>
            </a:pPr>
            <a:endParaRPr lang="en-US" sz="2800" b="1" dirty="0"/>
          </a:p>
          <a:p>
            <a:pPr marL="514350" indent="-514350">
              <a:buAutoNum type="arabicPeriod" startAt="3"/>
            </a:pPr>
            <a:endParaRPr lang="en-US" sz="2800" b="1" dirty="0"/>
          </a:p>
          <a:p>
            <a:pPr marL="514350" indent="-514350">
              <a:buAutoNum type="arabicPeriod" startAt="3"/>
            </a:pPr>
            <a:endParaRPr lang="en-US" sz="2800" b="1" dirty="0"/>
          </a:p>
          <a:p>
            <a:pPr marL="514350" indent="-514350">
              <a:buAutoNum type="arabicPeriod" startAt="3"/>
            </a:pPr>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endParaRPr lang="en-US" sz="2800" b="1" dirty="0"/>
          </a:p>
          <a:p>
            <a:pPr marL="514350" indent="-514350">
              <a:buAutoNum type="arabicPeriod" startAt="3"/>
            </a:pPr>
            <a:r>
              <a:rPr lang="en-US" sz="2800" b="1" dirty="0"/>
              <a:t>Screening of “Someone You Love: The HPV Epidemic”</a:t>
            </a:r>
          </a:p>
          <a:p>
            <a:endParaRPr lang="en-US" sz="2800" b="1" dirty="0"/>
          </a:p>
          <a:p>
            <a:r>
              <a:rPr lang="en-US" sz="2800" b="1" dirty="0"/>
              <a:t>      </a:t>
            </a:r>
            <a:r>
              <a:rPr lang="en-US" sz="2800" dirty="0"/>
              <a:t>25 in attendance</a:t>
            </a:r>
          </a:p>
          <a:p>
            <a:r>
              <a:rPr lang="en-US" sz="2800" dirty="0"/>
              <a:t>      CNE and dinner provided</a:t>
            </a:r>
          </a:p>
          <a:p>
            <a:endParaRPr lang="en-US" sz="2800" b="1" dirty="0"/>
          </a:p>
          <a:p>
            <a:endParaRPr lang="en-US" dirty="0"/>
          </a:p>
          <a:p>
            <a:endParaRPr lang="en-US" dirty="0"/>
          </a:p>
        </p:txBody>
      </p:sp>
      <p:sp>
        <p:nvSpPr>
          <p:cNvPr id="3" name="Text Placeholder 2"/>
          <p:cNvSpPr>
            <a:spLocks noGrp="1"/>
          </p:cNvSpPr>
          <p:nvPr>
            <p:ph type="body" sz="quarter" idx="24"/>
          </p:nvPr>
        </p:nvSpPr>
        <p:spPr/>
        <p:txBody>
          <a:bodyPr/>
          <a:lstStyle/>
          <a:p>
            <a:r>
              <a:rPr lang="en-US" dirty="0"/>
              <a:t>Outcomes</a:t>
            </a:r>
          </a:p>
        </p:txBody>
      </p:sp>
      <p:sp>
        <p:nvSpPr>
          <p:cNvPr id="4" name="Text Placeholder 3"/>
          <p:cNvSpPr>
            <a:spLocks noGrp="1"/>
          </p:cNvSpPr>
          <p:nvPr>
            <p:ph type="body" sz="quarter" idx="25"/>
          </p:nvPr>
        </p:nvSpPr>
        <p:spPr>
          <a:xfrm>
            <a:off x="32914027" y="5096906"/>
            <a:ext cx="10047018" cy="754045"/>
          </a:xfrm>
        </p:spPr>
        <p:txBody>
          <a:bodyPr/>
          <a:lstStyle/>
          <a:p>
            <a:r>
              <a:rPr lang="en-US" dirty="0"/>
              <a:t>Outcomes</a:t>
            </a:r>
          </a:p>
        </p:txBody>
      </p:sp>
      <p:sp>
        <p:nvSpPr>
          <p:cNvPr id="5" name="Text Placeholder 4"/>
          <p:cNvSpPr>
            <a:spLocks noGrp="1"/>
          </p:cNvSpPr>
          <p:nvPr>
            <p:ph type="body" sz="quarter" idx="26"/>
          </p:nvPr>
        </p:nvSpPr>
        <p:spPr>
          <a:xfrm>
            <a:off x="32896951" y="5754627"/>
            <a:ext cx="10294510" cy="3994918"/>
          </a:xfrm>
        </p:spPr>
        <p:txBody>
          <a:bodyPr/>
          <a:lstStyle/>
          <a:p>
            <a:endParaRPr lang="en-US" sz="2800" b="1" dirty="0"/>
          </a:p>
          <a:p>
            <a:r>
              <a:rPr lang="en-US" sz="2800" b="1" dirty="0"/>
              <a:t>4. Cervical Cancer Screenings </a:t>
            </a:r>
            <a:r>
              <a:rPr lang="en-US" sz="2800" i="1" dirty="0"/>
              <a:t>(not grant funded)</a:t>
            </a:r>
          </a:p>
          <a:p>
            <a:endParaRPr lang="en-US" sz="2800" i="1" dirty="0"/>
          </a:p>
          <a:p>
            <a:r>
              <a:rPr lang="en-US" sz="2800" i="1" dirty="0"/>
              <a:t>     </a:t>
            </a:r>
            <a:r>
              <a:rPr lang="en-US" sz="2800" dirty="0"/>
              <a:t>72 Cervical Cancer Screening performed at three screenings</a:t>
            </a:r>
          </a:p>
          <a:p>
            <a:r>
              <a:rPr lang="en-US" sz="2800" i="1" dirty="0"/>
              <a:t>     </a:t>
            </a:r>
            <a:r>
              <a:rPr lang="en-US" sz="2800" dirty="0"/>
              <a:t> Cost of PAP tests - $25/each   Disposable speculums $1.50/each</a:t>
            </a:r>
          </a:p>
          <a:p>
            <a:endParaRPr lang="en-US" sz="2800" i="1" dirty="0"/>
          </a:p>
          <a:p>
            <a:endParaRPr lang="en-US" sz="2800" i="1" dirty="0"/>
          </a:p>
        </p:txBody>
      </p:sp>
      <p:sp>
        <p:nvSpPr>
          <p:cNvPr id="6" name="Text Placeholder 5"/>
          <p:cNvSpPr>
            <a:spLocks noGrp="1"/>
          </p:cNvSpPr>
          <p:nvPr>
            <p:ph type="body" sz="quarter" idx="27"/>
          </p:nvPr>
        </p:nvSpPr>
        <p:spPr>
          <a:xfrm>
            <a:off x="32914027" y="14272738"/>
            <a:ext cx="10047018" cy="754045"/>
          </a:xfrm>
        </p:spPr>
        <p:txBody>
          <a:bodyPr/>
          <a:lstStyle/>
          <a:p>
            <a:r>
              <a:rPr lang="en-US" dirty="0"/>
              <a:t>References</a:t>
            </a:r>
          </a:p>
        </p:txBody>
      </p:sp>
      <p:sp>
        <p:nvSpPr>
          <p:cNvPr id="7" name="Text Placeholder 6"/>
          <p:cNvSpPr>
            <a:spLocks noGrp="1"/>
          </p:cNvSpPr>
          <p:nvPr>
            <p:ph type="body" sz="quarter" idx="28"/>
          </p:nvPr>
        </p:nvSpPr>
        <p:spPr>
          <a:xfrm>
            <a:off x="32880269" y="15054012"/>
            <a:ext cx="10052050" cy="11123023"/>
          </a:xfrm>
        </p:spPr>
        <p:txBody>
          <a:bodyPr/>
          <a:lstStyle/>
          <a:p>
            <a:r>
              <a:rPr lang="en-US" sz="2800" dirty="0"/>
              <a:t>American Cancer Society (2018).  HPV Vaccine Facts.  Retrieved 6.26.2019 from </a:t>
            </a:r>
            <a:r>
              <a:rPr lang="en-US" sz="2800" dirty="0">
                <a:hlinkClick r:id="rId5"/>
              </a:rPr>
              <a:t>https://www.cancer.org/cancer/cancer-causes/infectious-agents/hpv/hpv-vaccine-facts-and-fears.html</a:t>
            </a:r>
            <a:endParaRPr lang="en-US" sz="2800" dirty="0"/>
          </a:p>
          <a:p>
            <a:endParaRPr lang="en-US" sz="2800" dirty="0"/>
          </a:p>
          <a:p>
            <a:r>
              <a:rPr lang="en-US" sz="2800" dirty="0"/>
              <a:t>Centers for Disease Control and Prevention (2019). Retrieved 6.26.2019 from </a:t>
            </a:r>
            <a:r>
              <a:rPr lang="en-US" sz="2800" dirty="0">
                <a:hlinkClick r:id="rId6"/>
              </a:rPr>
              <a:t>https://www.cdc.gov/vaccines/ed/hpv/you-are-key.html</a:t>
            </a:r>
            <a:endParaRPr lang="en-US" sz="2800" dirty="0"/>
          </a:p>
          <a:p>
            <a:endParaRPr lang="en-US" sz="2800" dirty="0"/>
          </a:p>
          <a:p>
            <a:r>
              <a:rPr lang="en-US" sz="2800" dirty="0"/>
              <a:t>CDC HPV Vaccination recommendations (2018).  Retrieved 6.26.2019 from  </a:t>
            </a:r>
            <a:r>
              <a:rPr lang="en-US" sz="2800" dirty="0">
                <a:hlinkClick r:id="rId7"/>
              </a:rPr>
              <a:t>https://www.cdc.gov/hpv/downloads/HCVG15-PTT-HPV-2Dose.pdf</a:t>
            </a:r>
            <a:endParaRPr lang="en-US" sz="2800" dirty="0"/>
          </a:p>
          <a:p>
            <a:endParaRPr lang="en-US" sz="2800" dirty="0"/>
          </a:p>
          <a:p>
            <a:r>
              <a:rPr lang="en-US" sz="2800" dirty="0"/>
              <a:t>Chesson,  Harrell W., et al. (2012). “Estimates of the Annual Direct Medical Costs of the Prevention and Treatment of Disease Associated with Human Papillomavirus in the United States.” </a:t>
            </a:r>
            <a:r>
              <a:rPr lang="en-US" sz="2800" i="1" dirty="0"/>
              <a:t>Vaccine</a:t>
            </a:r>
            <a:r>
              <a:rPr lang="en-US" sz="2800" dirty="0"/>
              <a:t>, vol. 30, no. 42, Sept. 2012, pp. 6016–19. doi:</a:t>
            </a:r>
            <a:r>
              <a:rPr lang="en-US" sz="2800" dirty="0">
                <a:hlinkClick r:id="rId8"/>
              </a:rPr>
              <a:t>10.1016/j.vaccine.2012.07.056</a:t>
            </a:r>
            <a:endParaRPr lang="en-US" sz="2800" dirty="0"/>
          </a:p>
          <a:p>
            <a:endParaRPr lang="en-US" sz="2800" dirty="0"/>
          </a:p>
          <a:p>
            <a:r>
              <a:rPr lang="en-US" sz="2800" dirty="0"/>
              <a:t>HPV Roundtable 2019 Action Plan (2019).  Retrieved 6.26.2019 from </a:t>
            </a:r>
            <a:r>
              <a:rPr lang="en-US" sz="2800" dirty="0">
                <a:hlinkClick r:id="rId9"/>
              </a:rPr>
              <a:t>http://hpvroundtable.org/wp-content/uploads/2019/06/2019-Action-Plan_HPV-Vaccination-Roundtable.pdf</a:t>
            </a:r>
            <a:endParaRPr lang="en-US" sz="2800" dirty="0"/>
          </a:p>
          <a:p>
            <a:endParaRPr lang="en-US" dirty="0"/>
          </a:p>
          <a:p>
            <a:endParaRPr lang="en-US" dirty="0"/>
          </a:p>
        </p:txBody>
      </p:sp>
      <p:sp>
        <p:nvSpPr>
          <p:cNvPr id="8" name="Text Placeholder 7"/>
          <p:cNvSpPr>
            <a:spLocks noGrp="1"/>
          </p:cNvSpPr>
          <p:nvPr>
            <p:ph type="body" sz="quarter" idx="29"/>
          </p:nvPr>
        </p:nvSpPr>
        <p:spPr/>
        <p:txBody>
          <a:bodyPr/>
          <a:lstStyle/>
          <a:p>
            <a:endParaRPr lang="en-US" dirty="0"/>
          </a:p>
        </p:txBody>
      </p:sp>
      <p:sp>
        <p:nvSpPr>
          <p:cNvPr id="9" name="Text Placeholder 8"/>
          <p:cNvSpPr>
            <a:spLocks noGrp="1"/>
          </p:cNvSpPr>
          <p:nvPr>
            <p:ph type="body" sz="quarter" idx="30"/>
          </p:nvPr>
        </p:nvSpPr>
        <p:spPr>
          <a:xfrm>
            <a:off x="33161523" y="26740308"/>
            <a:ext cx="10052050" cy="5029047"/>
          </a:xfrm>
        </p:spPr>
        <p:txBody>
          <a:bodyPr/>
          <a:lstStyle/>
          <a:p>
            <a:r>
              <a:rPr lang="en-US" sz="2800" dirty="0"/>
              <a:t>Andria Caton, MSN, RN, OCN, CHPN</a:t>
            </a:r>
          </a:p>
          <a:p>
            <a:r>
              <a:rPr lang="en-US" sz="2800" dirty="0"/>
              <a:t>Andrew Green, MD, GYN Oncologist, Physician Champion</a:t>
            </a:r>
          </a:p>
          <a:p>
            <a:r>
              <a:rPr lang="en-US" sz="2800" dirty="0"/>
              <a:t>Rachel Joiner, American Cancer Society</a:t>
            </a:r>
          </a:p>
          <a:p>
            <a:r>
              <a:rPr lang="en-US" sz="2800" dirty="0"/>
              <a:t>Alison Borchet, RN, Director, Director Good News Clinic</a:t>
            </a:r>
          </a:p>
          <a:p>
            <a:r>
              <a:rPr lang="en-US" sz="2800" dirty="0"/>
              <a:t>University of North Georgia, Nurse Practitioner Instructors</a:t>
            </a:r>
          </a:p>
          <a:p>
            <a:r>
              <a:rPr lang="en-US" sz="2800" dirty="0"/>
              <a:t>Northeast Georgia Medical Center Clinical Ladder Nurses</a:t>
            </a:r>
          </a:p>
          <a:p>
            <a:r>
              <a:rPr lang="en-US" sz="2800" dirty="0"/>
              <a:t>Good News Clinic staff</a:t>
            </a:r>
          </a:p>
          <a:p>
            <a:r>
              <a:rPr lang="en-US" sz="2800" dirty="0"/>
              <a:t>Northeast Georgia Medical Center Pathology Department</a:t>
            </a:r>
          </a:p>
          <a:p>
            <a:r>
              <a:rPr lang="en-US" sz="2800" dirty="0"/>
              <a:t>Northeast Georgia Medical Center Oncology Staff</a:t>
            </a:r>
          </a:p>
        </p:txBody>
      </p:sp>
      <p:sp>
        <p:nvSpPr>
          <p:cNvPr id="10" name="Text Placeholder 9"/>
          <p:cNvSpPr>
            <a:spLocks noGrp="1"/>
          </p:cNvSpPr>
          <p:nvPr>
            <p:ph type="body" sz="quarter" idx="96"/>
          </p:nvPr>
        </p:nvSpPr>
        <p:spPr>
          <a:xfrm>
            <a:off x="886662" y="15413762"/>
            <a:ext cx="10056813" cy="5232179"/>
          </a:xfrm>
        </p:spPr>
        <p:txBody>
          <a:bodyPr/>
          <a:lstStyle/>
          <a:p>
            <a:pPr marL="171450" indent="-171450">
              <a:buFont typeface="Arial" panose="020B0604020202020204" pitchFamily="34" charset="0"/>
              <a:buChar char="•"/>
            </a:pPr>
            <a:r>
              <a:rPr lang="en-US" sz="2800" dirty="0"/>
              <a:t>Collaboration with local organizations that care for the underserved in the community</a:t>
            </a:r>
          </a:p>
          <a:p>
            <a:pPr marL="171450" indent="-171450">
              <a:buFont typeface="Arial" panose="020B0604020202020204" pitchFamily="34" charset="0"/>
              <a:buChar char="•"/>
            </a:pPr>
            <a:r>
              <a:rPr lang="en-US" sz="2800" dirty="0"/>
              <a:t>Reduction of structural barriers for women attending cervical cancer screenings</a:t>
            </a:r>
          </a:p>
          <a:p>
            <a:pPr marL="171450" indent="-171450">
              <a:buFont typeface="Arial" panose="020B0604020202020204" pitchFamily="34" charset="0"/>
              <a:buChar char="•"/>
            </a:pPr>
            <a:r>
              <a:rPr lang="en-US" sz="2800" dirty="0"/>
              <a:t>Provide targeted evidence-based educational materials and language appropriate programs</a:t>
            </a:r>
          </a:p>
          <a:p>
            <a:pPr marL="171450" indent="-171450">
              <a:buFont typeface="Arial" panose="020B0604020202020204" pitchFamily="34" charset="0"/>
              <a:buChar char="•"/>
            </a:pPr>
            <a:r>
              <a:rPr lang="en-US" sz="2800" dirty="0"/>
              <a:t>Provide stipends to participants to assist with travel to programs</a:t>
            </a:r>
          </a:p>
          <a:p>
            <a:pPr marL="171450" indent="-171450">
              <a:buFont typeface="Arial" panose="020B0604020202020204" pitchFamily="34" charset="0"/>
              <a:buChar char="•"/>
            </a:pPr>
            <a:r>
              <a:rPr lang="en-US" sz="2800" dirty="0"/>
              <a:t>Utilization of HPV vaccination guidelines for provider education</a:t>
            </a:r>
          </a:p>
          <a:p>
            <a:pPr marL="171450" indent="-171450">
              <a:buFont typeface="Arial" panose="020B0604020202020204" pitchFamily="34" charset="0"/>
              <a:buChar char="•"/>
            </a:pPr>
            <a:r>
              <a:rPr lang="en-US" sz="2800" dirty="0"/>
              <a:t>Engagement of a physician champion </a:t>
            </a:r>
          </a:p>
          <a:p>
            <a:endParaRPr lang="en-US" dirty="0"/>
          </a:p>
        </p:txBody>
      </p:sp>
      <p:sp>
        <p:nvSpPr>
          <p:cNvPr id="12" name="Text Placeholder 11"/>
          <p:cNvSpPr>
            <a:spLocks noGrp="1"/>
          </p:cNvSpPr>
          <p:nvPr>
            <p:ph type="body" sz="quarter" idx="153"/>
          </p:nvPr>
        </p:nvSpPr>
        <p:spPr>
          <a:xfrm>
            <a:off x="1433745" y="1613983"/>
            <a:ext cx="29729007" cy="1637973"/>
          </a:xfrm>
        </p:spPr>
        <p:txBody>
          <a:bodyPr>
            <a:normAutofit fontScale="85000" lnSpcReduction="10000"/>
          </a:bodyPr>
          <a:lstStyle/>
          <a:p>
            <a:r>
              <a:rPr lang="en-US" dirty="0"/>
              <a:t>Closing the Door to Cancer: HPV Awareness &amp; Education</a:t>
            </a:r>
          </a:p>
        </p:txBody>
      </p:sp>
      <p:sp>
        <p:nvSpPr>
          <p:cNvPr id="13" name="Text Placeholder 12"/>
          <p:cNvSpPr>
            <a:spLocks noGrp="1"/>
          </p:cNvSpPr>
          <p:nvPr>
            <p:ph type="body" sz="quarter" idx="154"/>
          </p:nvPr>
        </p:nvSpPr>
        <p:spPr>
          <a:xfrm>
            <a:off x="40619666" y="32104195"/>
            <a:ext cx="2571795" cy="1231084"/>
          </a:xfrm>
        </p:spPr>
        <p:txBody>
          <a:bodyPr/>
          <a:lstStyle/>
          <a:p>
            <a:r>
              <a:rPr lang="en-US" dirty="0"/>
              <a:t>February 2020</a:t>
            </a:r>
          </a:p>
        </p:txBody>
      </p:sp>
      <p:sp>
        <p:nvSpPr>
          <p:cNvPr id="14" name="TextBox 13">
            <a:extLst>
              <a:ext uri="{FF2B5EF4-FFF2-40B4-BE49-F238E27FC236}">
                <a16:creationId xmlns:a16="http://schemas.microsoft.com/office/drawing/2014/main" id="{4A4A5B0B-B4AB-460A-A2FC-C06473ED4EED}"/>
              </a:ext>
            </a:extLst>
          </p:cNvPr>
          <p:cNvSpPr txBox="1"/>
          <p:nvPr/>
        </p:nvSpPr>
        <p:spPr>
          <a:xfrm>
            <a:off x="2464857" y="2884431"/>
            <a:ext cx="27973867" cy="1415772"/>
          </a:xfrm>
          <a:prstGeom prst="rect">
            <a:avLst/>
          </a:prstGeom>
          <a:noFill/>
        </p:spPr>
        <p:txBody>
          <a:bodyPr wrap="square" rtlCol="0">
            <a:spAutoFit/>
          </a:bodyPr>
          <a:lstStyle/>
          <a:p>
            <a:pPr algn="ctr"/>
            <a:r>
              <a:rPr lang="en-US" dirty="0"/>
              <a:t>HPV Small Grant Project – Andria Caton, MSN, RN, OCN, CHPN</a:t>
            </a:r>
          </a:p>
        </p:txBody>
      </p:sp>
      <p:pic>
        <p:nvPicPr>
          <p:cNvPr id="16" name="Picture 15">
            <a:extLst>
              <a:ext uri="{FF2B5EF4-FFF2-40B4-BE49-F238E27FC236}">
                <a16:creationId xmlns:a16="http://schemas.microsoft.com/office/drawing/2014/main" id="{79284191-76D2-4385-B5D9-0A101971B2A0}"/>
              </a:ext>
            </a:extLst>
          </p:cNvPr>
          <p:cNvPicPr>
            <a:picLocks noChangeAspect="1"/>
          </p:cNvPicPr>
          <p:nvPr/>
        </p:nvPicPr>
        <p:blipFill>
          <a:blip r:embed="rId10"/>
          <a:stretch>
            <a:fillRect/>
          </a:stretch>
        </p:blipFill>
        <p:spPr>
          <a:xfrm>
            <a:off x="2135600" y="26433446"/>
            <a:ext cx="7874910" cy="4770515"/>
          </a:xfrm>
          <a:prstGeom prst="rect">
            <a:avLst/>
          </a:prstGeom>
        </p:spPr>
      </p:pic>
      <p:pic>
        <p:nvPicPr>
          <p:cNvPr id="19" name="Picture 18">
            <a:extLst>
              <a:ext uri="{FF2B5EF4-FFF2-40B4-BE49-F238E27FC236}">
                <a16:creationId xmlns:a16="http://schemas.microsoft.com/office/drawing/2014/main" id="{7F0F0A6C-9866-4862-B101-9463BD3C15B9}"/>
              </a:ext>
            </a:extLst>
          </p:cNvPr>
          <p:cNvPicPr>
            <a:picLocks noChangeAspect="1"/>
          </p:cNvPicPr>
          <p:nvPr/>
        </p:nvPicPr>
        <p:blipFill rotWithShape="1">
          <a:blip r:embed="rId11"/>
          <a:srcRect l="3872" t="3482" b="9329"/>
          <a:stretch/>
        </p:blipFill>
        <p:spPr>
          <a:xfrm>
            <a:off x="22597449" y="7510725"/>
            <a:ext cx="9276743" cy="5781940"/>
          </a:xfrm>
          <a:prstGeom prst="rect">
            <a:avLst/>
          </a:prstGeom>
        </p:spPr>
      </p:pic>
      <p:pic>
        <p:nvPicPr>
          <p:cNvPr id="20" name="Picture 19">
            <a:extLst>
              <a:ext uri="{FF2B5EF4-FFF2-40B4-BE49-F238E27FC236}">
                <a16:creationId xmlns:a16="http://schemas.microsoft.com/office/drawing/2014/main" id="{39E59FDB-3CA9-4974-A347-F31F0E893926}"/>
              </a:ext>
            </a:extLst>
          </p:cNvPr>
          <p:cNvPicPr>
            <a:picLocks noChangeAspect="1"/>
          </p:cNvPicPr>
          <p:nvPr/>
        </p:nvPicPr>
        <p:blipFill rotWithShape="1">
          <a:blip r:embed="rId12"/>
          <a:srcRect l="5789" t="10727" b="16321"/>
          <a:stretch/>
        </p:blipFill>
        <p:spPr>
          <a:xfrm>
            <a:off x="22553479" y="13974030"/>
            <a:ext cx="9409351" cy="6468625"/>
          </a:xfrm>
          <a:prstGeom prst="rect">
            <a:avLst/>
          </a:prstGeom>
        </p:spPr>
      </p:pic>
      <p:pic>
        <p:nvPicPr>
          <p:cNvPr id="25" name="Picture 24">
            <a:extLst>
              <a:ext uri="{FF2B5EF4-FFF2-40B4-BE49-F238E27FC236}">
                <a16:creationId xmlns:a16="http://schemas.microsoft.com/office/drawing/2014/main" id="{212A48DC-1011-4F72-84CE-F77E84E5B10E}"/>
              </a:ext>
            </a:extLst>
          </p:cNvPr>
          <p:cNvPicPr>
            <a:picLocks noChangeAspect="1"/>
          </p:cNvPicPr>
          <p:nvPr/>
        </p:nvPicPr>
        <p:blipFill>
          <a:blip r:embed="rId13"/>
          <a:stretch>
            <a:fillRect/>
          </a:stretch>
        </p:blipFill>
        <p:spPr>
          <a:xfrm>
            <a:off x="22730057" y="25315752"/>
            <a:ext cx="9203486" cy="5988665"/>
          </a:xfrm>
          <a:prstGeom prst="rect">
            <a:avLst/>
          </a:prstGeom>
        </p:spPr>
      </p:pic>
      <p:pic>
        <p:nvPicPr>
          <p:cNvPr id="27" name="Picture 26">
            <a:extLst>
              <a:ext uri="{FF2B5EF4-FFF2-40B4-BE49-F238E27FC236}">
                <a16:creationId xmlns:a16="http://schemas.microsoft.com/office/drawing/2014/main" id="{B618698F-D918-428F-B049-21A4835A730A}"/>
              </a:ext>
            </a:extLst>
          </p:cNvPr>
          <p:cNvPicPr>
            <a:picLocks noChangeAspect="1"/>
          </p:cNvPicPr>
          <p:nvPr/>
        </p:nvPicPr>
        <p:blipFill rotWithShape="1">
          <a:blip r:embed="rId14"/>
          <a:srcRect l="9370" r="6274" b="7327"/>
          <a:stretch/>
        </p:blipFill>
        <p:spPr>
          <a:xfrm>
            <a:off x="33306484" y="9672609"/>
            <a:ext cx="4338918" cy="3391676"/>
          </a:xfrm>
          <a:prstGeom prst="rect">
            <a:avLst/>
          </a:prstGeom>
        </p:spPr>
      </p:pic>
      <p:pic>
        <p:nvPicPr>
          <p:cNvPr id="28" name="Picture 27">
            <a:extLst>
              <a:ext uri="{FF2B5EF4-FFF2-40B4-BE49-F238E27FC236}">
                <a16:creationId xmlns:a16="http://schemas.microsoft.com/office/drawing/2014/main" id="{C66A1A4E-49E6-4721-AAAA-D9947F98CBA6}"/>
              </a:ext>
            </a:extLst>
          </p:cNvPr>
          <p:cNvPicPr>
            <a:picLocks noChangeAspect="1"/>
          </p:cNvPicPr>
          <p:nvPr/>
        </p:nvPicPr>
        <p:blipFill rotWithShape="1">
          <a:blip r:embed="rId15"/>
          <a:srcRect l="8541" r="10590" b="9493"/>
          <a:stretch/>
        </p:blipFill>
        <p:spPr>
          <a:xfrm>
            <a:off x="37937536" y="9672610"/>
            <a:ext cx="4645589" cy="3391675"/>
          </a:xfrm>
          <a:prstGeom prst="rect">
            <a:avLst/>
          </a:prstGeom>
        </p:spPr>
      </p:pic>
      <p:pic>
        <p:nvPicPr>
          <p:cNvPr id="29" name="Picture 28">
            <a:extLst>
              <a:ext uri="{FF2B5EF4-FFF2-40B4-BE49-F238E27FC236}">
                <a16:creationId xmlns:a16="http://schemas.microsoft.com/office/drawing/2014/main" id="{A65DD56E-CE53-416C-85B2-6CE7B754340A}"/>
              </a:ext>
            </a:extLst>
          </p:cNvPr>
          <p:cNvPicPr>
            <a:picLocks noChangeAspect="1"/>
          </p:cNvPicPr>
          <p:nvPr/>
        </p:nvPicPr>
        <p:blipFill>
          <a:blip r:embed="rId16"/>
          <a:stretch>
            <a:fillRect/>
          </a:stretch>
        </p:blipFill>
        <p:spPr>
          <a:xfrm>
            <a:off x="2889334" y="20892908"/>
            <a:ext cx="5788241" cy="4917714"/>
          </a:xfrm>
          <a:prstGeom prst="rect">
            <a:avLst/>
          </a:prstGeom>
        </p:spPr>
      </p:pic>
      <p:pic>
        <p:nvPicPr>
          <p:cNvPr id="31" name="Picture 30">
            <a:extLst>
              <a:ext uri="{FF2B5EF4-FFF2-40B4-BE49-F238E27FC236}">
                <a16:creationId xmlns:a16="http://schemas.microsoft.com/office/drawing/2014/main" id="{EF52FA84-69F2-4F22-B131-97E0F3F3078B}"/>
              </a:ext>
            </a:extLst>
          </p:cNvPr>
          <p:cNvPicPr>
            <a:picLocks noChangeAspect="1"/>
          </p:cNvPicPr>
          <p:nvPr/>
        </p:nvPicPr>
        <p:blipFill>
          <a:blip r:embed="rId17"/>
          <a:stretch>
            <a:fillRect/>
          </a:stretch>
        </p:blipFill>
        <p:spPr>
          <a:xfrm>
            <a:off x="11604236" y="14212322"/>
            <a:ext cx="10059272" cy="987638"/>
          </a:xfrm>
          <a:prstGeom prst="rect">
            <a:avLst/>
          </a:prstGeom>
        </p:spPr>
      </p:pic>
      <p:sp>
        <p:nvSpPr>
          <p:cNvPr id="448" name="TextBox 447">
            <a:extLst>
              <a:ext uri="{FF2B5EF4-FFF2-40B4-BE49-F238E27FC236}">
                <a16:creationId xmlns:a16="http://schemas.microsoft.com/office/drawing/2014/main" id="{7DF2DE93-D5C7-41F4-9652-0D7B0AFD67D4}"/>
              </a:ext>
            </a:extLst>
          </p:cNvPr>
          <p:cNvSpPr txBox="1"/>
          <p:nvPr/>
        </p:nvSpPr>
        <p:spPr>
          <a:xfrm>
            <a:off x="11642360" y="15585609"/>
            <a:ext cx="10015123" cy="3970318"/>
          </a:xfrm>
          <a:prstGeom prst="rect">
            <a:avLst/>
          </a:prstGeom>
          <a:noFill/>
        </p:spPr>
        <p:txBody>
          <a:bodyPr wrap="square" rtlCol="0">
            <a:spAutoFit/>
          </a:bodyPr>
          <a:lstStyle/>
          <a:p>
            <a:pPr marL="514350" indent="-514350">
              <a:buAutoNum type="arabicPeriod"/>
            </a:pPr>
            <a:r>
              <a:rPr lang="en-US" sz="2800" b="1" dirty="0">
                <a:latin typeface="Times New Roman" panose="02020603050405020304" pitchFamily="18" charset="0"/>
                <a:cs typeface="Times New Roman" panose="02020603050405020304" pitchFamily="18" charset="0"/>
              </a:rPr>
              <a:t>Three HPV prevention/education programs </a:t>
            </a:r>
          </a:p>
          <a:p>
            <a:endParaRPr lang="en-US" sz="2800" b="1" dirty="0"/>
          </a:p>
          <a:p>
            <a:r>
              <a:rPr lang="en-US" sz="2800" dirty="0">
                <a:latin typeface="Times New Roman" panose="02020603050405020304" pitchFamily="18" charset="0"/>
                <a:cs typeface="Times New Roman" panose="02020603050405020304" pitchFamily="18" charset="0"/>
              </a:rPr>
              <a:t>Offered to uninsured/underserved women who participated in the cervical cancer screenings and open to any client of Good News Clinic</a:t>
            </a:r>
          </a:p>
          <a:p>
            <a:pPr marL="1828725" lvl="1"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2 classes provided in Spanish</a:t>
            </a:r>
          </a:p>
          <a:p>
            <a:pPr marL="1828725" lvl="1" indent="-3429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1 class provided in English</a:t>
            </a:r>
          </a:p>
          <a:p>
            <a:pPr marL="1828725" lvl="1" indent="-3429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1485825" lvl="1"/>
            <a:endParaRPr lang="en-US" sz="2800" dirty="0">
              <a:latin typeface="Times New Roman" panose="02020603050405020304" pitchFamily="18" charset="0"/>
              <a:cs typeface="Times New Roman" panose="02020603050405020304" pitchFamily="18" charset="0"/>
            </a:endParaRPr>
          </a:p>
        </p:txBody>
      </p:sp>
      <p:pic>
        <p:nvPicPr>
          <p:cNvPr id="449" name="Picture 448">
            <a:extLst>
              <a:ext uri="{FF2B5EF4-FFF2-40B4-BE49-F238E27FC236}">
                <a16:creationId xmlns:a16="http://schemas.microsoft.com/office/drawing/2014/main" id="{D2F44050-9269-4D31-B224-FDDC7355023E}"/>
              </a:ext>
            </a:extLst>
          </p:cNvPr>
          <p:cNvPicPr>
            <a:picLocks noChangeAspect="1"/>
          </p:cNvPicPr>
          <p:nvPr/>
        </p:nvPicPr>
        <p:blipFill rotWithShape="1">
          <a:blip r:embed="rId18"/>
          <a:srcRect b="7134"/>
          <a:stretch/>
        </p:blipFill>
        <p:spPr>
          <a:xfrm>
            <a:off x="12793003" y="18825434"/>
            <a:ext cx="7512234" cy="4187651"/>
          </a:xfrm>
          <a:prstGeom prst="rect">
            <a:avLst/>
          </a:prstGeom>
        </p:spPr>
      </p:pic>
      <p:pic>
        <p:nvPicPr>
          <p:cNvPr id="451" name="Picture 450">
            <a:extLst>
              <a:ext uri="{FF2B5EF4-FFF2-40B4-BE49-F238E27FC236}">
                <a16:creationId xmlns:a16="http://schemas.microsoft.com/office/drawing/2014/main" id="{6DDC0AAC-0BA4-448E-9B91-7CE230618B4E}"/>
              </a:ext>
            </a:extLst>
          </p:cNvPr>
          <p:cNvPicPr>
            <a:picLocks noChangeAspect="1"/>
          </p:cNvPicPr>
          <p:nvPr/>
        </p:nvPicPr>
        <p:blipFill>
          <a:blip r:embed="rId19"/>
          <a:stretch>
            <a:fillRect/>
          </a:stretch>
        </p:blipFill>
        <p:spPr>
          <a:xfrm>
            <a:off x="12793003" y="23181401"/>
            <a:ext cx="7512234" cy="4031828"/>
          </a:xfrm>
          <a:prstGeom prst="rect">
            <a:avLst/>
          </a:prstGeom>
        </p:spPr>
      </p:pic>
      <p:sp>
        <p:nvSpPr>
          <p:cNvPr id="454" name="TextBox 453">
            <a:extLst>
              <a:ext uri="{FF2B5EF4-FFF2-40B4-BE49-F238E27FC236}">
                <a16:creationId xmlns:a16="http://schemas.microsoft.com/office/drawing/2014/main" id="{11D9554E-E775-4472-9767-F553E5B06833}"/>
              </a:ext>
            </a:extLst>
          </p:cNvPr>
          <p:cNvSpPr txBox="1"/>
          <p:nvPr/>
        </p:nvSpPr>
        <p:spPr>
          <a:xfrm>
            <a:off x="12148732" y="27488385"/>
            <a:ext cx="8606118" cy="4401205"/>
          </a:xfrm>
          <a:prstGeom prst="rect">
            <a:avLst/>
          </a:prstGeom>
          <a:noFill/>
        </p:spPr>
        <p:txBody>
          <a:bodyPr wrap="square" rtlCol="0">
            <a:spAutoFit/>
          </a:bodyPr>
          <a:lstStyle/>
          <a:p>
            <a:pPr lvl="0">
              <a:spcBef>
                <a:spcPct val="20000"/>
              </a:spcBef>
            </a:pPr>
            <a:r>
              <a:rPr lang="en-US" sz="2800" b="1" dirty="0">
                <a:solidFill>
                  <a:srgbClr val="404726"/>
                </a:solidFill>
                <a:latin typeface="Times New Roman" pitchFamily="18" charset="0"/>
                <a:cs typeface="Times New Roman" pitchFamily="18" charset="0"/>
              </a:rPr>
              <a:t>Question 1 </a:t>
            </a:r>
          </a:p>
          <a:p>
            <a:pPr lvl="0">
              <a:spcBef>
                <a:spcPct val="20000"/>
              </a:spcBef>
            </a:pPr>
            <a:r>
              <a:rPr lang="en-US" sz="2800" dirty="0">
                <a:solidFill>
                  <a:srgbClr val="404726"/>
                </a:solidFill>
                <a:latin typeface="Times New Roman" pitchFamily="18" charset="0"/>
                <a:cs typeface="Times New Roman" pitchFamily="18" charset="0"/>
              </a:rPr>
              <a:t>There is a vaccine available against HPV to help prevent cervical cancer.</a:t>
            </a:r>
          </a:p>
          <a:p>
            <a:pPr lvl="0">
              <a:spcBef>
                <a:spcPct val="20000"/>
              </a:spcBef>
            </a:pPr>
            <a:r>
              <a:rPr lang="en-US" sz="2800" b="1" dirty="0">
                <a:solidFill>
                  <a:srgbClr val="404726"/>
                </a:solidFill>
                <a:latin typeface="Times New Roman" pitchFamily="18" charset="0"/>
                <a:cs typeface="Times New Roman" pitchFamily="18" charset="0"/>
              </a:rPr>
              <a:t>Question 2  </a:t>
            </a:r>
          </a:p>
          <a:p>
            <a:pPr lvl="0">
              <a:spcBef>
                <a:spcPct val="20000"/>
              </a:spcBef>
            </a:pPr>
            <a:r>
              <a:rPr lang="en-US" sz="2800" dirty="0">
                <a:solidFill>
                  <a:srgbClr val="404726"/>
                </a:solidFill>
                <a:latin typeface="Times New Roman" pitchFamily="18" charset="0"/>
                <a:cs typeface="Times New Roman" pitchFamily="18" charset="0"/>
              </a:rPr>
              <a:t>The  HPV vaccine does not protect against other sexually transmitted infections.</a:t>
            </a:r>
          </a:p>
          <a:p>
            <a:pPr lvl="0">
              <a:spcBef>
                <a:spcPct val="20000"/>
              </a:spcBef>
            </a:pPr>
            <a:r>
              <a:rPr lang="en-US" sz="2800" b="1" dirty="0">
                <a:solidFill>
                  <a:srgbClr val="404726"/>
                </a:solidFill>
                <a:latin typeface="Times New Roman" pitchFamily="18" charset="0"/>
                <a:cs typeface="Times New Roman" pitchFamily="18" charset="0"/>
              </a:rPr>
              <a:t>Question 3 </a:t>
            </a:r>
          </a:p>
          <a:p>
            <a:pPr lvl="0">
              <a:spcBef>
                <a:spcPct val="20000"/>
              </a:spcBef>
            </a:pPr>
            <a:r>
              <a:rPr lang="en-US" sz="2800" dirty="0">
                <a:solidFill>
                  <a:srgbClr val="404726"/>
                </a:solidFill>
                <a:latin typeface="Times New Roman" pitchFamily="18" charset="0"/>
                <a:cs typeface="Times New Roman" pitchFamily="18" charset="0"/>
              </a:rPr>
              <a:t>Men and women 9 to 26 years of age can get vaccinated against HPV to prevent genital warts</a:t>
            </a:r>
          </a:p>
        </p:txBody>
      </p:sp>
      <p:pic>
        <p:nvPicPr>
          <p:cNvPr id="11" name="Audio 10">
            <a:hlinkClick r:id="" action="ppaction://media"/>
            <a:extLst>
              <a:ext uri="{FF2B5EF4-FFF2-40B4-BE49-F238E27FC236}">
                <a16:creationId xmlns:a16="http://schemas.microsoft.com/office/drawing/2014/main" id="{2BAAD729-D3BF-4C24-82DF-E6698EB4A919}"/>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251438" y="32278638"/>
            <a:ext cx="487362" cy="487362"/>
          </a:xfrm>
          <a:prstGeom prst="rect">
            <a:avLst/>
          </a:prstGeom>
        </p:spPr>
      </p:pic>
    </p:spTree>
    <p:extLst>
      <p:ext uri="{BB962C8B-B14F-4D97-AF65-F5344CB8AC3E}">
        <p14:creationId xmlns:p14="http://schemas.microsoft.com/office/powerpoint/2010/main" val="3425218134"/>
      </p:ext>
    </p:extLst>
  </p:cSld>
  <p:clrMapOvr>
    <a:masterClrMapping/>
  </p:clrMapOvr>
  <mc:AlternateContent xmlns:mc="http://schemas.openxmlformats.org/markup-compatibility/2006" xmlns:p14="http://schemas.microsoft.com/office/powerpoint/2010/main">
    <mc:Choice Requires="p14">
      <p:transition spd="slow" p14:dur="2000" advTm="476268"/>
    </mc:Choice>
    <mc:Fallback xmlns="">
      <p:transition spd="slow" advTm="476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36x48-Template-V2b">
  <a:themeElements>
    <a:clrScheme name="CHI SV Poster">
      <a:dk1>
        <a:sysClr val="windowText" lastClr="000000"/>
      </a:dk1>
      <a:lt1>
        <a:sysClr val="window" lastClr="FFFFFF"/>
      </a:lt1>
      <a:dk2>
        <a:srgbClr val="4E5B6F"/>
      </a:dk2>
      <a:lt2>
        <a:srgbClr val="D6ECFF"/>
      </a:lt2>
      <a:accent1>
        <a:srgbClr val="59CBE8"/>
      </a:accent1>
      <a:accent2>
        <a:srgbClr val="24509A"/>
      </a:accent2>
      <a:accent3>
        <a:srgbClr val="0097A9"/>
      </a:accent3>
      <a:accent4>
        <a:srgbClr val="64A70B"/>
      </a:accent4>
      <a:accent5>
        <a:srgbClr val="B884CB"/>
      </a:accent5>
      <a:accent6>
        <a:srgbClr val="FF6A39"/>
      </a:accent6>
      <a:hlink>
        <a:srgbClr val="86C8BC"/>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lassic 3 Columns">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assic - Wide Center">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36x48-Template-V2b</Template>
  <TotalTime>2351</TotalTime>
  <Words>696</Words>
  <Application>Microsoft Office PowerPoint</Application>
  <PresentationFormat>Custom</PresentationFormat>
  <Paragraphs>98</Paragraphs>
  <Slides>1</Slides>
  <Notes>1</Notes>
  <HiddenSlides>0</HiddenSlides>
  <MMClips>1</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1</vt:i4>
      </vt:variant>
    </vt:vector>
  </HeadingPairs>
  <TitlesOfParts>
    <vt:vector size="9" baseType="lpstr">
      <vt:lpstr>Arial</vt:lpstr>
      <vt:lpstr>Calibri</vt:lpstr>
      <vt:lpstr>Times New Roman</vt:lpstr>
      <vt:lpstr>Trebuchet MS</vt:lpstr>
      <vt:lpstr>36x48-Template-V2b</vt:lpstr>
      <vt:lpstr>1_Classic 3 Columns</vt:lpstr>
      <vt:lpstr>Classic - Wide Center</vt:lpstr>
      <vt:lpstr>Image</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CanterburyMedia</dc:creator>
  <dc:description>This template is the property of PosterPresentations.com. Call us if you need help with this poster template._x000d_
1-866-649-3004           _x000d_
 (c)PosterPresentations.com</dc:description>
  <cp:lastModifiedBy>Rochelle Tinman</cp:lastModifiedBy>
  <cp:revision>132</cp:revision>
  <cp:lastPrinted>2016-07-25T16:08:09Z</cp:lastPrinted>
  <dcterms:created xsi:type="dcterms:W3CDTF">2012-02-03T19:11:35Z</dcterms:created>
  <dcterms:modified xsi:type="dcterms:W3CDTF">2020-09-01T17:26:28Z</dcterms:modified>
</cp:coreProperties>
</file>