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57" r:id="rId2"/>
    <p:sldId id="267" r:id="rId3"/>
    <p:sldId id="268" r:id="rId4"/>
    <p:sldId id="269" r:id="rId5"/>
    <p:sldId id="272" r:id="rId6"/>
    <p:sldId id="273" r:id="rId7"/>
    <p:sldId id="274" r:id="rId8"/>
    <p:sldId id="276" r:id="rId9"/>
    <p:sldId id="258" r:id="rId10"/>
    <p:sldId id="275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436"/>
    <a:srgbClr val="414827"/>
    <a:srgbClr val="943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703" autoAdjust="0"/>
  </p:normalViewPr>
  <p:slideViewPr>
    <p:cSldViewPr snapToGrid="0" snapToObjects="1">
      <p:cViewPr varScale="1">
        <p:scale>
          <a:sx n="113" d="100"/>
          <a:sy n="113" d="100"/>
        </p:scale>
        <p:origin x="6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T-NOW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78295"/>
            <a:ext cx="7924800" cy="3081320"/>
          </a:xfrm>
          <a:prstGeom prst="rect">
            <a:avLst/>
          </a:prstGeom>
        </p:spPr>
      </p:pic>
      <p:pic>
        <p:nvPicPr>
          <p:cNvPr id="6" name="Picture 3" descr="C:\Documents and Settings\mscouch\Desktop\CPR.jpg  2157×903 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18656" y="3308439"/>
            <a:ext cx="4506686" cy="1949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62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2637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baseline="0">
                <a:latin typeface="ITC Franklin Gothic Demi"/>
              </a:defRPr>
            </a:lvl1pPr>
          </a:lstStyle>
          <a:p>
            <a:r>
              <a:rPr lang="en-US" dirty="0"/>
              <a:t>Click to edit Master Slide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457200" y="3203840"/>
            <a:ext cx="8229600" cy="60166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1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457200" y="1620249"/>
            <a:ext cx="8229600" cy="39195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414827"/>
                </a:solidFill>
              </a:defRPr>
            </a:lvl1pPr>
            <a:lvl2pPr>
              <a:defRPr baseline="0">
                <a:solidFill>
                  <a:srgbClr val="17375E"/>
                </a:solidFill>
              </a:defRPr>
            </a:lvl2pPr>
            <a:lvl3pPr>
              <a:defRPr baseline="0">
                <a:solidFill>
                  <a:srgbClr val="414827"/>
                </a:solidFill>
              </a:defRPr>
            </a:lvl3pPr>
            <a:lvl4pPr>
              <a:defRPr>
                <a:solidFill>
                  <a:srgbClr val="414827"/>
                </a:solidFill>
              </a:defRPr>
            </a:lvl4pPr>
            <a:lvl5pPr>
              <a:defRPr>
                <a:solidFill>
                  <a:srgbClr val="414827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457200" y="508000"/>
            <a:ext cx="8229600" cy="909638"/>
          </a:xfrm>
          <a:prstGeom prst="rect">
            <a:avLst/>
          </a:prstGeom>
        </p:spPr>
        <p:txBody>
          <a:bodyPr vert="horz"/>
          <a:lstStyle>
            <a:lvl1pPr>
              <a:defRPr sz="3800" baseline="0">
                <a:solidFill>
                  <a:srgbClr val="414827"/>
                </a:solidFill>
                <a:latin typeface="ITC Franklin Gothic Demi"/>
              </a:defRPr>
            </a:lvl1pPr>
          </a:lstStyle>
          <a:p>
            <a:r>
              <a:rPr lang="en-US" dirty="0"/>
              <a:t>Click to edit Master slide</a:t>
            </a:r>
          </a:p>
        </p:txBody>
      </p:sp>
    </p:spTree>
    <p:extLst>
      <p:ext uri="{BB962C8B-B14F-4D97-AF65-F5344CB8AC3E}">
        <p14:creationId xmlns:p14="http://schemas.microsoft.com/office/powerpoint/2010/main" val="127323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1737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5647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14827"/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rgbClr val="414827"/>
                </a:solidFill>
              </a:defRPr>
            </a:lvl3pPr>
            <a:lvl4pPr>
              <a:defRPr sz="1800">
                <a:solidFill>
                  <a:srgbClr val="414827"/>
                </a:solidFill>
              </a:defRPr>
            </a:lvl4pPr>
            <a:lvl5pPr>
              <a:defRPr sz="1800">
                <a:solidFill>
                  <a:srgbClr val="41482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5647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14827"/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rgbClr val="414827"/>
                </a:solidFill>
              </a:defRPr>
            </a:lvl3pPr>
            <a:lvl4pPr>
              <a:defRPr sz="1800">
                <a:solidFill>
                  <a:srgbClr val="414827"/>
                </a:solidFill>
              </a:defRPr>
            </a:lvl4pPr>
            <a:lvl5pPr>
              <a:defRPr sz="1800">
                <a:solidFill>
                  <a:srgbClr val="41482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148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180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14827"/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rgbClr val="414827"/>
                </a:solidFill>
              </a:defRPr>
            </a:lvl3pPr>
            <a:lvl4pPr>
              <a:defRPr sz="1600">
                <a:solidFill>
                  <a:srgbClr val="414827"/>
                </a:solidFill>
              </a:defRPr>
            </a:lvl4pPr>
            <a:lvl5pPr>
              <a:defRPr sz="1600">
                <a:solidFill>
                  <a:srgbClr val="414827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148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180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14827"/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rgbClr val="414827"/>
                </a:solidFill>
              </a:defRPr>
            </a:lvl3pPr>
            <a:lvl4pPr>
              <a:defRPr sz="1600">
                <a:solidFill>
                  <a:srgbClr val="414827"/>
                </a:solidFill>
              </a:defRPr>
            </a:lvl4pPr>
            <a:lvl5pPr>
              <a:defRPr sz="1600">
                <a:solidFill>
                  <a:srgbClr val="414827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DF66AD8-BC4A-4004-9882-414398D930C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0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DF66AD8-BC4A-4004-9882-414398D930C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69" y="5715"/>
            <a:ext cx="9140661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1482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ITC Franklin Gothic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lwRQTGzKcw&amp;t=1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78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8200" r="8200"/>
          <a:stretch>
            <a:fillRect/>
          </a:stretch>
        </p:blipFill>
        <p:spPr>
          <a:xfrm>
            <a:off x="314325" y="850900"/>
            <a:ext cx="5099050" cy="40560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5241351" y="850900"/>
            <a:ext cx="38449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Rotate compressors every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minutes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if possible.</a:t>
            </a:r>
          </a:p>
          <a:p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After 2 minutes of chest compressions by professional rescuers compressions lose effectiveness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4276" y="50600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err="1">
                <a:solidFill>
                  <a:srgbClr val="000000"/>
                </a:solidFill>
              </a:rPr>
              <a:t>Sugerman</a:t>
            </a:r>
            <a:r>
              <a:rPr lang="en-US" sz="1400" dirty="0">
                <a:solidFill>
                  <a:srgbClr val="000000"/>
                </a:solidFill>
              </a:rPr>
              <a:t> NT et al. </a:t>
            </a:r>
            <a:r>
              <a:rPr lang="en-US" sz="1400" i="1" dirty="0">
                <a:solidFill>
                  <a:srgbClr val="000000"/>
                </a:solidFill>
              </a:rPr>
              <a:t>Rescuer fatigue during actual in-hospital cardiopulmonary resuscitation with audiovisual feedback: a prospective multicenter study. Resuscitation. 2009;80:981–984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be the hero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36713" y="1318213"/>
            <a:ext cx="8229600" cy="3919538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your friends and family to ACT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AFBA8-FFBE-425C-B043-8A989D4D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004" y="2227851"/>
            <a:ext cx="5059017" cy="2831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0ADCA-8992-431E-B345-84867A58FF9F}"/>
              </a:ext>
            </a:extLst>
          </p:cNvPr>
          <p:cNvSpPr txBox="1"/>
          <p:nvPr/>
        </p:nvSpPr>
        <p:spPr>
          <a:xfrm>
            <a:off x="2042491" y="5237751"/>
            <a:ext cx="505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3"/>
              </a:rPr>
              <a:t>Click to Play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4242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63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19" y="69057"/>
            <a:ext cx="8598362" cy="868362"/>
          </a:xfrm>
        </p:spPr>
        <p:txBody>
          <a:bodyPr/>
          <a:lstStyle/>
          <a:p>
            <a:pPr algn="ctr"/>
            <a:r>
              <a:rPr lang="en-US" dirty="0"/>
              <a:t>Heart Attack vs. Cardiac Arrest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8360" b="8360"/>
          <a:stretch>
            <a:fillRect/>
          </a:stretch>
        </p:blipFill>
        <p:spPr>
          <a:xfrm>
            <a:off x="3961149" y="3143274"/>
            <a:ext cx="4910032" cy="27230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53" y="565531"/>
            <a:ext cx="3870395" cy="25777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3671" y="3549840"/>
            <a:ext cx="3688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Cardiac Arrest</a:t>
            </a:r>
          </a:p>
          <a:p>
            <a:r>
              <a:rPr lang="en-US" sz="2000" dirty="0"/>
              <a:t>A cardiac arrest occurs when the heart stops beating and breathing stops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819" y="977740"/>
            <a:ext cx="43107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Heart Attack</a:t>
            </a:r>
          </a:p>
          <a:p>
            <a:r>
              <a:rPr lang="en-US" sz="2000" dirty="0"/>
              <a:t>A heart attack occurs when an artery supplying blood to your heart becomes completely blocked. A patient might complain of chest pain and the heart continues to beat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358" y="1755696"/>
            <a:ext cx="6326187" cy="4525963"/>
          </a:xfrm>
        </p:spPr>
        <p:txBody>
          <a:bodyPr/>
          <a:lstStyle/>
          <a:p>
            <a:pPr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the problem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2800">
                <a:latin typeface="Britannic Bold" pitchFamily="34" charset="0"/>
              </a:rPr>
              <a:t>A 40+ </a:t>
            </a:r>
            <a:r>
              <a:rPr lang="en-US" sz="2800" dirty="0">
                <a:latin typeface="Britannic Bold" pitchFamily="34" charset="0"/>
              </a:rPr>
              <a:t>year old American male has a 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1</a:t>
            </a:r>
            <a:r>
              <a:rPr lang="en-US" sz="2800" dirty="0">
                <a:latin typeface="Britannic Bold" pitchFamily="34" charset="0"/>
              </a:rPr>
              <a:t> in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8 </a:t>
            </a:r>
            <a:r>
              <a:rPr lang="en-US" sz="2800" dirty="0">
                <a:latin typeface="Britannic Bold" pitchFamily="34" charset="0"/>
              </a:rPr>
              <a:t>chance of having </a:t>
            </a:r>
          </a:p>
          <a:p>
            <a:pPr algn="ctr">
              <a:buNone/>
            </a:pPr>
            <a:r>
              <a:rPr lang="en-US" sz="2800" dirty="0">
                <a:latin typeface="Britannic Bold" pitchFamily="34" charset="0"/>
              </a:rPr>
              <a:t>Sudden Cardiac Death</a:t>
            </a:r>
          </a:p>
          <a:p>
            <a:pPr algn="ctr">
              <a:buNone/>
            </a:pPr>
            <a:endParaRPr lang="en-US" sz="2800" dirty="0"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2000" y="5462376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Lloyd-Jones </a:t>
            </a:r>
            <a:r>
              <a:rPr lang="en-US" sz="1400" i="1" dirty="0">
                <a:solidFill>
                  <a:srgbClr val="000000"/>
                </a:solidFill>
              </a:rPr>
              <a:t>et al. Circ 2009:119:480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6556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Cardiac Arrest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45" y="283255"/>
            <a:ext cx="7313613" cy="86836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Cardiac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83" y="1151617"/>
            <a:ext cx="6581775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the problem</a:t>
            </a:r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600,000</a:t>
            </a:r>
            <a:r>
              <a:rPr lang="en-US" sz="2800" b="1" dirty="0">
                <a:latin typeface="Britannic Bold" pitchFamily="34" charset="0"/>
              </a:rPr>
              <a:t> </a:t>
            </a:r>
            <a:r>
              <a:rPr lang="en-US" dirty="0">
                <a:latin typeface="Britannic Bold" pitchFamily="34" charset="0"/>
              </a:rPr>
              <a:t>heart related deaths per year</a:t>
            </a:r>
          </a:p>
          <a:p>
            <a:pPr>
              <a:buNone/>
            </a:pPr>
            <a:r>
              <a:rPr lang="en-US" dirty="0">
                <a:latin typeface="Britannic Bold" pitchFamily="34" charset="0"/>
              </a:rPr>
              <a:t>	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370,000</a:t>
            </a:r>
            <a:r>
              <a:rPr lang="en-US" dirty="0">
                <a:latin typeface="Britannic Bold" pitchFamily="34" charset="0"/>
              </a:rPr>
              <a:t> die of Sudden Cardiac Arrest</a:t>
            </a:r>
            <a:r>
              <a:rPr lang="en-US" sz="2000" dirty="0">
                <a:latin typeface="Britannic Bold" pitchFamily="34" charset="0"/>
              </a:rPr>
              <a:t>  (3</a:t>
            </a:r>
            <a:r>
              <a:rPr lang="en-US" sz="2000" baseline="30000" dirty="0">
                <a:latin typeface="Britannic Bold" pitchFamily="34" charset="0"/>
              </a:rPr>
              <a:t>rd</a:t>
            </a:r>
            <a:r>
              <a:rPr lang="en-US" sz="2000" dirty="0">
                <a:latin typeface="Britannic Bold" pitchFamily="34" charset="0"/>
              </a:rPr>
              <a:t> leading cause of death in the U.S.)</a:t>
            </a:r>
          </a:p>
          <a:p>
            <a:pPr>
              <a:buNone/>
            </a:pPr>
            <a:r>
              <a:rPr lang="en-US" dirty="0">
                <a:latin typeface="Britannic Bold" pitchFamily="34" charset="0"/>
              </a:rPr>
              <a:t>		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1,000 </a:t>
            </a:r>
            <a:r>
              <a:rPr lang="en-US" dirty="0">
                <a:latin typeface="Britannic Bold" pitchFamily="34" charset="0"/>
              </a:rPr>
              <a:t>die per day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			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1</a:t>
            </a:r>
            <a:r>
              <a:rPr lang="en-US" dirty="0">
                <a:latin typeface="Britannic Bold" pitchFamily="34" charset="0"/>
              </a:rPr>
              <a:t> person every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2</a:t>
            </a:r>
            <a:r>
              <a:rPr lang="en-US" dirty="0">
                <a:latin typeface="Britannic Bold" pitchFamily="34" charset="0"/>
              </a:rPr>
              <a:t> minutes</a:t>
            </a:r>
          </a:p>
          <a:p>
            <a:pPr>
              <a:buNone/>
            </a:pPr>
            <a:endParaRPr lang="en-US" dirty="0">
              <a:latin typeface="Britannic Bold" pitchFamily="34" charset="0"/>
            </a:endParaRPr>
          </a:p>
          <a:p>
            <a:pPr>
              <a:buNone/>
            </a:pPr>
            <a:r>
              <a:rPr lang="en-US" dirty="0">
                <a:latin typeface="Britannic Bold" pitchFamily="34" charset="0"/>
              </a:rPr>
              <a:t>Less than 10% will survive</a:t>
            </a:r>
          </a:p>
          <a:p>
            <a:pPr>
              <a:buNone/>
            </a:pPr>
            <a:r>
              <a:rPr lang="en-US" dirty="0">
                <a:latin typeface="Britannic Bold" pitchFamily="34" charset="0"/>
              </a:rPr>
              <a:t>				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2556" y="4855140"/>
            <a:ext cx="22414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AHRQ Research Activities, December 2002: Researchers examine the risk factors for sudden cardiac arrest and management of at-risk patients.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heart stops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Every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 minute </a:t>
            </a:r>
            <a:r>
              <a:rPr lang="en-US" sz="3200" dirty="0"/>
              <a:t>that goes by =                     	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10% increase in mortality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Average EMS response time </a:t>
            </a:r>
            <a:r>
              <a:rPr lang="en-US" dirty="0"/>
              <a:t>~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8 minutes</a:t>
            </a:r>
            <a:endParaRPr lang="en-US" sz="3200" b="1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5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7267" y="2357916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Chest Compressions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6013" y="4037996"/>
            <a:ext cx="711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Chest Compressions ONLY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D8F12B-0AB6-4AB4-8F8D-6AA8EEC3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n-US" dirty="0"/>
              <a:t>How do </a:t>
            </a:r>
            <a:r>
              <a:rPr lang="en-US" u="sng" dirty="0"/>
              <a:t>YOU</a:t>
            </a:r>
            <a:r>
              <a:rPr lang="en-US" dirty="0"/>
              <a:t> change this outcome?</a:t>
            </a:r>
          </a:p>
        </p:txBody>
      </p:sp>
    </p:spTree>
    <p:extLst>
      <p:ext uri="{BB962C8B-B14F-4D97-AF65-F5344CB8AC3E}">
        <p14:creationId xmlns:p14="http://schemas.microsoft.com/office/powerpoint/2010/main" val="13409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29" y="0"/>
            <a:ext cx="648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about mouth to mouth?</a:t>
            </a:r>
          </a:p>
        </p:txBody>
      </p:sp>
      <p:pic>
        <p:nvPicPr>
          <p:cNvPr id="3" name="Picture 2" descr="Mouth to mou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7" y="1398164"/>
            <a:ext cx="3372557" cy="3372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575778" y="3274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765777" y="1398165"/>
            <a:ext cx="3372557" cy="3372556"/>
          </a:xfrm>
          <a:prstGeom prst="line">
            <a:avLst/>
          </a:prstGeom>
          <a:ln w="3810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765777" y="1398165"/>
            <a:ext cx="3372557" cy="3372556"/>
          </a:xfrm>
          <a:prstGeom prst="line">
            <a:avLst/>
          </a:prstGeom>
          <a:ln w="3810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1032" y="5140859"/>
            <a:ext cx="711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Chest Compressions ONLY </a:t>
            </a:r>
          </a:p>
        </p:txBody>
      </p:sp>
    </p:spTree>
    <p:extLst>
      <p:ext uri="{BB962C8B-B14F-4D97-AF65-F5344CB8AC3E}">
        <p14:creationId xmlns:p14="http://schemas.microsoft.com/office/powerpoint/2010/main" val="17616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1" y="185185"/>
            <a:ext cx="7313613" cy="868362"/>
          </a:xfrm>
        </p:spPr>
        <p:txBody>
          <a:bodyPr/>
          <a:lstStyle/>
          <a:p>
            <a:r>
              <a:rPr lang="en-US" dirty="0"/>
              <a:t>What can you do?</a:t>
            </a:r>
          </a:p>
        </p:txBody>
      </p:sp>
      <p:pic>
        <p:nvPicPr>
          <p:cNvPr id="7" name="Picture 6" descr="ACT now banner - PRINT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094"/>
            <a:ext cx="9144000" cy="28481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D926A7-C640-4BB9-BCA8-24AE4D15A79E}"/>
              </a:ext>
            </a:extLst>
          </p:cNvPr>
          <p:cNvSpPr/>
          <p:nvPr/>
        </p:nvSpPr>
        <p:spPr>
          <a:xfrm>
            <a:off x="89452" y="1371600"/>
            <a:ext cx="8905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see an adult or teen who has collapsed you must </a:t>
            </a:r>
          </a:p>
        </p:txBody>
      </p:sp>
    </p:spTree>
    <p:extLst>
      <p:ext uri="{BB962C8B-B14F-4D97-AF65-F5344CB8AC3E}">
        <p14:creationId xmlns:p14="http://schemas.microsoft.com/office/powerpoint/2010/main" val="24748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E68F09-C09F-4FA0-A184-B432F665F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11" y="366704"/>
            <a:ext cx="967726" cy="1541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20508E-0605-4705-ADFD-DC464F401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10" y="2147641"/>
            <a:ext cx="967726" cy="1535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6574B-347C-4C0A-B063-9204B30BF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26" y="4032106"/>
            <a:ext cx="961611" cy="1384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00B3EF9-CFF3-4CA6-8A9A-FC9C1AE4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890" y="885972"/>
            <a:ext cx="6345886" cy="868362"/>
          </a:xfrm>
        </p:spPr>
        <p:txBody>
          <a:bodyPr/>
          <a:lstStyle/>
          <a:p>
            <a:pPr algn="l"/>
            <a:r>
              <a:rPr lang="en-US" sz="3600" dirty="0"/>
              <a:t>Assess for any signs of life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86FD7-A8F7-4C9E-BE5E-FF7F76FB5D37}"/>
              </a:ext>
            </a:extLst>
          </p:cNvPr>
          <p:cNvSpPr txBox="1">
            <a:spLocks/>
          </p:cNvSpPr>
          <p:nvPr/>
        </p:nvSpPr>
        <p:spPr>
          <a:xfrm>
            <a:off x="1716890" y="2560638"/>
            <a:ext cx="6691614" cy="868362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414827"/>
                </a:solidFill>
                <a:latin typeface="ITC Franklin Gothic Demi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Call 911 or direct someone to call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78D194-A137-4381-8483-B21BE3DABCDC}"/>
              </a:ext>
            </a:extLst>
          </p:cNvPr>
          <p:cNvSpPr txBox="1">
            <a:spLocks/>
          </p:cNvSpPr>
          <p:nvPr/>
        </p:nvSpPr>
        <p:spPr>
          <a:xfrm>
            <a:off x="1716890" y="4392751"/>
            <a:ext cx="6691614" cy="868362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414827"/>
                </a:solidFill>
                <a:latin typeface="ITC Franklin Gothic Demi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Start chest compressions and have someone get an AED</a:t>
            </a:r>
          </a:p>
        </p:txBody>
      </p:sp>
    </p:spTree>
    <p:extLst>
      <p:ext uri="{BB962C8B-B14F-4D97-AF65-F5344CB8AC3E}">
        <p14:creationId xmlns:p14="http://schemas.microsoft.com/office/powerpoint/2010/main" val="1056880326"/>
      </p:ext>
    </p:extLst>
  </p:cSld>
  <p:clrMapOvr>
    <a:masterClrMapping/>
  </p:clrMapOvr>
</p:sld>
</file>

<file path=ppt/theme/theme1.xml><?xml version="1.0" encoding="utf-8"?>
<a:theme xmlns:a="http://schemas.openxmlformats.org/drawingml/2006/main" name="NGM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235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Britannic Bold</vt:lpstr>
      <vt:lpstr>Calibri</vt:lpstr>
      <vt:lpstr>Copperplate Gothic Bold</vt:lpstr>
      <vt:lpstr>ITC Franklin Gothic Book</vt:lpstr>
      <vt:lpstr>ITC Franklin Gothic Demi</vt:lpstr>
      <vt:lpstr>NGMC Template</vt:lpstr>
      <vt:lpstr>PowerPoint Presentation</vt:lpstr>
      <vt:lpstr>Heart Attack vs. Cardiac Arrest </vt:lpstr>
      <vt:lpstr>PowerPoint Presentation</vt:lpstr>
      <vt:lpstr>Cardiac Arrest</vt:lpstr>
      <vt:lpstr>After the heart stops</vt:lpstr>
      <vt:lpstr>How do YOU change this outcome?</vt:lpstr>
      <vt:lpstr>PowerPoint Presentation</vt:lpstr>
      <vt:lpstr>What can you do?</vt:lpstr>
      <vt:lpstr>Assess for any signs of life</vt:lpstr>
      <vt:lpstr>PowerPoint Presentation</vt:lpstr>
      <vt:lpstr>You be the hero</vt:lpstr>
      <vt:lpstr>PowerPoint Presentation</vt:lpstr>
    </vt:vector>
  </TitlesOfParts>
  <Company>Jeremy Whigham Design,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Whigham</dc:creator>
  <cp:lastModifiedBy>Jason Grady</cp:lastModifiedBy>
  <cp:revision>58</cp:revision>
  <dcterms:created xsi:type="dcterms:W3CDTF">2015-09-01T18:37:05Z</dcterms:created>
  <dcterms:modified xsi:type="dcterms:W3CDTF">2019-01-24T17:00:17Z</dcterms:modified>
</cp:coreProperties>
</file>